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9" r:id="rId3"/>
    <p:sldId id="294" r:id="rId4"/>
    <p:sldId id="291" r:id="rId5"/>
    <p:sldId id="295" r:id="rId6"/>
    <p:sldId id="296" r:id="rId7"/>
    <p:sldId id="297" r:id="rId8"/>
    <p:sldId id="298" r:id="rId9"/>
    <p:sldId id="285" r:id="rId10"/>
    <p:sldId id="286" r:id="rId11"/>
    <p:sldId id="287" r:id="rId12"/>
    <p:sldId id="288" r:id="rId13"/>
    <p:sldId id="299" r:id="rId14"/>
  </p:sldIdLst>
  <p:sldSz cx="9144000" cy="6858000" type="screen4x3"/>
  <p:notesSz cx="6858000" cy="9144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23265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23265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23265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23265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23265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323265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323265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323265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323265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DD"/>
    <a:srgbClr val="FFFFFF"/>
    <a:srgbClr val="FFFF97"/>
    <a:srgbClr val="FFFF21"/>
    <a:srgbClr val="FFFFB3"/>
    <a:srgbClr val="FFD297"/>
    <a:srgbClr val="55B3DD"/>
    <a:srgbClr val="38B7D0"/>
    <a:srgbClr val="57C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94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27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366"/>
                </a:solidFill>
              </a:defRPr>
            </a:lvl1pPr>
          </a:lstStyle>
          <a:p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endParaRPr lang="fr-F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366"/>
                </a:solidFill>
              </a:defRPr>
            </a:lvl1pPr>
          </a:lstStyle>
          <a:p>
            <a:endParaRPr lang="fr-F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fld id="{7CF35D05-3796-48F6-96FF-037BD1C1AB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7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8839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66"/>
                </a:solidFill>
              </a:defRPr>
            </a:lvl1pPr>
          </a:lstStyle>
          <a:p>
            <a:endParaRPr lang="fr-FR"/>
          </a:p>
        </p:txBody>
      </p:sp>
      <p:sp>
        <p:nvSpPr>
          <p:cNvPr id="286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66"/>
                </a:solidFill>
              </a:defRPr>
            </a:lvl1pPr>
          </a:lstStyle>
          <a:p>
            <a:endParaRPr lang="fr-FR"/>
          </a:p>
        </p:txBody>
      </p:sp>
      <p:sp>
        <p:nvSpPr>
          <p:cNvPr id="286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228600"/>
            <a:ext cx="5476875" cy="4108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54" name="Rectangle 1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81513"/>
            <a:ext cx="5476875" cy="42052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</a:t>
            </a:r>
          </a:p>
          <a:p>
            <a:pPr lvl="1"/>
            <a:r>
              <a:rPr lang="fr-FR" smtClean="0"/>
              <a:t>Niveau 1</a:t>
            </a:r>
          </a:p>
          <a:p>
            <a:pPr lvl="2"/>
            <a:r>
              <a:rPr lang="fr-FR" smtClean="0"/>
              <a:t>Niveau 2</a:t>
            </a:r>
          </a:p>
          <a:p>
            <a:pPr lvl="3"/>
            <a:r>
              <a:rPr lang="fr-FR" smtClean="0"/>
              <a:t>Niveau 3</a:t>
            </a:r>
          </a:p>
        </p:txBody>
      </p:sp>
    </p:spTree>
    <p:extLst>
      <p:ext uri="{BB962C8B-B14F-4D97-AF65-F5344CB8AC3E}">
        <p14:creationId xmlns:p14="http://schemas.microsoft.com/office/powerpoint/2010/main" val="2413951832"/>
      </p:ext>
    </p:extLst>
  </p:cSld>
  <p:clrMap bg1="lt1" tx1="dk1" bg2="lt2" tx2="dk2" accent1="accent1" accent2="accent2" accent3="accent3" accent4="accent4" accent5="accent5" accent6="accent6" hlink="hlink" folHlink="folHlink"/>
  <p:notesStyle>
    <a:lvl1pPr indent="3175" algn="l" rtl="0" eaLnBrk="0" fontAlgn="base" hangingPunct="0">
      <a:spcBef>
        <a:spcPct val="30000"/>
      </a:spcBef>
      <a:spcAft>
        <a:spcPct val="40000"/>
      </a:spcAft>
      <a:buClr>
        <a:srgbClr val="33CC33"/>
      </a:buClr>
      <a:buSzPct val="80000"/>
      <a:buFont typeface="Wingdings" pitchFamily="2" charset="2"/>
      <a:tabLst>
        <a:tab pos="476250" algn="l"/>
      </a:tabLst>
      <a:defRPr sz="1200" b="1" kern="1200">
        <a:solidFill>
          <a:srgbClr val="336699"/>
        </a:solidFill>
        <a:latin typeface="Arial" charset="0"/>
        <a:ea typeface="+mn-ea"/>
        <a:cs typeface="Arial" charset="0"/>
      </a:defRPr>
    </a:lvl1pPr>
    <a:lvl2pPr marL="382588" indent="-188913" algn="l" rtl="0" eaLnBrk="0" fontAlgn="base" hangingPunct="0">
      <a:spcBef>
        <a:spcPct val="15000"/>
      </a:spcBef>
      <a:spcAft>
        <a:spcPct val="0"/>
      </a:spcAft>
      <a:buClr>
        <a:srgbClr val="66FF66"/>
      </a:buClr>
      <a:buSzPct val="80000"/>
      <a:buFont typeface="Wingdings" pitchFamily="2" charset="2"/>
      <a:buChar char="£"/>
      <a:tabLst>
        <a:tab pos="476250" algn="l"/>
      </a:tabLst>
      <a:defRPr sz="1000" kern="1200">
        <a:solidFill>
          <a:srgbClr val="336699"/>
        </a:solidFill>
        <a:latin typeface="Arial" charset="0"/>
        <a:ea typeface="+mn-ea"/>
        <a:cs typeface="Arial" charset="0"/>
      </a:defRPr>
    </a:lvl2pPr>
    <a:lvl3pPr marL="712788" indent="-139700" algn="l" rtl="0" eaLnBrk="0" fontAlgn="base" hangingPunct="0">
      <a:spcBef>
        <a:spcPct val="20000"/>
      </a:spcBef>
      <a:spcAft>
        <a:spcPct val="0"/>
      </a:spcAft>
      <a:buClr>
        <a:schemeClr val="bg2"/>
      </a:buClr>
      <a:buFont typeface="Wingdings" pitchFamily="2" charset="2"/>
      <a:buChar char="w"/>
      <a:tabLst>
        <a:tab pos="476250" algn="l"/>
      </a:tabLst>
      <a:defRPr sz="900" kern="1200">
        <a:solidFill>
          <a:srgbClr val="336699"/>
        </a:solidFill>
        <a:latin typeface="Arial" charset="0"/>
        <a:ea typeface="+mn-ea"/>
        <a:cs typeface="Arial" charset="0"/>
      </a:defRPr>
    </a:lvl3pPr>
    <a:lvl4pPr marL="1044575" indent="-141288" algn="l" rtl="0" eaLnBrk="0" fontAlgn="base" hangingPunct="0">
      <a:spcBef>
        <a:spcPct val="20000"/>
      </a:spcBef>
      <a:spcAft>
        <a:spcPct val="0"/>
      </a:spcAft>
      <a:buClr>
        <a:srgbClr val="336699"/>
      </a:buClr>
      <a:buSzPct val="80000"/>
      <a:buFont typeface="Wingdings" pitchFamily="2" charset="2"/>
      <a:buChar char="£"/>
      <a:tabLst>
        <a:tab pos="476250" algn="l"/>
      </a:tabLst>
      <a:defRPr sz="800" kern="1200">
        <a:solidFill>
          <a:srgbClr val="336699"/>
        </a:solidFill>
        <a:latin typeface="Arial" charset="0"/>
        <a:ea typeface="+mn-ea"/>
        <a:cs typeface="Arial" charset="0"/>
      </a:defRPr>
    </a:lvl4pPr>
    <a:lvl5pPr marL="2057400" indent="-228600" algn="l" rtl="0" fontAlgn="base">
      <a:spcBef>
        <a:spcPct val="30000"/>
      </a:spcBef>
      <a:spcAft>
        <a:spcPct val="0"/>
      </a:spcAft>
      <a:tabLst>
        <a:tab pos="476250" algn="l"/>
      </a:tabLs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-10800000">
            <a:off x="2727325" y="2667000"/>
            <a:ext cx="301625" cy="301625"/>
          </a:xfrm>
          <a:prstGeom prst="rtTriangle">
            <a:avLst/>
          </a:prstGeom>
          <a:solidFill>
            <a:srgbClr val="C8D5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27363" y="2724150"/>
            <a:ext cx="6116637" cy="246063"/>
          </a:xfrm>
          <a:prstGeom prst="rect">
            <a:avLst/>
          </a:prstGeom>
          <a:solidFill>
            <a:srgbClr val="C8D5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2590800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304800"/>
          </a:xfrm>
          <a:prstGeom prst="rect">
            <a:avLst/>
          </a:prstGeom>
          <a:solidFill>
            <a:srgbClr val="323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39700" y="2514600"/>
            <a:ext cx="4403725" cy="136525"/>
          </a:xfrm>
          <a:prstGeom prst="rect">
            <a:avLst/>
          </a:prstGeom>
          <a:solidFill>
            <a:srgbClr val="323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l"/>
            <a:r>
              <a:rPr lang="fr-FR" sz="900">
                <a:solidFill>
                  <a:schemeClr val="bg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-10800000">
            <a:off x="4687888" y="2619375"/>
            <a:ext cx="254000" cy="254000"/>
          </a:xfrm>
          <a:prstGeom prst="rtTriangle">
            <a:avLst/>
          </a:prstGeom>
          <a:solidFill>
            <a:srgbClr val="323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940300" y="2590800"/>
            <a:ext cx="4203700" cy="282575"/>
          </a:xfrm>
          <a:prstGeom prst="rect">
            <a:avLst/>
          </a:prstGeom>
          <a:solidFill>
            <a:srgbClr val="323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26635" name="Picture 11" descr="thales_couleur_blanc_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296025"/>
            <a:ext cx="21875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6" descr="thales_couleur_blanc_l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3325"/>
            <a:ext cx="2187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  <p:sp>
        <p:nvSpPr>
          <p:cNvPr id="26652" name="Rectangle 28" descr="Titre / Title"/>
          <p:cNvSpPr>
            <a:spLocks noGrp="1" noChangeArrowheads="1"/>
          </p:cNvSpPr>
          <p:nvPr>
            <p:ph type="ctrTitle"/>
          </p:nvPr>
        </p:nvSpPr>
        <p:spPr>
          <a:xfrm>
            <a:off x="2209800" y="3327400"/>
            <a:ext cx="65532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232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45720" bIns="45720" anchor="ctr"/>
          <a:lstStyle>
            <a:lvl1pPr eaLnBrk="1" hangingPunct="1">
              <a:defRPr sz="4900">
                <a:solidFill>
                  <a:srgbClr val="323265"/>
                </a:solidFill>
              </a:defRPr>
            </a:lvl1pPr>
          </a:lstStyle>
          <a:p>
            <a:pPr lvl="0"/>
            <a:r>
              <a:rPr lang="en-US" noProof="0" smtClean="0"/>
              <a:t>Titre / </a:t>
            </a:r>
            <a:br>
              <a:rPr lang="en-US" noProof="0" smtClean="0"/>
            </a:br>
            <a:r>
              <a:rPr lang="en-US" noProof="0" smtClean="0"/>
              <a:t>Title</a:t>
            </a:r>
          </a:p>
        </p:txBody>
      </p:sp>
      <p:sp>
        <p:nvSpPr>
          <p:cNvPr id="26653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225675" y="4959350"/>
            <a:ext cx="6537325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3232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1">
                <a:solidFill>
                  <a:srgbClr val="398AC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Sous-Titre / Subtitle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268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3250" y="63500"/>
            <a:ext cx="2182813" cy="6210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4813" y="63500"/>
            <a:ext cx="6396037" cy="6210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06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6356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615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4813" y="982663"/>
            <a:ext cx="4117975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188" y="982663"/>
            <a:ext cx="4117975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2617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5840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8723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2317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6487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4298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" y="6507163"/>
            <a:ext cx="6818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20000"/>
              </a:spcBef>
              <a:defRPr sz="800">
                <a:solidFill>
                  <a:srgbClr val="003366"/>
                </a:solidFill>
              </a:defRPr>
            </a:lvl1pPr>
          </a:lstStyle>
          <a:p>
            <a:r>
              <a:rPr lang="en-GB"/>
              <a:t>Real-Time Scheduling for Low-Power Applications   </a:t>
            </a:r>
            <a:r>
              <a:rPr lang="fr-FR">
                <a:solidFill>
                  <a:srgbClr val="6699FF"/>
                </a:solidFill>
              </a:rPr>
              <a:t>January 2012</a:t>
            </a:r>
            <a:endParaRPr lang="en-GB">
              <a:solidFill>
                <a:srgbClr val="6699FF"/>
              </a:solidFill>
            </a:endParaRPr>
          </a:p>
        </p:txBody>
      </p:sp>
      <p:grpSp>
        <p:nvGrpSpPr>
          <p:cNvPr id="25627" name="Group 27"/>
          <p:cNvGrpSpPr>
            <a:grpSpLocks/>
          </p:cNvGrpSpPr>
          <p:nvPr/>
        </p:nvGrpSpPr>
        <p:grpSpPr bwMode="auto">
          <a:xfrm>
            <a:off x="0" y="0"/>
            <a:ext cx="9144000" cy="708025"/>
            <a:chOff x="0" y="0"/>
            <a:chExt cx="5760" cy="446"/>
          </a:xfrm>
        </p:grpSpPr>
        <p:sp>
          <p:nvSpPr>
            <p:cNvPr id="25604" name="AutoShape 4"/>
            <p:cNvSpPr>
              <a:spLocks noChangeArrowheads="1"/>
            </p:cNvSpPr>
            <p:nvPr userDrawn="1"/>
          </p:nvSpPr>
          <p:spPr bwMode="auto">
            <a:xfrm rot="-10800000">
              <a:off x="1718" y="255"/>
              <a:ext cx="190" cy="190"/>
            </a:xfrm>
            <a:prstGeom prst="rtTriangle">
              <a:avLst/>
            </a:prstGeom>
            <a:solidFill>
              <a:srgbClr val="C8D5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5605" name="Rectangle 5"/>
            <p:cNvSpPr>
              <a:spLocks noChangeArrowheads="1"/>
            </p:cNvSpPr>
            <p:nvPr userDrawn="1"/>
          </p:nvSpPr>
          <p:spPr bwMode="auto">
            <a:xfrm>
              <a:off x="1907" y="291"/>
              <a:ext cx="3853" cy="155"/>
            </a:xfrm>
            <a:prstGeom prst="rect">
              <a:avLst/>
            </a:prstGeom>
            <a:solidFill>
              <a:srgbClr val="C8D5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305"/>
            </a:xfrm>
            <a:prstGeom prst="rect">
              <a:avLst/>
            </a:prstGeom>
            <a:solidFill>
              <a:srgbClr val="3232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 rot="-10800000">
              <a:off x="2956" y="222"/>
              <a:ext cx="160" cy="160"/>
            </a:xfrm>
            <a:prstGeom prst="rtTriangle">
              <a:avLst/>
            </a:prstGeom>
            <a:solidFill>
              <a:srgbClr val="3232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112" y="234"/>
              <a:ext cx="2648" cy="148"/>
            </a:xfrm>
            <a:prstGeom prst="rect">
              <a:avLst/>
            </a:prstGeom>
            <a:solidFill>
              <a:srgbClr val="3232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5609" name="Picture 9" descr="thales_couleur_blanc_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415088"/>
            <a:ext cx="1716087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63500"/>
            <a:ext cx="8326438" cy="334963"/>
          </a:xfrm>
          <a:prstGeom prst="rect">
            <a:avLst/>
          </a:prstGeom>
          <a:solidFill>
            <a:srgbClr val="323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982663"/>
            <a:ext cx="8388350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49225" y="134938"/>
            <a:ext cx="314325" cy="182562"/>
          </a:xfrm>
          <a:prstGeom prst="rect">
            <a:avLst/>
          </a:prstGeom>
          <a:solidFill>
            <a:srgbClr val="323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fld id="{5DB4BD1F-ED8A-4177-A71A-DFEC85191BD9}" type="slidenum">
              <a:rPr lang="en-GB" sz="1200" b="1">
                <a:solidFill>
                  <a:schemeClr val="bg1"/>
                </a:solidFill>
              </a:rPr>
              <a:pPr algn="l"/>
              <a:t>‹N°›</a:t>
            </a:fld>
            <a:r>
              <a:rPr lang="en-GB" sz="1200" b="1">
                <a:solidFill>
                  <a:schemeClr val="bg1"/>
                </a:solidFill>
              </a:rPr>
              <a:t>  </a:t>
            </a:r>
            <a:r>
              <a:rPr lang="en-GB" sz="1200" b="1">
                <a:solidFill>
                  <a:srgbClr val="FF6600"/>
                </a:solidFill>
              </a:rPr>
              <a:t>/</a:t>
            </a:r>
          </a:p>
        </p:txBody>
      </p:sp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149225" y="134938"/>
            <a:ext cx="314325" cy="182562"/>
          </a:xfrm>
          <a:prstGeom prst="rect">
            <a:avLst/>
          </a:prstGeom>
          <a:solidFill>
            <a:srgbClr val="323265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fld id="{EB3F1E2D-6DBB-4F05-99A3-3DA77ADCE085}" type="slidenum">
              <a:rPr lang="en-GB" sz="1200" b="1">
                <a:solidFill>
                  <a:schemeClr val="bg1"/>
                </a:solidFill>
              </a:rPr>
              <a:pPr algn="l">
                <a:defRPr/>
              </a:pPr>
              <a:t>‹N°›</a:t>
            </a:fld>
            <a:r>
              <a:rPr lang="en-GB" sz="1200" b="1">
                <a:solidFill>
                  <a:schemeClr val="bg1"/>
                </a:solidFill>
              </a:rPr>
              <a:t>  </a:t>
            </a:r>
            <a:r>
              <a:rPr lang="en-GB" sz="1200" b="1">
                <a:solidFill>
                  <a:srgbClr val="FF6600"/>
                </a:solidFill>
              </a:rPr>
              <a:t>/</a:t>
            </a:r>
          </a:p>
        </p:txBody>
      </p:sp>
      <p:pic>
        <p:nvPicPr>
          <p:cNvPr id="25626" name="Picture 16" descr="thales_couleur_blanc_l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3325"/>
            <a:ext cx="2187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entury Gothic" pitchFamily="34" charset="0"/>
        </a:defRPr>
      </a:lvl9pPr>
    </p:titleStyle>
    <p:bodyStyle>
      <a:lvl1pPr algn="l" rtl="0" eaLnBrk="0" fontAlgn="base" hangingPunct="0">
        <a:spcBef>
          <a:spcPct val="80000"/>
        </a:spcBef>
        <a:spcAft>
          <a:spcPct val="20000"/>
        </a:spcAft>
        <a:buClr>
          <a:srgbClr val="FF6600"/>
        </a:buClr>
        <a:buSzPct val="80000"/>
        <a:buFont typeface="Wingdings 2" pitchFamily="18" charset="2"/>
        <a:defRPr sz="2000">
          <a:solidFill>
            <a:srgbClr val="FF7300"/>
          </a:solidFill>
          <a:latin typeface="+mn-lt"/>
          <a:ea typeface="+mn-ea"/>
          <a:cs typeface="+mn-cs"/>
        </a:defRPr>
      </a:lvl1pPr>
      <a:lvl2pPr marL="458788" indent="-268288" algn="l" rtl="0" eaLnBrk="0" fontAlgn="base" hangingPunct="0">
        <a:spcBef>
          <a:spcPct val="40000"/>
        </a:spcBef>
        <a:spcAft>
          <a:spcPct val="0"/>
        </a:spcAft>
        <a:buClr>
          <a:srgbClr val="FF6600"/>
        </a:buClr>
        <a:buSzPct val="70000"/>
        <a:buFont typeface="Wingdings" pitchFamily="2" charset="2"/>
        <a:buChar char="u"/>
        <a:defRPr sz="1900" b="1">
          <a:solidFill>
            <a:srgbClr val="323265"/>
          </a:solidFill>
          <a:latin typeface="Arial" charset="0"/>
          <a:cs typeface="+mn-cs"/>
        </a:defRPr>
      </a:lvl2pPr>
      <a:lvl3pPr marL="858838" indent="-209550" algn="l" rtl="0" eaLnBrk="0" fontAlgn="base" hangingPunct="0">
        <a:spcBef>
          <a:spcPct val="45000"/>
        </a:spcBef>
        <a:spcAft>
          <a:spcPct val="0"/>
        </a:spcAft>
        <a:buClr>
          <a:srgbClr val="33CC33"/>
        </a:buClr>
        <a:buSzPct val="80000"/>
        <a:buFont typeface="Wingdings" pitchFamily="2" charset="2"/>
        <a:buChar char="£"/>
        <a:defRPr sz="1600">
          <a:solidFill>
            <a:srgbClr val="336699"/>
          </a:solidFill>
          <a:latin typeface="Arial" charset="0"/>
          <a:cs typeface="+mn-cs"/>
        </a:defRPr>
      </a:lvl3pPr>
      <a:lvl4pPr marL="1238250" indent="-188913" algn="l" rtl="0" eaLnBrk="0" fontAlgn="base" hangingPunct="0">
        <a:spcBef>
          <a:spcPct val="50000"/>
        </a:spcBef>
        <a:spcAft>
          <a:spcPct val="0"/>
        </a:spcAft>
        <a:buSzPct val="60000"/>
        <a:buFont typeface="Wingdings" pitchFamily="2" charset="2"/>
        <a:buChar char="l"/>
        <a:defRPr sz="1500">
          <a:solidFill>
            <a:schemeClr val="bg2"/>
          </a:solidFill>
          <a:latin typeface="Arial" charset="0"/>
          <a:cs typeface="+mn-cs"/>
        </a:defRPr>
      </a:lvl4pPr>
      <a:lvl5pPr marL="1608138" indent="-179388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bg2"/>
          </a:solidFill>
          <a:latin typeface="Arial" charset="0"/>
          <a:cs typeface="+mn-cs"/>
        </a:defRPr>
      </a:lvl5pPr>
      <a:lvl6pPr marL="2065338" indent="-179388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bg2"/>
          </a:solidFill>
          <a:latin typeface="Arial" charset="0"/>
          <a:cs typeface="+mn-cs"/>
        </a:defRPr>
      </a:lvl6pPr>
      <a:lvl7pPr marL="2522538" indent="-179388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bg2"/>
          </a:solidFill>
          <a:latin typeface="Arial" charset="0"/>
          <a:cs typeface="+mn-cs"/>
        </a:defRPr>
      </a:lvl7pPr>
      <a:lvl8pPr marL="2979738" indent="-179388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bg2"/>
          </a:solidFill>
          <a:latin typeface="Arial" charset="0"/>
          <a:cs typeface="+mn-cs"/>
        </a:defRPr>
      </a:lvl8pPr>
      <a:lvl9pPr marL="3436938" indent="-179388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bg2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 descr="Titre / Title"/>
          <p:cNvSpPr>
            <a:spLocks noGrp="1" noChangeArrowheads="1"/>
          </p:cNvSpPr>
          <p:nvPr>
            <p:ph type="ctrTitle"/>
          </p:nvPr>
        </p:nvSpPr>
        <p:spPr>
          <a:xfrm>
            <a:off x="50800" y="3642509"/>
            <a:ext cx="9007475" cy="954107"/>
          </a:xfrm>
        </p:spPr>
        <p:txBody>
          <a:bodyPr/>
          <a:lstStyle/>
          <a:p>
            <a:r>
              <a:rPr lang="fr-FR" sz="2800" dirty="0" smtClean="0"/>
              <a:t>PRESTO: </a:t>
            </a:r>
            <a:r>
              <a:rPr lang="fr-FR" sz="2800" dirty="0" err="1" smtClean="0"/>
              <a:t>Improvements</a:t>
            </a:r>
            <a:r>
              <a:rPr lang="fr-FR" sz="2800" dirty="0" smtClean="0"/>
              <a:t> of </a:t>
            </a:r>
            <a:r>
              <a:rPr lang="fr-FR" sz="2800" dirty="0" err="1" smtClean="0"/>
              <a:t>Industrial</a:t>
            </a:r>
            <a:r>
              <a:rPr lang="fr-FR" sz="2800" dirty="0" smtClean="0"/>
              <a:t> Real-Time Embedded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 </a:t>
            </a:r>
            <a:r>
              <a:rPr lang="fr-FR" sz="2800" dirty="0" err="1" smtClean="0"/>
              <a:t>Development</a:t>
            </a:r>
            <a:r>
              <a:rPr lang="fr-FR" sz="2800" dirty="0" smtClean="0"/>
              <a:t> </a:t>
            </a:r>
            <a:r>
              <a:rPr lang="fr-FR" sz="2800" dirty="0" err="1" smtClean="0"/>
              <a:t>Process</a:t>
            </a:r>
            <a:endParaRPr lang="en-US" sz="2800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5537" y="4959351"/>
            <a:ext cx="7387463" cy="553998"/>
          </a:xfrm>
        </p:spPr>
        <p:txBody>
          <a:bodyPr/>
          <a:lstStyle/>
          <a:p>
            <a:r>
              <a:rPr lang="en-US" dirty="0" smtClean="0"/>
              <a:t>{</a:t>
            </a:r>
            <a:r>
              <a:rPr lang="en-US" dirty="0" err="1" smtClean="0"/>
              <a:t>Shuai.Li</a:t>
            </a:r>
            <a:r>
              <a:rPr lang="en-US" dirty="0" smtClean="0"/>
              <a:t>}{</a:t>
            </a:r>
            <a:r>
              <a:rPr lang="en-US" dirty="0" err="1" smtClean="0"/>
              <a:t>Michel.Bourdelles</a:t>
            </a:r>
            <a:r>
              <a:rPr lang="en-US" dirty="0" smtClean="0"/>
              <a:t>}{</a:t>
            </a:r>
            <a:r>
              <a:rPr lang="en-US" dirty="0" err="1" smtClean="0"/>
              <a:t>Arnaud.Trottet</a:t>
            </a:r>
            <a:r>
              <a:rPr lang="en-US" dirty="0" smtClean="0"/>
              <a:t>}@fr.thalesgroup.com</a:t>
            </a:r>
            <a:endParaRPr lang="en-US" dirty="0"/>
          </a:p>
          <a:p>
            <a:r>
              <a:rPr lang="en-US" dirty="0" smtClean="0"/>
              <a:t>THALES </a:t>
            </a:r>
            <a:r>
              <a:rPr lang="en-US" dirty="0"/>
              <a:t>Communications &amp;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4479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THALES Software Radio Case-Study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4"/>
            <a:ext cx="8445500" cy="1865312"/>
          </a:xfrm>
          <a:noFill/>
        </p:spPr>
        <p:txBody>
          <a:bodyPr/>
          <a:lstStyle/>
          <a:p>
            <a:pPr marL="0" indent="0"/>
            <a:r>
              <a:rPr lang="en-US" dirty="0" smtClean="0"/>
              <a:t>Functional Overview</a:t>
            </a:r>
          </a:p>
          <a:p>
            <a:pPr lvl="1"/>
            <a:r>
              <a:rPr lang="en-US" dirty="0" smtClean="0">
                <a:latin typeface="Arial" pitchFamily="34" charset="0"/>
              </a:rPr>
              <a:t>Software radio application</a:t>
            </a:r>
          </a:p>
          <a:p>
            <a:pPr lvl="1"/>
            <a:r>
              <a:rPr lang="en-US" dirty="0" smtClean="0">
                <a:latin typeface="Arial" pitchFamily="34" charset="0"/>
              </a:rPr>
              <a:t>TDMA radio protocol for </a:t>
            </a:r>
            <a:r>
              <a:rPr lang="en-US" dirty="0">
                <a:latin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</a:rPr>
              <a:t>obile ad-hoc wireless networks</a:t>
            </a:r>
          </a:p>
          <a:p>
            <a:pPr marL="0" indent="0"/>
            <a:r>
              <a:rPr lang="en-US" dirty="0" smtClean="0"/>
              <a:t>Software Architecture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918443" y="5093169"/>
            <a:ext cx="1076325" cy="1076325"/>
          </a:xfrm>
          <a:prstGeom prst="rect">
            <a:avLst/>
          </a:prstGeom>
          <a:gradFill flip="none" rotWithShape="1">
            <a:gsLst>
              <a:gs pos="0">
                <a:srgbClr val="FFDA97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256705" y="3013747"/>
            <a:ext cx="1076325" cy="1076325"/>
          </a:xfrm>
          <a:prstGeom prst="rect">
            <a:avLst/>
          </a:prstGeom>
          <a:gradFill flip="none" rotWithShape="1">
            <a:gsLst>
              <a:gs pos="0">
                <a:srgbClr val="FFDA97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80180" y="3013747"/>
            <a:ext cx="1076325" cy="1076325"/>
          </a:xfrm>
          <a:prstGeom prst="rect">
            <a:avLst/>
          </a:prstGeom>
          <a:gradFill flip="none" rotWithShape="1">
            <a:gsLst>
              <a:gs pos="0">
                <a:srgbClr val="FFDA97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56707" y="3284548"/>
            <a:ext cx="314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/>
              <a:t>Business code: </a:t>
            </a:r>
            <a:r>
              <a:rPr lang="fr-FR" dirty="0" smtClean="0"/>
              <a:t>message </a:t>
            </a:r>
            <a:r>
              <a:rPr lang="fr-FR" dirty="0" err="1" smtClean="0"/>
              <a:t>processing</a:t>
            </a:r>
            <a:endParaRPr lang="fr-FR" dirty="0"/>
          </a:p>
        </p:txBody>
      </p:sp>
      <p:sp>
        <p:nvSpPr>
          <p:cNvPr id="5" name="Organigramme : Document 4"/>
          <p:cNvSpPr/>
          <p:nvPr/>
        </p:nvSpPr>
        <p:spPr bwMode="auto">
          <a:xfrm>
            <a:off x="659322" y="3152368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rPr>
              <a:t>Business</a:t>
            </a:r>
          </a:p>
        </p:txBody>
      </p:sp>
      <p:sp>
        <p:nvSpPr>
          <p:cNvPr id="32" name="Organigramme : Document 31"/>
          <p:cNvSpPr/>
          <p:nvPr/>
        </p:nvSpPr>
        <p:spPr bwMode="auto">
          <a:xfrm>
            <a:off x="659322" y="3585724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Wrapper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rganigramme : Document 33"/>
          <p:cNvSpPr/>
          <p:nvPr/>
        </p:nvSpPr>
        <p:spPr bwMode="auto">
          <a:xfrm>
            <a:off x="3335847" y="3152368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rPr>
              <a:t>Business</a:t>
            </a:r>
          </a:p>
        </p:txBody>
      </p:sp>
      <p:sp>
        <p:nvSpPr>
          <p:cNvPr id="36" name="Organigramme : Document 35"/>
          <p:cNvSpPr/>
          <p:nvPr/>
        </p:nvSpPr>
        <p:spPr bwMode="auto">
          <a:xfrm>
            <a:off x="3335847" y="3585724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Wrapper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</a:endParaRPr>
          </a:p>
        </p:txBody>
      </p:sp>
      <p:sp>
        <p:nvSpPr>
          <p:cNvPr id="41" name="Organigramme : Document 40"/>
          <p:cNvSpPr/>
          <p:nvPr/>
        </p:nvSpPr>
        <p:spPr bwMode="auto">
          <a:xfrm>
            <a:off x="1997585" y="5262369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rPr>
              <a:t>Business</a:t>
            </a:r>
          </a:p>
        </p:txBody>
      </p:sp>
      <p:sp>
        <p:nvSpPr>
          <p:cNvPr id="42" name="Organigramme : Document 41"/>
          <p:cNvSpPr/>
          <p:nvPr/>
        </p:nvSpPr>
        <p:spPr bwMode="auto">
          <a:xfrm>
            <a:off x="1997585" y="5695725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Wrapper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Organigramme : Document 44"/>
          <p:cNvSpPr/>
          <p:nvPr/>
        </p:nvSpPr>
        <p:spPr bwMode="auto">
          <a:xfrm>
            <a:off x="4938668" y="3355062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rPr>
              <a:t>Business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856707" y="4064113"/>
            <a:ext cx="314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err="1" smtClean="0"/>
              <a:t>Wrapper</a:t>
            </a:r>
            <a:r>
              <a:rPr lang="fr-FR" b="1" dirty="0" smtClean="0"/>
              <a:t> code: </a:t>
            </a:r>
            <a:r>
              <a:rPr lang="fr-FR" dirty="0" smtClean="0"/>
              <a:t>message </a:t>
            </a:r>
            <a:r>
              <a:rPr lang="fr-FR" dirty="0" err="1" smtClean="0"/>
              <a:t>reception</a:t>
            </a:r>
            <a:r>
              <a:rPr lang="fr-FR" dirty="0" smtClean="0"/>
              <a:t> and transmission</a:t>
            </a:r>
            <a:endParaRPr lang="fr-FR" dirty="0"/>
          </a:p>
        </p:txBody>
      </p:sp>
      <p:sp>
        <p:nvSpPr>
          <p:cNvPr id="47" name="Organigramme : Document 46"/>
          <p:cNvSpPr/>
          <p:nvPr/>
        </p:nvSpPr>
        <p:spPr bwMode="auto">
          <a:xfrm>
            <a:off x="4938669" y="4134627"/>
            <a:ext cx="918039" cy="38219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rPr>
              <a:t>Wrapper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lèche droite rayée 7"/>
          <p:cNvSpPr/>
          <p:nvPr/>
        </p:nvSpPr>
        <p:spPr bwMode="auto">
          <a:xfrm rot="16200000">
            <a:off x="5073837" y="4664155"/>
            <a:ext cx="647700" cy="602556"/>
          </a:xfrm>
          <a:prstGeom prst="stripedRightArrow">
            <a:avLst/>
          </a:prstGeom>
          <a:gradFill flip="none" rotWithShape="1">
            <a:gsLst>
              <a:gs pos="0">
                <a:srgbClr val="FFB7B7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626162" y="5535288"/>
            <a:ext cx="1543050" cy="800100"/>
            <a:chOff x="4629150" y="5819775"/>
            <a:chExt cx="1543050" cy="8001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Nuage 10"/>
            <p:cNvSpPr/>
            <p:nvPr/>
          </p:nvSpPr>
          <p:spPr bwMode="auto">
            <a:xfrm>
              <a:off x="4629150" y="5819775"/>
              <a:ext cx="1543050" cy="800100"/>
            </a:xfrm>
            <a:prstGeom prst="cloud">
              <a:avLst/>
            </a:prstGeom>
            <a:gradFill>
              <a:gsLst>
                <a:gs pos="0">
                  <a:srgbClr val="FFB7B7"/>
                </a:gs>
                <a:gs pos="100000">
                  <a:schemeClr val="bg1"/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91987" y="6065936"/>
              <a:ext cx="141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Instrumentation</a:t>
              </a:r>
              <a:endParaRPr lang="fr-FR" dirty="0"/>
            </a:p>
          </p:txBody>
        </p:sp>
      </p:grpSp>
      <p:sp>
        <p:nvSpPr>
          <p:cNvPr id="48" name="Double flèche horizontale 47"/>
          <p:cNvSpPr/>
          <p:nvPr/>
        </p:nvSpPr>
        <p:spPr bwMode="auto">
          <a:xfrm>
            <a:off x="1656506" y="3321524"/>
            <a:ext cx="1600200" cy="339923"/>
          </a:xfrm>
          <a:prstGeom prst="leftRightArrow">
            <a:avLst/>
          </a:prstGeom>
          <a:gradFill flip="none" rotWithShape="1"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Double flèche horizontale 48"/>
          <p:cNvSpPr/>
          <p:nvPr/>
        </p:nvSpPr>
        <p:spPr bwMode="auto">
          <a:xfrm rot="2700000">
            <a:off x="1164356" y="4417372"/>
            <a:ext cx="1255127" cy="339923"/>
          </a:xfrm>
          <a:prstGeom prst="leftRightArrow">
            <a:avLst/>
          </a:prstGeom>
          <a:gradFill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Double flèche horizontale 49"/>
          <p:cNvSpPr/>
          <p:nvPr/>
        </p:nvSpPr>
        <p:spPr bwMode="auto">
          <a:xfrm rot="8100000">
            <a:off x="2444627" y="4417372"/>
            <a:ext cx="1255127" cy="339923"/>
          </a:xfrm>
          <a:prstGeom prst="leftRightArrow">
            <a:avLst/>
          </a:prstGeom>
          <a:gradFill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1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32" grpId="0" animBg="1"/>
      <p:bldP spid="34" grpId="0" animBg="1"/>
      <p:bldP spid="36" grpId="0" animBg="1"/>
      <p:bldP spid="41" grpId="0" animBg="1"/>
      <p:bldP spid="42" grpId="0" animBg="1"/>
      <p:bldP spid="45" grpId="0" animBg="1"/>
      <p:bldP spid="46" grpId="0"/>
      <p:bldP spid="4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Experiment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4"/>
            <a:ext cx="8445500" cy="4389436"/>
          </a:xfrm>
          <a:noFill/>
        </p:spPr>
        <p:txBody>
          <a:bodyPr/>
          <a:lstStyle/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>
                <a:latin typeface="Arial" pitchFamily="34" charset="0"/>
              </a:rPr>
              <a:t>Software radio application modeling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Instrumented code generation from model</a:t>
            </a:r>
          </a:p>
          <a:p>
            <a:pPr lvl="1"/>
            <a:r>
              <a:rPr lang="fr-FR" dirty="0" err="1" smtClean="0">
                <a:latin typeface="Arial" pitchFamily="34" charset="0"/>
              </a:rPr>
              <a:t>Execution</a:t>
            </a:r>
            <a:r>
              <a:rPr lang="fr-FR" dirty="0" smtClean="0">
                <a:latin typeface="Arial" pitchFamily="34" charset="0"/>
              </a:rPr>
              <a:t> trace </a:t>
            </a:r>
            <a:r>
              <a:rPr lang="fr-FR" dirty="0" err="1" smtClean="0">
                <a:latin typeface="Arial" pitchFamily="34" charset="0"/>
              </a:rPr>
              <a:t>generation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</a:rPr>
              <a:t>Trace </a:t>
            </a:r>
            <a:r>
              <a:rPr lang="en-US" dirty="0" err="1" smtClean="0">
                <a:latin typeface="Arial" pitchFamily="34" charset="0"/>
              </a:rPr>
              <a:t>visualisation</a:t>
            </a:r>
            <a:r>
              <a:rPr lang="en-US" dirty="0" smtClean="0">
                <a:latin typeface="Arial" pitchFamily="34" charset="0"/>
              </a:rPr>
              <a:t> with PRESTO partner tool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Instrumentation overhead evaluation</a:t>
            </a:r>
          </a:p>
          <a:p>
            <a:pPr marL="0" indent="0"/>
            <a:r>
              <a:rPr lang="en-US" dirty="0" smtClean="0"/>
              <a:t>Experimented tools and methods</a:t>
            </a:r>
          </a:p>
          <a:p>
            <a:pPr lvl="1"/>
            <a:r>
              <a:rPr lang="en-US" dirty="0" smtClean="0">
                <a:latin typeface="Arial" pitchFamily="34" charset="0"/>
              </a:rPr>
              <a:t>UML (MARTE) modeling language</a:t>
            </a:r>
          </a:p>
          <a:p>
            <a:pPr lvl="1"/>
            <a:r>
              <a:rPr lang="en-US" dirty="0" err="1" smtClean="0">
                <a:latin typeface="Arial" pitchFamily="34" charset="0"/>
              </a:rPr>
              <a:t>Softeam’s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Modelio</a:t>
            </a:r>
            <a:r>
              <a:rPr lang="en-US" dirty="0" smtClean="0">
                <a:latin typeface="Arial" pitchFamily="34" charset="0"/>
              </a:rPr>
              <a:t> modeler for PRESTO</a:t>
            </a:r>
            <a:endParaRPr lang="en-US" dirty="0">
              <a:latin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</a:rPr>
              <a:t>PragmaDev’s</a:t>
            </a:r>
            <a:r>
              <a:rPr lang="en-US" dirty="0" smtClean="0">
                <a:latin typeface="Arial" pitchFamily="34" charset="0"/>
              </a:rPr>
              <a:t> MSC-Tracer analysis tool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Bouton d’action : Suivant 2">
            <a:hlinkClick r:id="" action="ppaction://noaction" highlightClick="1"/>
          </p:cNvPr>
          <p:cNvSpPr/>
          <p:nvPr/>
        </p:nvSpPr>
        <p:spPr bwMode="auto">
          <a:xfrm>
            <a:off x="3833812" y="5350876"/>
            <a:ext cx="1476375" cy="638175"/>
          </a:xfrm>
          <a:prstGeom prst="actionButtonForwardNext">
            <a:avLst/>
          </a:prstGeom>
          <a:solidFill>
            <a:srgbClr val="C3FF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89266" y="6008101"/>
            <a:ext cx="21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Demonstration</a:t>
            </a:r>
            <a:r>
              <a:rPr lang="fr-FR" sz="1600" b="1" dirty="0" smtClean="0"/>
              <a:t> Time</a:t>
            </a:r>
            <a:endParaRPr lang="fr-FR" sz="16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3"/>
            <a:ext cx="8445500" cy="5600537"/>
          </a:xfrm>
          <a:noFill/>
        </p:spPr>
        <p:txBody>
          <a:bodyPr/>
          <a:lstStyle/>
          <a:p>
            <a:pPr marL="0" indent="0"/>
            <a:r>
              <a:rPr lang="en-US" dirty="0" smtClean="0"/>
              <a:t>Instrumentation Overhead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sz="1200" dirty="0" smtClean="0"/>
          </a:p>
          <a:p>
            <a:pPr marL="0" indent="0"/>
            <a:endParaRPr lang="en-US" sz="1200" dirty="0"/>
          </a:p>
          <a:p>
            <a:pPr marL="0" indent="0"/>
            <a:endParaRPr lang="en-US" sz="400" dirty="0" smtClean="0"/>
          </a:p>
          <a:p>
            <a:pPr marL="0" indent="0"/>
            <a:r>
              <a:rPr lang="en-US" dirty="0" smtClean="0"/>
              <a:t>Discussion</a:t>
            </a:r>
          </a:p>
          <a:p>
            <a:pPr lvl="1"/>
            <a:r>
              <a:rPr lang="en-US" dirty="0" smtClean="0">
                <a:latin typeface="Arial" pitchFamily="34" charset="0"/>
              </a:rPr>
              <a:t>The instrumented execution does not result in any missed deadlines when they are equal to 100ms.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 other software radios, deadlines are on the scale of 1ms. Theoretically a maximum of 30 points are then allowed. In the experimental execution, deadlines would have been missed.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Instrumentation overhead can be limited by choosing active instrumentation points at model level.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792"/>
              </p:ext>
            </p:extLst>
          </p:nvPr>
        </p:nvGraphicFramePr>
        <p:xfrm>
          <a:off x="604837" y="1311275"/>
          <a:ext cx="7934326" cy="22479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091113"/>
                <a:gridCol w="885825"/>
                <a:gridCol w="962025"/>
                <a:gridCol w="9953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Number of</a:t>
                      </a:r>
                      <a:r>
                        <a:rPr lang="en-US" sz="1600" b="0" baseline="0" noProof="0" dirty="0" smtClean="0"/>
                        <a:t> message types</a:t>
                      </a:r>
                      <a:endParaRPr lang="en-US" sz="1600" b="0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600" b="0" noProof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6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Instrumentation points hit during</a:t>
                      </a:r>
                      <a:r>
                        <a:rPr lang="en-US" sz="1600" baseline="0" noProof="0" dirty="0" smtClean="0"/>
                        <a:t> execution</a:t>
                      </a:r>
                      <a:endParaRPr lang="en-US" sz="1600" b="0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548">
                <a:tc rowSpan="2">
                  <a:txBody>
                    <a:bodyPr/>
                    <a:lstStyle/>
                    <a:p>
                      <a:r>
                        <a:rPr lang="en-US" sz="1600" noProof="0" smtClean="0"/>
                        <a:t>Single instrumentation </a:t>
                      </a:r>
                      <a:r>
                        <a:rPr lang="en-US" sz="1600" baseline="0" noProof="0" smtClean="0"/>
                        <a:t>point overhead (µs)</a:t>
                      </a:r>
                      <a:endParaRPr lang="en-US" sz="1600" b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err="1" smtClean="0">
                          <a:latin typeface="Arial" pitchFamily="34" charset="0"/>
                          <a:cs typeface="Arial" pitchFamily="34" charset="0"/>
                        </a:rPr>
                        <a:t>Avg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2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noProof="0" dirty="0" smtClean="0">
                          <a:latin typeface="Arial" pitchFamily="34" charset="0"/>
                          <a:cs typeface="Arial" pitchFamily="34" charset="0"/>
                        </a:rPr>
                        <a:t>31.00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40.00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33.09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Ratio (single</a:t>
                      </a:r>
                      <a:r>
                        <a:rPr lang="en-US" sz="1600" baseline="0" noProof="0" dirty="0" smtClean="0"/>
                        <a:t> overhead) / (total time)</a:t>
                      </a:r>
                      <a:endParaRPr lang="en-US" sz="1600" b="0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0.03%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Ratio (total</a:t>
                      </a:r>
                      <a:r>
                        <a:rPr lang="en-US" sz="1600" b="0" baseline="0" noProof="0" dirty="0" smtClean="0"/>
                        <a:t> o</a:t>
                      </a:r>
                      <a:r>
                        <a:rPr lang="en-US" sz="1600" b="0" noProof="0" dirty="0" smtClean="0"/>
                        <a:t>verhead) / (total</a:t>
                      </a:r>
                      <a:r>
                        <a:rPr lang="en-US" sz="1600" b="0" baseline="0" noProof="0" dirty="0" smtClean="0"/>
                        <a:t> time)</a:t>
                      </a:r>
                      <a:endParaRPr lang="en-US" sz="1600" b="0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600" b="0" noProof="0" dirty="0" smtClean="0">
                          <a:latin typeface="Arial" pitchFamily="34" charset="0"/>
                          <a:cs typeface="Arial" pitchFamily="34" charset="0"/>
                        </a:rPr>
                        <a:t>1.07%</a:t>
                      </a:r>
                      <a:endParaRPr lang="en-U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88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4"/>
            <a:ext cx="8445500" cy="5322886"/>
          </a:xfrm>
          <a:noFill/>
        </p:spPr>
        <p:txBody>
          <a:bodyPr/>
          <a:lstStyle/>
          <a:p>
            <a:pPr marL="0" indent="0"/>
            <a:r>
              <a:rPr lang="fr-FR" dirty="0" err="1" smtClean="0"/>
              <a:t>Results</a:t>
            </a:r>
            <a:endParaRPr lang="en-US" dirty="0" smtClean="0"/>
          </a:p>
          <a:p>
            <a:pPr lvl="1"/>
            <a:r>
              <a:rPr lang="fr-FR" dirty="0" smtClean="0">
                <a:latin typeface="Arial" pitchFamily="34" charset="0"/>
              </a:rPr>
              <a:t>Trace </a:t>
            </a:r>
            <a:r>
              <a:rPr lang="fr-FR" dirty="0" err="1" smtClean="0">
                <a:latin typeface="Arial" pitchFamily="34" charset="0"/>
              </a:rPr>
              <a:t>generation</a:t>
            </a:r>
            <a:r>
              <a:rPr lang="fr-FR" dirty="0" smtClean="0">
                <a:latin typeface="Arial" pitchFamily="34" charset="0"/>
              </a:rPr>
              <a:t> flow</a:t>
            </a:r>
          </a:p>
          <a:p>
            <a:pPr lvl="1"/>
            <a:r>
              <a:rPr lang="fr-FR" dirty="0" err="1" smtClean="0">
                <a:latin typeface="Arial" pitchFamily="34" charset="0"/>
              </a:rPr>
              <a:t>Functional</a:t>
            </a:r>
            <a:r>
              <a:rPr lang="fr-FR" dirty="0" smtClean="0">
                <a:latin typeface="Arial" pitchFamily="34" charset="0"/>
              </a:rPr>
              <a:t> information</a:t>
            </a:r>
          </a:p>
          <a:p>
            <a:pPr lvl="1"/>
            <a:r>
              <a:rPr lang="fr-FR" dirty="0" smtClean="0">
                <a:latin typeface="Arial" pitchFamily="34" charset="0"/>
              </a:rPr>
              <a:t>Timing information</a:t>
            </a:r>
          </a:p>
          <a:p>
            <a:pPr lvl="1"/>
            <a:r>
              <a:rPr lang="fr-FR" dirty="0" smtClean="0">
                <a:latin typeface="Arial" pitchFamily="34" charset="0"/>
              </a:rPr>
              <a:t>Instrumentation </a:t>
            </a:r>
            <a:r>
              <a:rPr lang="fr-FR" dirty="0" err="1" smtClean="0">
                <a:latin typeface="Arial" pitchFamily="34" charset="0"/>
              </a:rPr>
              <a:t>strategy</a:t>
            </a:r>
            <a:r>
              <a:rPr lang="fr-FR" dirty="0" smtClean="0">
                <a:latin typeface="Arial" pitchFamily="34" charset="0"/>
              </a:rPr>
              <a:t> and impact</a:t>
            </a:r>
          </a:p>
          <a:p>
            <a:pPr lvl="1"/>
            <a:r>
              <a:rPr lang="fr-FR" dirty="0">
                <a:latin typeface="Arial" pitchFamily="34" charset="0"/>
              </a:rPr>
              <a:t>Solution </a:t>
            </a:r>
            <a:r>
              <a:rPr lang="fr-FR" dirty="0" smtClean="0">
                <a:latin typeface="Arial" pitchFamily="34" charset="0"/>
              </a:rPr>
              <a:t>to </a:t>
            </a:r>
            <a:r>
              <a:rPr lang="fr-FR" dirty="0" err="1">
                <a:latin typeface="Arial" pitchFamily="34" charset="0"/>
              </a:rPr>
              <a:t>ease</a:t>
            </a:r>
            <a:r>
              <a:rPr lang="fr-FR" dirty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modeling</a:t>
            </a:r>
            <a:endParaRPr lang="en-US" dirty="0" smtClean="0">
              <a:latin typeface="Arial" pitchFamily="34" charset="0"/>
            </a:endParaRPr>
          </a:p>
          <a:p>
            <a:pPr marL="0" indent="0"/>
            <a:r>
              <a:rPr lang="en-US" dirty="0" smtClean="0"/>
              <a:t>Future Works</a:t>
            </a:r>
          </a:p>
          <a:p>
            <a:pPr lvl="1"/>
            <a:r>
              <a:rPr lang="fr-FR" dirty="0" smtClean="0">
                <a:latin typeface="Arial" pitchFamily="34" charset="0"/>
              </a:rPr>
              <a:t>Exploit traces </a:t>
            </a:r>
            <a:r>
              <a:rPr lang="fr-FR" dirty="0" err="1" smtClean="0">
                <a:latin typeface="Arial" pitchFamily="34" charset="0"/>
              </a:rPr>
              <a:t>with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formal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properties</a:t>
            </a:r>
            <a:r>
              <a:rPr lang="fr-FR" dirty="0" smtClean="0">
                <a:latin typeface="Arial" pitchFamily="34" charset="0"/>
              </a:rPr>
              <a:t> in the model</a:t>
            </a:r>
          </a:p>
          <a:p>
            <a:pPr lvl="1"/>
            <a:r>
              <a:rPr lang="fr-FR" dirty="0" err="1" smtClean="0">
                <a:latin typeface="Arial" pitchFamily="34" charset="0"/>
              </a:rPr>
              <a:t>Energy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consumption</a:t>
            </a:r>
            <a:r>
              <a:rPr lang="fr-FR" dirty="0" smtClean="0">
                <a:latin typeface="Arial" pitchFamily="34" charset="0"/>
              </a:rPr>
              <a:t> information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3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Project Context: Real-Time Embedded Systems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  <p:pic>
        <p:nvPicPr>
          <p:cNvPr id="32" name="Picture 14" descr="so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990600"/>
            <a:ext cx="8715375" cy="5105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2121693"/>
            <a:ext cx="4576762" cy="26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Picture 7" descr="word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7" y="2309811"/>
            <a:ext cx="387985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96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Project Goal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4"/>
            <a:ext cx="8445500" cy="5322886"/>
          </a:xfrm>
          <a:noFill/>
        </p:spPr>
        <p:txBody>
          <a:bodyPr/>
          <a:lstStyle/>
          <a:p>
            <a:pPr marL="0" indent="0"/>
            <a:r>
              <a:rPr lang="en-US" dirty="0" smtClean="0"/>
              <a:t>Current Design Difficulties</a:t>
            </a:r>
          </a:p>
          <a:p>
            <a:pPr lvl="1"/>
            <a:r>
              <a:rPr lang="fr-FR" dirty="0" smtClean="0">
                <a:latin typeface="Arial" pitchFamily="34" charset="0"/>
              </a:rPr>
              <a:t>RTES </a:t>
            </a:r>
            <a:r>
              <a:rPr lang="fr-FR" dirty="0" err="1" smtClean="0">
                <a:latin typeface="Arial" pitchFamily="34" charset="0"/>
              </a:rPr>
              <a:t>constrained</a:t>
            </a:r>
            <a:r>
              <a:rPr lang="fr-FR" dirty="0" smtClean="0">
                <a:latin typeface="Arial" pitchFamily="34" charset="0"/>
              </a:rPr>
              <a:t> by </a:t>
            </a:r>
            <a:r>
              <a:rPr lang="fr-FR" dirty="0" err="1" smtClean="0">
                <a:latin typeface="Arial" pitchFamily="34" charset="0"/>
              </a:rPr>
              <a:t>resources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available</a:t>
            </a:r>
            <a:r>
              <a:rPr lang="fr-FR" dirty="0" smtClean="0">
                <a:latin typeface="Arial" pitchFamily="34" charset="0"/>
              </a:rPr>
              <a:t> (</a:t>
            </a:r>
            <a:r>
              <a:rPr lang="fr-FR" dirty="0" err="1" smtClean="0">
                <a:latin typeface="Arial" pitchFamily="34" charset="0"/>
              </a:rPr>
              <a:t>e.g</a:t>
            </a:r>
            <a:r>
              <a:rPr lang="fr-FR" dirty="0" smtClean="0">
                <a:latin typeface="Arial" pitchFamily="34" charset="0"/>
              </a:rPr>
              <a:t>. processor, power)…</a:t>
            </a:r>
          </a:p>
          <a:p>
            <a:pPr lvl="1"/>
            <a:r>
              <a:rPr lang="fr-FR" dirty="0" smtClean="0">
                <a:latin typeface="Arial" pitchFamily="34" charset="0"/>
              </a:rPr>
              <a:t>…but </a:t>
            </a:r>
            <a:r>
              <a:rPr lang="fr-FR" dirty="0" err="1" smtClean="0">
                <a:latin typeface="Arial" pitchFamily="34" charset="0"/>
              </a:rPr>
              <a:t>it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difficult</a:t>
            </a:r>
            <a:r>
              <a:rPr lang="fr-FR" dirty="0" smtClean="0">
                <a:latin typeface="Arial" pitchFamily="34" charset="0"/>
              </a:rPr>
              <a:t> to </a:t>
            </a:r>
            <a:r>
              <a:rPr lang="fr-FR" dirty="0" err="1" smtClean="0">
                <a:latin typeface="Arial" pitchFamily="34" charset="0"/>
              </a:rPr>
              <a:t>proceed</a:t>
            </a:r>
            <a:r>
              <a:rPr lang="fr-FR" dirty="0" smtClean="0">
                <a:latin typeface="Arial" pitchFamily="34" charset="0"/>
              </a:rPr>
              <a:t> to performance </a:t>
            </a:r>
            <a:r>
              <a:rPr lang="fr-FR" dirty="0" err="1" smtClean="0">
                <a:latin typeface="Arial" pitchFamily="34" charset="0"/>
              </a:rPr>
              <a:t>analysis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at</a:t>
            </a:r>
            <a:r>
              <a:rPr lang="fr-FR" dirty="0" smtClean="0">
                <a:latin typeface="Arial" pitchFamily="34" charset="0"/>
              </a:rPr>
              <a:t> an </a:t>
            </a:r>
            <a:r>
              <a:rPr lang="fr-FR" dirty="0" err="1" smtClean="0">
                <a:latin typeface="Arial" pitchFamily="34" charset="0"/>
              </a:rPr>
              <a:t>early</a:t>
            </a:r>
            <a:r>
              <a:rPr lang="fr-FR" dirty="0" smtClean="0">
                <a:latin typeface="Arial" pitchFamily="34" charset="0"/>
              </a:rPr>
              <a:t> stage in design </a:t>
            </a:r>
            <a:r>
              <a:rPr lang="fr-FR" dirty="0" err="1" smtClean="0">
                <a:latin typeface="Arial" pitchFamily="34" charset="0"/>
              </a:rPr>
              <a:t>when</a:t>
            </a:r>
            <a:r>
              <a:rPr lang="fr-FR" dirty="0" smtClean="0">
                <a:latin typeface="Arial" pitchFamily="34" charset="0"/>
              </a:rPr>
              <a:t> the </a:t>
            </a:r>
            <a:r>
              <a:rPr lang="fr-FR" dirty="0" err="1" smtClean="0">
                <a:latin typeface="Arial" pitchFamily="34" charset="0"/>
              </a:rPr>
              <a:t>execution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platform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</a:rPr>
              <a:t> not </a:t>
            </a:r>
            <a:r>
              <a:rPr lang="fr-FR" dirty="0" err="1" smtClean="0">
                <a:latin typeface="Arial" pitchFamily="34" charset="0"/>
              </a:rPr>
              <a:t>available</a:t>
            </a:r>
            <a:r>
              <a:rPr lang="fr-FR" dirty="0" smtClean="0">
                <a:latin typeface="Arial" pitchFamily="34" charset="0"/>
              </a:rPr>
              <a:t>.</a:t>
            </a:r>
            <a:endParaRPr lang="en-US" dirty="0" smtClean="0">
              <a:latin typeface="Arial" pitchFamily="34" charset="0"/>
            </a:endParaRPr>
          </a:p>
          <a:p>
            <a:pPr marL="0" indent="0"/>
            <a:r>
              <a:rPr lang="en-US" dirty="0" smtClean="0"/>
              <a:t>PRESTO General Idea</a:t>
            </a:r>
          </a:p>
          <a:p>
            <a:pPr lvl="1"/>
            <a:r>
              <a:rPr lang="en-US" dirty="0" smtClean="0">
                <a:latin typeface="Arial" pitchFamily="34" charset="0"/>
              </a:rPr>
              <a:t>Provide tools to evaluate Software/Hardware allocations</a:t>
            </a:r>
          </a:p>
          <a:p>
            <a:pPr lvl="1"/>
            <a:r>
              <a:rPr lang="fr-FR" dirty="0" smtClean="0">
                <a:latin typeface="Arial" pitchFamily="34" charset="0"/>
              </a:rPr>
              <a:t>…by </a:t>
            </a:r>
            <a:r>
              <a:rPr lang="fr-FR" dirty="0" err="1" smtClean="0">
                <a:latin typeface="Arial" pitchFamily="34" charset="0"/>
              </a:rPr>
              <a:t>analyzing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functional</a:t>
            </a:r>
            <a:r>
              <a:rPr lang="fr-FR" dirty="0" smtClean="0">
                <a:latin typeface="Arial" pitchFamily="34" charset="0"/>
              </a:rPr>
              <a:t> and non-</a:t>
            </a:r>
            <a:r>
              <a:rPr lang="fr-FR" dirty="0" err="1" smtClean="0">
                <a:latin typeface="Arial" pitchFamily="34" charset="0"/>
              </a:rPr>
              <a:t>functional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properties</a:t>
            </a:r>
            <a:r>
              <a:rPr lang="fr-FR" dirty="0" smtClean="0">
                <a:latin typeface="Arial" pitchFamily="34" charset="0"/>
              </a:rPr>
              <a:t>…</a:t>
            </a:r>
          </a:p>
          <a:p>
            <a:pPr lvl="1"/>
            <a:r>
              <a:rPr lang="fr-FR" dirty="0" smtClean="0">
                <a:latin typeface="Arial" pitchFamily="34" charset="0"/>
              </a:rPr>
              <a:t>…and </a:t>
            </a:r>
            <a:r>
              <a:rPr lang="fr-FR" dirty="0" err="1" smtClean="0">
                <a:latin typeface="Arial" pitchFamily="34" charset="0"/>
              </a:rPr>
              <a:t>integrating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tools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into</a:t>
            </a:r>
            <a:r>
              <a:rPr lang="fr-FR" dirty="0" smtClean="0">
                <a:latin typeface="Arial" pitchFamily="34" charset="0"/>
              </a:rPr>
              <a:t> an </a:t>
            </a:r>
            <a:r>
              <a:rPr lang="fr-FR" dirty="0" err="1" smtClean="0">
                <a:latin typeface="Arial" pitchFamily="34" charset="0"/>
              </a:rPr>
              <a:t>industrial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development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process</a:t>
            </a:r>
            <a:r>
              <a:rPr lang="fr-FR" dirty="0" smtClean="0">
                <a:latin typeface="Arial" pitchFamily="34" charset="0"/>
              </a:rPr>
              <a:t>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39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Project Synopsis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988" y="1843360"/>
            <a:ext cx="2650085" cy="5232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Software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Functional</a:t>
            </a:r>
            <a:r>
              <a:rPr lang="fr-FR" dirty="0" smtClean="0"/>
              <a:t> and non-</a:t>
            </a:r>
            <a:r>
              <a:rPr lang="fr-FR" dirty="0" err="1" smtClean="0"/>
              <a:t>functional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024045" y="1951081"/>
            <a:ext cx="2015295" cy="3077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Platform </a:t>
            </a:r>
            <a:r>
              <a:rPr lang="fr-FR" dirty="0" err="1" smtClean="0"/>
              <a:t>Requirements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244457" y="2655664"/>
            <a:ext cx="2363146" cy="73866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Software Test</a:t>
            </a:r>
          </a:p>
          <a:p>
            <a:r>
              <a:rPr lang="fr-FR" dirty="0" smtClean="0"/>
              <a:t>Design and </a:t>
            </a:r>
            <a:r>
              <a:rPr lang="fr-FR" dirty="0" err="1" smtClean="0"/>
              <a:t>Implementation</a:t>
            </a:r>
            <a:endParaRPr lang="fr-FR" dirty="0" smtClean="0"/>
          </a:p>
          <a:p>
            <a:r>
              <a:rPr lang="fr-FR" dirty="0"/>
              <a:t>o</a:t>
            </a:r>
            <a:r>
              <a:rPr lang="fr-FR" dirty="0" smtClean="0"/>
              <a:t>n Reference Platform</a:t>
            </a:r>
            <a:endParaRPr lang="en-US" dirty="0"/>
          </a:p>
        </p:txBody>
      </p:sp>
      <p:grpSp>
        <p:nvGrpSpPr>
          <p:cNvPr id="60" name="Groupe 59"/>
          <p:cNvGrpSpPr/>
          <p:nvPr/>
        </p:nvGrpSpPr>
        <p:grpSpPr>
          <a:xfrm>
            <a:off x="2886075" y="1127320"/>
            <a:ext cx="3990975" cy="1656000"/>
            <a:chOff x="2886075" y="1533525"/>
            <a:chExt cx="3990975" cy="1656000"/>
          </a:xfrm>
        </p:grpSpPr>
        <p:sp>
          <p:nvSpPr>
            <p:cNvPr id="32" name="Organigramme : Processus 31"/>
            <p:cNvSpPr/>
            <p:nvPr/>
          </p:nvSpPr>
          <p:spPr bwMode="auto">
            <a:xfrm>
              <a:off x="2886075" y="1533525"/>
              <a:ext cx="3990975" cy="1656000"/>
            </a:xfrm>
            <a:prstGeom prst="flowChartProcess">
              <a:avLst/>
            </a:prstGeom>
            <a:gradFill>
              <a:gsLst>
                <a:gs pos="0">
                  <a:srgbClr val="FFFFDD"/>
                </a:gs>
                <a:gs pos="100000">
                  <a:srgbClr val="FFFF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5149" y="2020640"/>
              <a:ext cx="1638300" cy="981075"/>
              <a:chOff x="6934200" y="2753199"/>
              <a:chExt cx="1638300" cy="981075"/>
            </a:xfr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</p:grpSpPr>
          <p:sp>
            <p:nvSpPr>
              <p:cNvPr id="8" name="Ellipse 7"/>
              <p:cNvSpPr/>
              <p:nvPr/>
            </p:nvSpPr>
            <p:spPr bwMode="auto">
              <a:xfrm>
                <a:off x="6934200" y="2753199"/>
                <a:ext cx="1638300" cy="98107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23265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7282708" y="2982125"/>
                <a:ext cx="9412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Software </a:t>
                </a:r>
              </a:p>
              <a:p>
                <a:r>
                  <a:rPr lang="fr-FR" dirty="0" smtClean="0"/>
                  <a:t>Model</a:t>
                </a:r>
                <a:endParaRPr lang="en-US" dirty="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5046773" y="2020638"/>
              <a:ext cx="1638300" cy="981075"/>
              <a:chOff x="2906191" y="2003195"/>
              <a:chExt cx="1638300" cy="981075"/>
            </a:xfr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</p:grpSpPr>
          <p:sp>
            <p:nvSpPr>
              <p:cNvPr id="13" name="Ellipse 12"/>
              <p:cNvSpPr/>
              <p:nvPr/>
            </p:nvSpPr>
            <p:spPr bwMode="auto">
              <a:xfrm>
                <a:off x="2906191" y="2003195"/>
                <a:ext cx="1638300" cy="98107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23265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299585" y="2232122"/>
                <a:ext cx="8515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Platform</a:t>
                </a:r>
              </a:p>
              <a:p>
                <a:r>
                  <a:rPr lang="fr-FR" dirty="0" smtClean="0"/>
                  <a:t>Model</a:t>
                </a:r>
                <a:endParaRPr lang="en-US" dirty="0"/>
              </a:p>
            </p:txBody>
          </p:sp>
        </p:grpSp>
        <p:sp>
          <p:nvSpPr>
            <p:cNvPr id="36" name="ZoneTexte 35"/>
            <p:cNvSpPr txBox="1"/>
            <p:nvPr/>
          </p:nvSpPr>
          <p:spPr>
            <a:xfrm>
              <a:off x="2886075" y="1533525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Modeling</a:t>
              </a:r>
              <a:endParaRPr lang="en-US" b="1" dirty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2886073" y="3220952"/>
            <a:ext cx="3990975" cy="2484000"/>
            <a:chOff x="2886073" y="3654226"/>
            <a:chExt cx="3990975" cy="2484000"/>
          </a:xfrm>
        </p:grpSpPr>
        <p:sp>
          <p:nvSpPr>
            <p:cNvPr id="39" name="Organigramme : Processus 38"/>
            <p:cNvSpPr/>
            <p:nvPr/>
          </p:nvSpPr>
          <p:spPr bwMode="auto">
            <a:xfrm>
              <a:off x="2886073" y="3654226"/>
              <a:ext cx="3990975" cy="2484000"/>
            </a:xfrm>
            <a:prstGeom prst="flowChartProcess">
              <a:avLst/>
            </a:prstGeom>
            <a:gradFill>
              <a:gsLst>
                <a:gs pos="0">
                  <a:srgbClr val="FFFFDD"/>
                </a:gs>
                <a:gs pos="100000">
                  <a:srgbClr val="FFFF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3299768" y="4072050"/>
              <a:ext cx="1638300" cy="981075"/>
              <a:chOff x="3696989" y="3866121"/>
              <a:chExt cx="1638300" cy="981075"/>
            </a:xfr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</p:grpSpPr>
          <p:sp>
            <p:nvSpPr>
              <p:cNvPr id="20" name="Ellipse 19"/>
              <p:cNvSpPr/>
              <p:nvPr/>
            </p:nvSpPr>
            <p:spPr bwMode="auto">
              <a:xfrm>
                <a:off x="3696989" y="3866121"/>
                <a:ext cx="1638300" cy="98107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23265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3985515" y="4095048"/>
                <a:ext cx="10612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Functional</a:t>
                </a:r>
                <a:endParaRPr lang="fr-FR" dirty="0" smtClean="0"/>
              </a:p>
              <a:p>
                <a:r>
                  <a:rPr lang="fr-FR" dirty="0" err="1" smtClean="0"/>
                  <a:t>Verification</a:t>
                </a:r>
                <a:endParaRPr lang="en-US" dirty="0"/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3299768" y="5092253"/>
              <a:ext cx="1638300" cy="981075"/>
              <a:chOff x="6032922" y="4356658"/>
              <a:chExt cx="1638300" cy="981075"/>
            </a:xfr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</p:grpSpPr>
          <p:sp>
            <p:nvSpPr>
              <p:cNvPr id="22" name="Ellipse 21"/>
              <p:cNvSpPr/>
              <p:nvPr/>
            </p:nvSpPr>
            <p:spPr bwMode="auto">
              <a:xfrm>
                <a:off x="6032922" y="4356658"/>
                <a:ext cx="1638300" cy="98107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23265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6153007" y="4585585"/>
                <a:ext cx="1398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Non-</a:t>
                </a:r>
                <a:r>
                  <a:rPr lang="fr-FR" dirty="0" err="1" smtClean="0"/>
                  <a:t>Functional</a:t>
                </a:r>
                <a:endParaRPr lang="fr-FR" dirty="0" smtClean="0"/>
              </a:p>
              <a:p>
                <a:r>
                  <a:rPr lang="fr-FR" dirty="0" err="1" smtClean="0"/>
                  <a:t>Verification</a:t>
                </a:r>
                <a:endParaRPr lang="en-US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046773" y="4562588"/>
              <a:ext cx="1638300" cy="981075"/>
              <a:chOff x="4227618" y="5337733"/>
              <a:chExt cx="1638300" cy="981075"/>
            </a:xfr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</p:grpSpPr>
          <p:sp>
            <p:nvSpPr>
              <p:cNvPr id="24" name="Ellipse 23"/>
              <p:cNvSpPr/>
              <p:nvPr/>
            </p:nvSpPr>
            <p:spPr bwMode="auto">
              <a:xfrm>
                <a:off x="4227618" y="5337733"/>
                <a:ext cx="1638300" cy="98107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23265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4431861" y="5566660"/>
                <a:ext cx="1229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Extrapolation</a:t>
                </a:r>
              </a:p>
              <a:p>
                <a:r>
                  <a:rPr lang="fr-FR" dirty="0" smtClean="0"/>
                  <a:t>Estimation</a:t>
                </a:r>
                <a:endParaRPr lang="en-US" dirty="0"/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2886073" y="3659060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Analysis</a:t>
              </a:r>
              <a:endParaRPr lang="en-US" b="1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36176" y="3688952"/>
            <a:ext cx="1979710" cy="1548000"/>
            <a:chOff x="436176" y="4122226"/>
            <a:chExt cx="1979710" cy="1548000"/>
          </a:xfrm>
        </p:grpSpPr>
        <p:sp>
          <p:nvSpPr>
            <p:cNvPr id="41" name="Organigramme : Processus 40"/>
            <p:cNvSpPr/>
            <p:nvPr/>
          </p:nvSpPr>
          <p:spPr bwMode="auto">
            <a:xfrm>
              <a:off x="436176" y="4122226"/>
              <a:ext cx="1979710" cy="1548000"/>
            </a:xfrm>
            <a:prstGeom prst="flowChartProcess">
              <a:avLst/>
            </a:prstGeom>
            <a:gradFill>
              <a:gsLst>
                <a:gs pos="0">
                  <a:srgbClr val="FFFFDD"/>
                </a:gs>
                <a:gs pos="100000">
                  <a:srgbClr val="FFFF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23265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636768" y="4527317"/>
              <a:ext cx="1638300" cy="981075"/>
              <a:chOff x="4227618" y="5337733"/>
              <a:chExt cx="1638300" cy="981075"/>
            </a:xfr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</p:grpSpPr>
          <p:sp>
            <p:nvSpPr>
              <p:cNvPr id="34" name="Ellipse 33"/>
              <p:cNvSpPr/>
              <p:nvPr/>
            </p:nvSpPr>
            <p:spPr bwMode="auto">
              <a:xfrm>
                <a:off x="4227618" y="5337733"/>
                <a:ext cx="1638300" cy="98107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23265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512014" y="5566660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Test Trace</a:t>
                </a:r>
              </a:p>
              <a:p>
                <a:r>
                  <a:rPr lang="fr-FR" dirty="0" err="1" smtClean="0"/>
                  <a:t>Generation</a:t>
                </a:r>
                <a:endParaRPr lang="en-US" dirty="0"/>
              </a:p>
            </p:txBody>
          </p:sp>
        </p:grpSp>
        <p:sp>
          <p:nvSpPr>
            <p:cNvPr id="42" name="ZoneTexte 41"/>
            <p:cNvSpPr txBox="1"/>
            <p:nvPr/>
          </p:nvSpPr>
          <p:spPr>
            <a:xfrm>
              <a:off x="466063" y="4122226"/>
              <a:ext cx="1677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Behavior</a:t>
              </a:r>
              <a:r>
                <a:rPr lang="fr-FR" b="1" dirty="0" smtClean="0"/>
                <a:t> Capture</a:t>
              </a:r>
              <a:endParaRPr lang="en-US" b="1" dirty="0"/>
            </a:p>
          </p:txBody>
        </p:sp>
      </p:grpSp>
      <p:cxnSp>
        <p:nvCxnSpPr>
          <p:cNvPr id="43" name="Connecteur droit avec flèche 42"/>
          <p:cNvCxnSpPr>
            <a:stCxn id="9" idx="2"/>
            <a:endCxn id="31" idx="0"/>
          </p:cNvCxnSpPr>
          <p:nvPr/>
        </p:nvCxnSpPr>
        <p:spPr bwMode="auto">
          <a:xfrm flipH="1">
            <a:off x="1426030" y="2366580"/>
            <a:ext cx="1" cy="2890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avec flèche 44"/>
          <p:cNvCxnSpPr>
            <a:stCxn id="31" idx="2"/>
            <a:endCxn id="41" idx="0"/>
          </p:cNvCxnSpPr>
          <p:nvPr/>
        </p:nvCxnSpPr>
        <p:spPr bwMode="auto">
          <a:xfrm>
            <a:off x="1426030" y="3394328"/>
            <a:ext cx="1" cy="2946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avec flèche 48"/>
          <p:cNvCxnSpPr>
            <a:stCxn id="9" idx="3"/>
            <a:endCxn id="8" idx="2"/>
          </p:cNvCxnSpPr>
          <p:nvPr/>
        </p:nvCxnSpPr>
        <p:spPr bwMode="auto">
          <a:xfrm>
            <a:off x="2751073" y="2104970"/>
            <a:ext cx="354076" cy="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eur droit avec flèche 50"/>
          <p:cNvCxnSpPr>
            <a:stCxn id="17" idx="1"/>
            <a:endCxn id="13" idx="6"/>
          </p:cNvCxnSpPr>
          <p:nvPr/>
        </p:nvCxnSpPr>
        <p:spPr bwMode="auto">
          <a:xfrm flipH="1">
            <a:off x="6685073" y="2104970"/>
            <a:ext cx="338972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cteur droit avec flèche 52"/>
          <p:cNvCxnSpPr>
            <a:stCxn id="41" idx="3"/>
            <a:endCxn id="39" idx="1"/>
          </p:cNvCxnSpPr>
          <p:nvPr/>
        </p:nvCxnSpPr>
        <p:spPr bwMode="auto">
          <a:xfrm>
            <a:off x="2415886" y="4462952"/>
            <a:ext cx="47018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avec flèche 56"/>
          <p:cNvCxnSpPr>
            <a:stCxn id="32" idx="2"/>
            <a:endCxn id="39" idx="0"/>
          </p:cNvCxnSpPr>
          <p:nvPr/>
        </p:nvCxnSpPr>
        <p:spPr bwMode="auto">
          <a:xfrm flipH="1">
            <a:off x="4881561" y="2783320"/>
            <a:ext cx="2" cy="4376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Connecteur droit avec flèche 58"/>
          <p:cNvCxnSpPr>
            <a:stCxn id="24" idx="0"/>
            <a:endCxn id="13" idx="4"/>
          </p:cNvCxnSpPr>
          <p:nvPr/>
        </p:nvCxnSpPr>
        <p:spPr bwMode="auto">
          <a:xfrm flipV="1">
            <a:off x="5865923" y="2595508"/>
            <a:ext cx="0" cy="15338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ZoneTexte 74"/>
          <p:cNvSpPr txBox="1"/>
          <p:nvPr/>
        </p:nvSpPr>
        <p:spPr>
          <a:xfrm>
            <a:off x="3556870" y="6352963"/>
            <a:ext cx="2649380" cy="3077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Software Test on Real Platform</a:t>
            </a:r>
            <a:endParaRPr lang="en-US" dirty="0"/>
          </a:p>
        </p:txBody>
      </p:sp>
      <p:sp>
        <p:nvSpPr>
          <p:cNvPr id="5132" name="Égal 5131"/>
          <p:cNvSpPr/>
          <p:nvPr/>
        </p:nvSpPr>
        <p:spPr bwMode="auto">
          <a:xfrm>
            <a:off x="4459593" y="5837325"/>
            <a:ext cx="471068" cy="379299"/>
          </a:xfrm>
          <a:prstGeom prst="mathEqua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33" name="Différent de 5132"/>
          <p:cNvSpPr/>
          <p:nvPr/>
        </p:nvSpPr>
        <p:spPr bwMode="auto">
          <a:xfrm>
            <a:off x="4881560" y="5837325"/>
            <a:ext cx="471600" cy="378000"/>
          </a:xfrm>
          <a:prstGeom prst="mathNot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34" name="ZoneTexte 5133"/>
          <p:cNvSpPr txBox="1"/>
          <p:nvPr/>
        </p:nvSpPr>
        <p:spPr>
          <a:xfrm>
            <a:off x="5353160" y="579614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+mn-lt"/>
              </a:rPr>
              <a:t>?</a:t>
            </a:r>
            <a:endParaRPr lang="en-US" sz="2400" b="1" dirty="0">
              <a:latin typeface="+mn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197976" y="4312074"/>
            <a:ext cx="1667444" cy="3077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Platform Prototype</a:t>
            </a:r>
            <a:endParaRPr lang="en-US" dirty="0"/>
          </a:p>
        </p:txBody>
      </p:sp>
      <p:cxnSp>
        <p:nvCxnSpPr>
          <p:cNvPr id="3" name="Connecteur droit avec flèche 2"/>
          <p:cNvCxnSpPr>
            <a:stCxn id="17" idx="2"/>
            <a:endCxn id="46" idx="0"/>
          </p:cNvCxnSpPr>
          <p:nvPr/>
        </p:nvCxnSpPr>
        <p:spPr bwMode="auto">
          <a:xfrm>
            <a:off x="8031693" y="2258858"/>
            <a:ext cx="5" cy="20532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avec flèche 4"/>
          <p:cNvCxnSpPr>
            <a:stCxn id="46" idx="1"/>
          </p:cNvCxnSpPr>
          <p:nvPr/>
        </p:nvCxnSpPr>
        <p:spPr bwMode="auto">
          <a:xfrm flipH="1" flipV="1">
            <a:off x="6685073" y="4465962"/>
            <a:ext cx="51290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8822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31" grpId="0" animBg="1"/>
      <p:bldP spid="75" grpId="0" animBg="1"/>
      <p:bldP spid="5132" grpId="0" animBg="1"/>
      <p:bldP spid="5133" grpId="0" animBg="1"/>
      <p:bldP spid="5134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Project Technical Relevance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4"/>
            <a:ext cx="8445500" cy="5322886"/>
          </a:xfrm>
          <a:noFill/>
        </p:spPr>
        <p:txBody>
          <a:bodyPr/>
          <a:lstStyle/>
          <a:p>
            <a:pPr marL="0" indent="0"/>
            <a:r>
              <a:rPr lang="fr-FR" dirty="0" err="1" smtClean="0"/>
              <a:t>Behavior</a:t>
            </a:r>
            <a:r>
              <a:rPr lang="fr-FR" dirty="0" smtClean="0"/>
              <a:t> Capture</a:t>
            </a:r>
            <a:endParaRPr lang="en-US" dirty="0" smtClean="0"/>
          </a:p>
          <a:p>
            <a:pPr lvl="1"/>
            <a:r>
              <a:rPr lang="fr-FR" dirty="0" smtClean="0">
                <a:latin typeface="Arial" pitchFamily="34" charset="0"/>
              </a:rPr>
              <a:t>Instrumentation </a:t>
            </a:r>
            <a:r>
              <a:rPr lang="fr-FR" dirty="0" err="1" smtClean="0">
                <a:latin typeface="Arial" pitchFamily="34" charset="0"/>
              </a:rPr>
              <a:t>strategies</a:t>
            </a:r>
            <a:endParaRPr lang="fr-FR" dirty="0" smtClean="0">
              <a:latin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</a:rPr>
              <a:t>Instrumentation impact</a:t>
            </a:r>
          </a:p>
          <a:p>
            <a:pPr lvl="1"/>
            <a:r>
              <a:rPr lang="fr-FR" dirty="0" smtClean="0">
                <a:latin typeface="Arial" pitchFamily="34" charset="0"/>
              </a:rPr>
              <a:t>Trace </a:t>
            </a:r>
            <a:r>
              <a:rPr lang="fr-FR" dirty="0" err="1" smtClean="0">
                <a:latin typeface="Arial" pitchFamily="34" charset="0"/>
              </a:rPr>
              <a:t>generation</a:t>
            </a:r>
            <a:endParaRPr lang="fr-FR" dirty="0" smtClean="0">
              <a:latin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</a:rPr>
              <a:t>Trace </a:t>
            </a:r>
            <a:r>
              <a:rPr lang="fr-FR" dirty="0" err="1" smtClean="0">
                <a:latin typeface="Arial" pitchFamily="34" charset="0"/>
              </a:rPr>
              <a:t>interoperability</a:t>
            </a:r>
            <a:endParaRPr lang="en-US" dirty="0" smtClean="0">
              <a:latin typeface="Arial" pitchFamily="34" charset="0"/>
            </a:endParaRPr>
          </a:p>
          <a:p>
            <a:pPr marL="0" indent="0"/>
            <a:r>
              <a:rPr lang="en-US" dirty="0" smtClean="0"/>
              <a:t>Modeling</a:t>
            </a:r>
          </a:p>
          <a:p>
            <a:pPr lvl="1"/>
            <a:r>
              <a:rPr lang="fr-FR" dirty="0" smtClean="0">
                <a:latin typeface="Arial" pitchFamily="34" charset="0"/>
              </a:rPr>
              <a:t>General RTES </a:t>
            </a:r>
            <a:r>
              <a:rPr lang="fr-FR" dirty="0" err="1" smtClean="0">
                <a:latin typeface="Arial" pitchFamily="34" charset="0"/>
              </a:rPr>
              <a:t>modeling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with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stereotypes</a:t>
            </a:r>
            <a:r>
              <a:rPr lang="fr-FR" dirty="0" smtClean="0">
                <a:latin typeface="Arial" pitchFamily="34" charset="0"/>
              </a:rPr>
              <a:t> (</a:t>
            </a:r>
            <a:r>
              <a:rPr lang="fr-FR" dirty="0" err="1" smtClean="0">
                <a:latin typeface="Arial" pitchFamily="34" charset="0"/>
              </a:rPr>
              <a:t>e.g</a:t>
            </a:r>
            <a:r>
              <a:rPr lang="fr-FR" dirty="0" smtClean="0">
                <a:latin typeface="Arial" pitchFamily="34" charset="0"/>
              </a:rPr>
              <a:t>. UML)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</a:rPr>
              <a:t>Domain </a:t>
            </a:r>
            <a:r>
              <a:rPr lang="fr-FR" dirty="0" err="1" smtClean="0">
                <a:latin typeface="Arial" pitchFamily="34" charset="0"/>
              </a:rPr>
              <a:t>specific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modeling</a:t>
            </a:r>
            <a:r>
              <a:rPr lang="fr-FR" dirty="0" smtClean="0">
                <a:latin typeface="Arial" pitchFamily="34" charset="0"/>
              </a:rPr>
              <a:t> (</a:t>
            </a:r>
            <a:r>
              <a:rPr lang="fr-FR" dirty="0" err="1" smtClean="0">
                <a:latin typeface="Arial" pitchFamily="34" charset="0"/>
              </a:rPr>
              <a:t>e.g</a:t>
            </a:r>
            <a:r>
              <a:rPr lang="fr-FR" dirty="0" smtClean="0">
                <a:latin typeface="Arial" pitchFamily="34" charset="0"/>
              </a:rPr>
              <a:t>. application, </a:t>
            </a:r>
            <a:r>
              <a:rPr lang="fr-FR" dirty="0" err="1" smtClean="0">
                <a:latin typeface="Arial" pitchFamily="34" charset="0"/>
              </a:rPr>
              <a:t>analysis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specific</a:t>
            </a:r>
            <a:r>
              <a:rPr lang="fr-FR" dirty="0" smtClean="0">
                <a:latin typeface="Arial" pitchFamily="34" charset="0"/>
              </a:rPr>
              <a:t>)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fr-FR" dirty="0" err="1" smtClean="0">
                <a:latin typeface="Arial" pitchFamily="34" charset="0"/>
              </a:rPr>
              <a:t>Formal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modeling</a:t>
            </a:r>
            <a:r>
              <a:rPr lang="fr-FR" dirty="0" smtClean="0">
                <a:latin typeface="Arial" pitchFamily="34" charset="0"/>
              </a:rPr>
              <a:t> of </a:t>
            </a:r>
            <a:r>
              <a:rPr lang="fr-FR" dirty="0" err="1" smtClean="0">
                <a:latin typeface="Arial" pitchFamily="34" charset="0"/>
              </a:rPr>
              <a:t>functional</a:t>
            </a:r>
            <a:r>
              <a:rPr lang="fr-FR" dirty="0" smtClean="0">
                <a:latin typeface="Arial" pitchFamily="34" charset="0"/>
              </a:rPr>
              <a:t> and non-</a:t>
            </a:r>
            <a:r>
              <a:rPr lang="fr-FR" dirty="0" err="1" smtClean="0">
                <a:latin typeface="Arial" pitchFamily="34" charset="0"/>
              </a:rPr>
              <a:t>functional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properties</a:t>
            </a:r>
            <a:endParaRPr lang="en-US" dirty="0"/>
          </a:p>
          <a:p>
            <a:pPr lvl="1"/>
            <a:r>
              <a:rPr lang="fr-FR" dirty="0" smtClean="0">
                <a:latin typeface="Arial" pitchFamily="34" charset="0"/>
              </a:rPr>
              <a:t>Model </a:t>
            </a:r>
            <a:r>
              <a:rPr lang="fr-FR" dirty="0" err="1" smtClean="0">
                <a:latin typeface="Arial" pitchFamily="34" charset="0"/>
              </a:rPr>
              <a:t>interoperability</a:t>
            </a:r>
            <a:endParaRPr lang="fr-FR" dirty="0" smtClean="0">
              <a:latin typeface="Arial" pitchFamily="34" charset="0"/>
            </a:endParaRPr>
          </a:p>
          <a:p>
            <a:pPr marL="0" indent="0"/>
            <a:r>
              <a:rPr lang="fr-FR" dirty="0" err="1" smtClean="0"/>
              <a:t>Analysis</a:t>
            </a:r>
            <a:endParaRPr lang="en-US" dirty="0"/>
          </a:p>
          <a:p>
            <a:pPr lvl="1"/>
            <a:r>
              <a:rPr lang="fr-FR" dirty="0" err="1" smtClean="0">
                <a:latin typeface="Arial" pitchFamily="34" charset="0"/>
              </a:rPr>
              <a:t>Execution</a:t>
            </a:r>
            <a:r>
              <a:rPr lang="fr-FR" dirty="0" smtClean="0">
                <a:latin typeface="Arial" pitchFamily="34" charset="0"/>
              </a:rPr>
              <a:t> and </a:t>
            </a:r>
            <a:r>
              <a:rPr lang="fr-FR" dirty="0" err="1" smtClean="0">
                <a:latin typeface="Arial" pitchFamily="34" charset="0"/>
              </a:rPr>
              <a:t>specification</a:t>
            </a:r>
            <a:r>
              <a:rPr lang="fr-FR" dirty="0" smtClean="0">
                <a:latin typeface="Arial" pitchFamily="34" charset="0"/>
              </a:rPr>
              <a:t> trace </a:t>
            </a:r>
            <a:r>
              <a:rPr lang="fr-FR" dirty="0" err="1" smtClean="0">
                <a:latin typeface="Arial" pitchFamily="34" charset="0"/>
              </a:rPr>
              <a:t>comparison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49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Consortium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  <p:pic>
        <p:nvPicPr>
          <p:cNvPr id="44" name="Content Placeholder 8" descr="PRESTO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3810000" cy="4183975"/>
          </a:xfrm>
          <a:prstGeom prst="rect">
            <a:avLst/>
          </a:prstGeom>
        </p:spPr>
      </p:pic>
      <p:grpSp>
        <p:nvGrpSpPr>
          <p:cNvPr id="46" name="Group 39"/>
          <p:cNvGrpSpPr/>
          <p:nvPr/>
        </p:nvGrpSpPr>
        <p:grpSpPr>
          <a:xfrm>
            <a:off x="228600" y="2057400"/>
            <a:ext cx="2438400" cy="1828800"/>
            <a:chOff x="9144000" y="2438400"/>
            <a:chExt cx="2438400" cy="1828800"/>
          </a:xfrm>
        </p:grpSpPr>
        <p:sp>
          <p:nvSpPr>
            <p:cNvPr id="47" name="Rounded Rectangle 20"/>
            <p:cNvSpPr/>
            <p:nvPr/>
          </p:nvSpPr>
          <p:spPr>
            <a:xfrm>
              <a:off x="9144000" y="2438400"/>
              <a:ext cx="2438400" cy="1828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24"/>
            <p:cNvSpPr txBox="1"/>
            <p:nvPr/>
          </p:nvSpPr>
          <p:spPr>
            <a:xfrm>
              <a:off x="9448800" y="2438400"/>
              <a:ext cx="1906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C00000"/>
                  </a:solidFill>
                  <a:latin typeface="+mn-lt"/>
                </a:rPr>
                <a:t>United Kingdom</a:t>
              </a:r>
              <a:endParaRPr lang="en-GB" b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541" y="2796988"/>
              <a:ext cx="2209800" cy="712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1" descr="LogoRapita_VCol_68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3440852"/>
              <a:ext cx="1066799" cy="812901"/>
            </a:xfrm>
            <a:prstGeom prst="rect">
              <a:avLst/>
            </a:prstGeom>
          </p:spPr>
        </p:pic>
      </p:grpSp>
      <p:grpSp>
        <p:nvGrpSpPr>
          <p:cNvPr id="54" name="Group 41"/>
          <p:cNvGrpSpPr/>
          <p:nvPr/>
        </p:nvGrpSpPr>
        <p:grpSpPr>
          <a:xfrm>
            <a:off x="228600" y="4114800"/>
            <a:ext cx="2438400" cy="1828800"/>
            <a:chOff x="9144000" y="457200"/>
            <a:chExt cx="2438400" cy="1828800"/>
          </a:xfrm>
        </p:grpSpPr>
        <p:sp>
          <p:nvSpPr>
            <p:cNvPr id="55" name="Rounded Rectangle 25"/>
            <p:cNvSpPr/>
            <p:nvPr/>
          </p:nvSpPr>
          <p:spPr>
            <a:xfrm>
              <a:off x="9144000" y="457200"/>
              <a:ext cx="2438400" cy="1828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29"/>
            <p:cNvSpPr txBox="1"/>
            <p:nvPr/>
          </p:nvSpPr>
          <p:spPr>
            <a:xfrm>
              <a:off x="9829800" y="457200"/>
              <a:ext cx="1017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r>
                <a:rPr lang="en-GB" sz="2000" b="1" dirty="0" smtClean="0">
                  <a:solidFill>
                    <a:srgbClr val="C00000"/>
                  </a:solidFill>
                  <a:latin typeface="+mn-lt"/>
                </a:rPr>
                <a:t>France</a:t>
              </a:r>
              <a:endParaRPr lang="en-GB" b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58" name="Picture 36" descr="inria-logo-mai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0" y="1891553"/>
              <a:ext cx="990600" cy="361277"/>
            </a:xfrm>
            <a:prstGeom prst="rect">
              <a:avLst/>
            </a:prstGeom>
          </p:spPr>
        </p:pic>
        <p:pic>
          <p:nvPicPr>
            <p:cNvPr id="63" name="Picture 37" descr="Softe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59541"/>
              <a:ext cx="1516177" cy="523301"/>
            </a:xfrm>
            <a:prstGeom prst="rect">
              <a:avLst/>
            </a:prstGeom>
          </p:spPr>
        </p:pic>
        <p:pic>
          <p:nvPicPr>
            <p:cNvPr id="64" name="Picture 38" descr="thales COM FR 150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762000"/>
              <a:ext cx="1885950" cy="628650"/>
            </a:xfrm>
            <a:prstGeom prst="rect">
              <a:avLst/>
            </a:prstGeom>
          </p:spPr>
        </p:pic>
        <p:pic>
          <p:nvPicPr>
            <p:cNvPr id="65" name="Picture 40" descr="PragmaDev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13" y="1752600"/>
              <a:ext cx="1519374" cy="307610"/>
            </a:xfrm>
            <a:prstGeom prst="rect">
              <a:avLst/>
            </a:prstGeom>
          </p:spPr>
        </p:pic>
      </p:grpSp>
      <p:cxnSp>
        <p:nvCxnSpPr>
          <p:cNvPr id="66" name="Straight Arrow Connector 68"/>
          <p:cNvCxnSpPr>
            <a:stCxn id="47" idx="3"/>
          </p:cNvCxnSpPr>
          <p:nvPr/>
        </p:nvCxnSpPr>
        <p:spPr>
          <a:xfrm>
            <a:off x="2667000" y="2971800"/>
            <a:ext cx="2209800" cy="6858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9"/>
          <p:cNvCxnSpPr/>
          <p:nvPr/>
        </p:nvCxnSpPr>
        <p:spPr>
          <a:xfrm>
            <a:off x="2667000" y="5029200"/>
            <a:ext cx="24384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1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Consortium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  <p:pic>
        <p:nvPicPr>
          <p:cNvPr id="19" name="Content Placeholder 8" descr="PRESTO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3810000" cy="4183975"/>
          </a:xfrm>
          <a:prstGeom prst="rect">
            <a:avLst/>
          </a:prstGeom>
        </p:spPr>
      </p:pic>
      <p:grpSp>
        <p:nvGrpSpPr>
          <p:cNvPr id="20" name="Group 44"/>
          <p:cNvGrpSpPr/>
          <p:nvPr/>
        </p:nvGrpSpPr>
        <p:grpSpPr>
          <a:xfrm>
            <a:off x="2819400" y="990600"/>
            <a:ext cx="2438400" cy="1828800"/>
            <a:chOff x="9144000" y="4495800"/>
            <a:chExt cx="2438400" cy="1828800"/>
          </a:xfrm>
        </p:grpSpPr>
        <p:sp>
          <p:nvSpPr>
            <p:cNvPr id="21" name="Rounded Rectangle 11"/>
            <p:cNvSpPr/>
            <p:nvPr/>
          </p:nvSpPr>
          <p:spPr>
            <a:xfrm>
              <a:off x="9144000" y="4495800"/>
              <a:ext cx="2438400" cy="1828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10" descr="VTT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750" y="4876800"/>
              <a:ext cx="1162050" cy="428625"/>
            </a:xfrm>
            <a:prstGeom prst="rect">
              <a:avLst/>
            </a:prstGeom>
          </p:spPr>
        </p:pic>
        <p:pic>
          <p:nvPicPr>
            <p:cNvPr id="23" name="Picture 12" descr="metacase_l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410200"/>
              <a:ext cx="1507032" cy="318630"/>
            </a:xfrm>
            <a:prstGeom prst="rect">
              <a:avLst/>
            </a:prstGeom>
          </p:spPr>
        </p:pic>
        <p:pic>
          <p:nvPicPr>
            <p:cNvPr id="24" name="Picture 13" descr="sarokal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741" y="5791201"/>
              <a:ext cx="2057400" cy="410356"/>
            </a:xfrm>
            <a:prstGeom prst="rect">
              <a:avLst/>
            </a:prstGeom>
          </p:spPr>
        </p:pic>
        <p:sp>
          <p:nvSpPr>
            <p:cNvPr id="25" name="TextBox 14"/>
            <p:cNvSpPr txBox="1"/>
            <p:nvPr/>
          </p:nvSpPr>
          <p:spPr>
            <a:xfrm>
              <a:off x="9829800" y="4495800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C00000"/>
                  </a:solidFill>
                  <a:latin typeface="+mn-lt"/>
                </a:rPr>
                <a:t>Finland</a:t>
              </a:r>
              <a:endParaRPr lang="en-GB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27" name="Group 45"/>
          <p:cNvGrpSpPr/>
          <p:nvPr/>
        </p:nvGrpSpPr>
        <p:grpSpPr>
          <a:xfrm>
            <a:off x="228600" y="2438400"/>
            <a:ext cx="2438400" cy="1828800"/>
            <a:chOff x="5867400" y="6858000"/>
            <a:chExt cx="2438400" cy="1828800"/>
          </a:xfrm>
        </p:grpSpPr>
        <p:sp>
          <p:nvSpPr>
            <p:cNvPr id="28" name="Rounded Rectangle 15"/>
            <p:cNvSpPr/>
            <p:nvPr/>
          </p:nvSpPr>
          <p:spPr>
            <a:xfrm>
              <a:off x="5867400" y="6858000"/>
              <a:ext cx="2438400" cy="1828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6553200" y="6858000"/>
              <a:ext cx="842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accent1">
                      <a:lumMod val="50000"/>
                    </a:schemeClr>
                  </a:solidFill>
                </a:rPr>
                <a:t>   </a:t>
              </a:r>
              <a:r>
                <a:rPr lang="en-GB" sz="2000" b="1" dirty="0" smtClean="0">
                  <a:solidFill>
                    <a:srgbClr val="C00000"/>
                  </a:solidFill>
                  <a:latin typeface="+mn-lt"/>
                </a:rPr>
                <a:t>Italy</a:t>
              </a:r>
              <a:endParaRPr lang="en-GB" b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30" name="Picture 32" descr="thales IT 150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7305675"/>
              <a:ext cx="1986311" cy="542925"/>
            </a:xfrm>
            <a:prstGeom prst="rect">
              <a:avLst/>
            </a:prstGeom>
          </p:spPr>
        </p:pic>
        <p:pic>
          <p:nvPicPr>
            <p:cNvPr id="31" name="Picture 33" descr="UnivaqLogo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494" y="7785847"/>
              <a:ext cx="672889" cy="838200"/>
            </a:xfrm>
            <a:prstGeom prst="rect">
              <a:avLst/>
            </a:prstGeom>
          </p:spPr>
        </p:pic>
      </p:grpSp>
      <p:sp>
        <p:nvSpPr>
          <p:cNvPr id="32" name="Rounded Rectangle 34"/>
          <p:cNvSpPr/>
          <p:nvPr/>
        </p:nvSpPr>
        <p:spPr>
          <a:xfrm>
            <a:off x="228600" y="4419600"/>
            <a:ext cx="2438400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5"/>
          <p:cNvSpPr txBox="1"/>
          <p:nvPr/>
        </p:nvSpPr>
        <p:spPr>
          <a:xfrm>
            <a:off x="867183" y="4419600"/>
            <a:ext cx="120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Greece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4" name="Picture 42" descr="teletel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76800"/>
            <a:ext cx="1352550" cy="361950"/>
          </a:xfrm>
          <a:prstGeom prst="rect">
            <a:avLst/>
          </a:prstGeom>
        </p:spPr>
      </p:pic>
      <p:pic>
        <p:nvPicPr>
          <p:cNvPr id="35" name="Picture 43" descr="miltech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5486400"/>
            <a:ext cx="1771865" cy="514060"/>
          </a:xfrm>
          <a:prstGeom prst="rect">
            <a:avLst/>
          </a:prstGeom>
        </p:spPr>
      </p:pic>
      <p:cxnSp>
        <p:nvCxnSpPr>
          <p:cNvPr id="36" name="Straight Arrow Connector 71"/>
          <p:cNvCxnSpPr/>
          <p:nvPr/>
        </p:nvCxnSpPr>
        <p:spPr>
          <a:xfrm>
            <a:off x="2667000" y="5715000"/>
            <a:ext cx="44958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82"/>
          <p:cNvCxnSpPr/>
          <p:nvPr/>
        </p:nvCxnSpPr>
        <p:spPr>
          <a:xfrm>
            <a:off x="2667000" y="3429000"/>
            <a:ext cx="3505200" cy="17526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84"/>
          <p:cNvCxnSpPr/>
          <p:nvPr/>
        </p:nvCxnSpPr>
        <p:spPr>
          <a:xfrm>
            <a:off x="5257800" y="1905000"/>
            <a:ext cx="1524000" cy="4572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2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 descr="Titre / Title"/>
          <p:cNvSpPr>
            <a:spLocks noGrp="1" noChangeArrowheads="1"/>
          </p:cNvSpPr>
          <p:nvPr>
            <p:ph type="ctrTitle"/>
          </p:nvPr>
        </p:nvSpPr>
        <p:spPr>
          <a:xfrm>
            <a:off x="50800" y="3857952"/>
            <a:ext cx="9007475" cy="523220"/>
          </a:xfrm>
        </p:spPr>
        <p:txBody>
          <a:bodyPr/>
          <a:lstStyle/>
          <a:p>
            <a:r>
              <a:rPr lang="fr-FR" sz="2800" dirty="0" smtClean="0"/>
              <a:t>THALES Case-</a:t>
            </a:r>
            <a:r>
              <a:rPr lang="fr-FR" sz="2800" dirty="0" err="1" smtClean="0"/>
              <a:t>Study</a:t>
            </a:r>
            <a:r>
              <a:rPr lang="fr-FR" sz="2800" dirty="0" smtClean="0"/>
              <a:t> </a:t>
            </a:r>
            <a:r>
              <a:rPr lang="fr-FR" sz="2800" dirty="0" err="1" smtClean="0"/>
              <a:t>Demo</a:t>
            </a:r>
            <a:endParaRPr lang="en-US" sz="2800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5537" y="4959351"/>
            <a:ext cx="7387463" cy="553998"/>
          </a:xfrm>
        </p:spPr>
        <p:txBody>
          <a:bodyPr/>
          <a:lstStyle/>
          <a:p>
            <a:r>
              <a:rPr lang="en-US" dirty="0" smtClean="0"/>
              <a:t>{</a:t>
            </a:r>
            <a:r>
              <a:rPr lang="en-US" dirty="0" err="1" smtClean="0"/>
              <a:t>Shuai.Li</a:t>
            </a:r>
            <a:r>
              <a:rPr lang="en-US" dirty="0" smtClean="0"/>
              <a:t>}{</a:t>
            </a:r>
            <a:r>
              <a:rPr lang="en-US" dirty="0" err="1" smtClean="0"/>
              <a:t>Michel.Bourdelles</a:t>
            </a:r>
            <a:r>
              <a:rPr lang="en-US" dirty="0" smtClean="0"/>
              <a:t>}{</a:t>
            </a:r>
            <a:r>
              <a:rPr lang="en-US" dirty="0" err="1" smtClean="0"/>
              <a:t>Arnaud.Trottet</a:t>
            </a:r>
            <a:r>
              <a:rPr lang="en-US" dirty="0" smtClean="0"/>
              <a:t>}@fr.thalesgroup.com</a:t>
            </a:r>
            <a:endParaRPr lang="en-US" dirty="0"/>
          </a:p>
          <a:p>
            <a:r>
              <a:rPr lang="en-US" dirty="0" smtClean="0"/>
              <a:t>THALES </a:t>
            </a:r>
            <a:r>
              <a:rPr lang="en-US" dirty="0"/>
              <a:t>Communications &amp;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8326438" cy="338554"/>
          </a:xfrm>
        </p:spPr>
        <p:txBody>
          <a:bodyPr/>
          <a:lstStyle/>
          <a:p>
            <a:r>
              <a:rPr lang="en-US" dirty="0" smtClean="0"/>
              <a:t>THALES Software Radio Case-Study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7663" y="887414"/>
            <a:ext cx="8445500" cy="1865312"/>
          </a:xfrm>
          <a:noFill/>
        </p:spPr>
        <p:txBody>
          <a:bodyPr/>
          <a:lstStyle/>
          <a:p>
            <a:pPr marL="0" indent="0"/>
            <a:r>
              <a:rPr lang="en-US" dirty="0" smtClean="0"/>
              <a:t>Functional Overview</a:t>
            </a:r>
          </a:p>
          <a:p>
            <a:pPr lvl="1"/>
            <a:r>
              <a:rPr lang="en-US" dirty="0" smtClean="0">
                <a:latin typeface="Arial" pitchFamily="34" charset="0"/>
              </a:rPr>
              <a:t>Software radio application</a:t>
            </a:r>
          </a:p>
          <a:p>
            <a:pPr lvl="1"/>
            <a:r>
              <a:rPr lang="en-US" dirty="0" smtClean="0">
                <a:latin typeface="Arial" pitchFamily="34" charset="0"/>
              </a:rPr>
              <a:t>TDMA radio protocol for </a:t>
            </a:r>
            <a:r>
              <a:rPr lang="en-US" dirty="0">
                <a:latin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</a:rPr>
              <a:t>obile ad-hoc wireless networks</a:t>
            </a:r>
          </a:p>
          <a:p>
            <a:pPr marL="0" indent="0"/>
            <a:r>
              <a:rPr lang="en-US" dirty="0" smtClean="0"/>
              <a:t>Software Architecture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918443" y="5093169"/>
            <a:ext cx="1076325" cy="1076325"/>
          </a:xfrm>
          <a:prstGeom prst="rect">
            <a:avLst/>
          </a:prstGeom>
          <a:gradFill flip="none" rotWithShape="1">
            <a:gsLst>
              <a:gs pos="0">
                <a:srgbClr val="FFDA97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ylindre 2"/>
          <p:cNvSpPr/>
          <p:nvPr/>
        </p:nvSpPr>
        <p:spPr bwMode="auto">
          <a:xfrm>
            <a:off x="2585193" y="5740869"/>
            <a:ext cx="238125" cy="361950"/>
          </a:xfrm>
          <a:prstGeom prst="can">
            <a:avLst/>
          </a:prstGeom>
          <a:solidFill>
            <a:srgbClr val="CDC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1686" y="509316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Module</a:t>
            </a:r>
            <a:endParaRPr lang="fr-FR" b="1" dirty="0"/>
          </a:p>
        </p:txBody>
      </p:sp>
      <p:sp>
        <p:nvSpPr>
          <p:cNvPr id="15" name="Forme libre 14"/>
          <p:cNvSpPr/>
          <p:nvPr/>
        </p:nvSpPr>
        <p:spPr bwMode="auto">
          <a:xfrm>
            <a:off x="2080159" y="5698509"/>
            <a:ext cx="133554" cy="404309"/>
          </a:xfrm>
          <a:custGeom>
            <a:avLst/>
            <a:gdLst>
              <a:gd name="connsiteX0" fmla="*/ 114423 w 133554"/>
              <a:gd name="connsiteY0" fmla="*/ 0 h 404309"/>
              <a:gd name="connsiteX1" fmla="*/ 123 w 133554"/>
              <a:gd name="connsiteY1" fmla="*/ 114300 h 404309"/>
              <a:gd name="connsiteX2" fmla="*/ 133473 w 133554"/>
              <a:gd name="connsiteY2" fmla="*/ 152400 h 404309"/>
              <a:gd name="connsiteX3" fmla="*/ 9648 w 133554"/>
              <a:gd name="connsiteY3" fmla="*/ 257175 h 404309"/>
              <a:gd name="connsiteX4" fmla="*/ 133473 w 133554"/>
              <a:gd name="connsiteY4" fmla="*/ 285750 h 404309"/>
              <a:gd name="connsiteX5" fmla="*/ 28698 w 133554"/>
              <a:gd name="connsiteY5" fmla="*/ 390525 h 404309"/>
              <a:gd name="connsiteX6" fmla="*/ 28698 w 133554"/>
              <a:gd name="connsiteY6" fmla="*/ 400050 h 4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4" h="404309">
                <a:moveTo>
                  <a:pt x="114423" y="0"/>
                </a:moveTo>
                <a:cubicBezTo>
                  <a:pt x="55685" y="44450"/>
                  <a:pt x="-3052" y="88900"/>
                  <a:pt x="123" y="114300"/>
                </a:cubicBezTo>
                <a:cubicBezTo>
                  <a:pt x="3298" y="139700"/>
                  <a:pt x="131885" y="128587"/>
                  <a:pt x="133473" y="152400"/>
                </a:cubicBezTo>
                <a:cubicBezTo>
                  <a:pt x="135061" y="176213"/>
                  <a:pt x="9648" y="234950"/>
                  <a:pt x="9648" y="257175"/>
                </a:cubicBezTo>
                <a:cubicBezTo>
                  <a:pt x="9648" y="279400"/>
                  <a:pt x="130298" y="263525"/>
                  <a:pt x="133473" y="285750"/>
                </a:cubicBezTo>
                <a:cubicBezTo>
                  <a:pt x="136648" y="307975"/>
                  <a:pt x="46160" y="371475"/>
                  <a:pt x="28698" y="390525"/>
                </a:cubicBezTo>
                <a:cubicBezTo>
                  <a:pt x="11236" y="409575"/>
                  <a:pt x="19967" y="404812"/>
                  <a:pt x="28698" y="4000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256705" y="3013747"/>
            <a:ext cx="1076325" cy="1076325"/>
          </a:xfrm>
          <a:prstGeom prst="rect">
            <a:avLst/>
          </a:prstGeom>
          <a:gradFill flip="none" rotWithShape="1">
            <a:gsLst>
              <a:gs pos="0">
                <a:srgbClr val="FFDA97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Cylindre 22"/>
          <p:cNvSpPr/>
          <p:nvPr/>
        </p:nvSpPr>
        <p:spPr bwMode="auto">
          <a:xfrm>
            <a:off x="3923455" y="3661447"/>
            <a:ext cx="238125" cy="361950"/>
          </a:xfrm>
          <a:prstGeom prst="can">
            <a:avLst/>
          </a:prstGeom>
          <a:solidFill>
            <a:srgbClr val="CDC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89948" y="301374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Module</a:t>
            </a:r>
            <a:endParaRPr lang="fr-FR" b="1" dirty="0"/>
          </a:p>
        </p:txBody>
      </p:sp>
      <p:sp>
        <p:nvSpPr>
          <p:cNvPr id="25" name="Forme libre 24"/>
          <p:cNvSpPr/>
          <p:nvPr/>
        </p:nvSpPr>
        <p:spPr bwMode="auto">
          <a:xfrm>
            <a:off x="3418421" y="3619087"/>
            <a:ext cx="133554" cy="404309"/>
          </a:xfrm>
          <a:custGeom>
            <a:avLst/>
            <a:gdLst>
              <a:gd name="connsiteX0" fmla="*/ 114423 w 133554"/>
              <a:gd name="connsiteY0" fmla="*/ 0 h 404309"/>
              <a:gd name="connsiteX1" fmla="*/ 123 w 133554"/>
              <a:gd name="connsiteY1" fmla="*/ 114300 h 404309"/>
              <a:gd name="connsiteX2" fmla="*/ 133473 w 133554"/>
              <a:gd name="connsiteY2" fmla="*/ 152400 h 404309"/>
              <a:gd name="connsiteX3" fmla="*/ 9648 w 133554"/>
              <a:gd name="connsiteY3" fmla="*/ 257175 h 404309"/>
              <a:gd name="connsiteX4" fmla="*/ 133473 w 133554"/>
              <a:gd name="connsiteY4" fmla="*/ 285750 h 404309"/>
              <a:gd name="connsiteX5" fmla="*/ 28698 w 133554"/>
              <a:gd name="connsiteY5" fmla="*/ 390525 h 404309"/>
              <a:gd name="connsiteX6" fmla="*/ 28698 w 133554"/>
              <a:gd name="connsiteY6" fmla="*/ 400050 h 4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4" h="404309">
                <a:moveTo>
                  <a:pt x="114423" y="0"/>
                </a:moveTo>
                <a:cubicBezTo>
                  <a:pt x="55685" y="44450"/>
                  <a:pt x="-3052" y="88900"/>
                  <a:pt x="123" y="114300"/>
                </a:cubicBezTo>
                <a:cubicBezTo>
                  <a:pt x="3298" y="139700"/>
                  <a:pt x="131885" y="128587"/>
                  <a:pt x="133473" y="152400"/>
                </a:cubicBezTo>
                <a:cubicBezTo>
                  <a:pt x="135061" y="176213"/>
                  <a:pt x="9648" y="234950"/>
                  <a:pt x="9648" y="257175"/>
                </a:cubicBezTo>
                <a:cubicBezTo>
                  <a:pt x="9648" y="279400"/>
                  <a:pt x="130298" y="263525"/>
                  <a:pt x="133473" y="285750"/>
                </a:cubicBezTo>
                <a:cubicBezTo>
                  <a:pt x="136648" y="307975"/>
                  <a:pt x="46160" y="371475"/>
                  <a:pt x="28698" y="390525"/>
                </a:cubicBezTo>
                <a:cubicBezTo>
                  <a:pt x="11236" y="409575"/>
                  <a:pt x="19967" y="404812"/>
                  <a:pt x="28698" y="4000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80180" y="3013747"/>
            <a:ext cx="1076325" cy="1076325"/>
          </a:xfrm>
          <a:prstGeom prst="rect">
            <a:avLst/>
          </a:prstGeom>
          <a:gradFill flip="none" rotWithShape="1">
            <a:gsLst>
              <a:gs pos="0">
                <a:srgbClr val="FFDA97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Cylindre 27"/>
          <p:cNvSpPr/>
          <p:nvPr/>
        </p:nvSpPr>
        <p:spPr bwMode="auto">
          <a:xfrm>
            <a:off x="1246930" y="3661447"/>
            <a:ext cx="238125" cy="361950"/>
          </a:xfrm>
          <a:prstGeom prst="can">
            <a:avLst/>
          </a:prstGeom>
          <a:solidFill>
            <a:srgbClr val="CDC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13423" y="301374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Module</a:t>
            </a:r>
            <a:endParaRPr lang="fr-FR" b="1" dirty="0"/>
          </a:p>
        </p:txBody>
      </p:sp>
      <p:sp>
        <p:nvSpPr>
          <p:cNvPr id="30" name="Forme libre 29"/>
          <p:cNvSpPr/>
          <p:nvPr/>
        </p:nvSpPr>
        <p:spPr bwMode="auto">
          <a:xfrm>
            <a:off x="741896" y="3619087"/>
            <a:ext cx="133554" cy="404309"/>
          </a:xfrm>
          <a:custGeom>
            <a:avLst/>
            <a:gdLst>
              <a:gd name="connsiteX0" fmla="*/ 114423 w 133554"/>
              <a:gd name="connsiteY0" fmla="*/ 0 h 404309"/>
              <a:gd name="connsiteX1" fmla="*/ 123 w 133554"/>
              <a:gd name="connsiteY1" fmla="*/ 114300 h 404309"/>
              <a:gd name="connsiteX2" fmla="*/ 133473 w 133554"/>
              <a:gd name="connsiteY2" fmla="*/ 152400 h 404309"/>
              <a:gd name="connsiteX3" fmla="*/ 9648 w 133554"/>
              <a:gd name="connsiteY3" fmla="*/ 257175 h 404309"/>
              <a:gd name="connsiteX4" fmla="*/ 133473 w 133554"/>
              <a:gd name="connsiteY4" fmla="*/ 285750 h 404309"/>
              <a:gd name="connsiteX5" fmla="*/ 28698 w 133554"/>
              <a:gd name="connsiteY5" fmla="*/ 390525 h 404309"/>
              <a:gd name="connsiteX6" fmla="*/ 28698 w 133554"/>
              <a:gd name="connsiteY6" fmla="*/ 400050 h 4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4" h="404309">
                <a:moveTo>
                  <a:pt x="114423" y="0"/>
                </a:moveTo>
                <a:cubicBezTo>
                  <a:pt x="55685" y="44450"/>
                  <a:pt x="-3052" y="88900"/>
                  <a:pt x="123" y="114300"/>
                </a:cubicBezTo>
                <a:cubicBezTo>
                  <a:pt x="3298" y="139700"/>
                  <a:pt x="131885" y="128587"/>
                  <a:pt x="133473" y="152400"/>
                </a:cubicBezTo>
                <a:cubicBezTo>
                  <a:pt x="135061" y="176213"/>
                  <a:pt x="9648" y="234950"/>
                  <a:pt x="9648" y="257175"/>
                </a:cubicBezTo>
                <a:cubicBezTo>
                  <a:pt x="9648" y="279400"/>
                  <a:pt x="130298" y="263525"/>
                  <a:pt x="133473" y="285750"/>
                </a:cubicBezTo>
                <a:cubicBezTo>
                  <a:pt x="136648" y="307975"/>
                  <a:pt x="46160" y="371475"/>
                  <a:pt x="28698" y="390525"/>
                </a:cubicBezTo>
                <a:cubicBezTo>
                  <a:pt x="11236" y="409575"/>
                  <a:pt x="19967" y="404812"/>
                  <a:pt x="28698" y="4000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Double flèche horizontale 19"/>
          <p:cNvSpPr/>
          <p:nvPr/>
        </p:nvSpPr>
        <p:spPr bwMode="auto">
          <a:xfrm>
            <a:off x="1656506" y="3321524"/>
            <a:ext cx="1600200" cy="339923"/>
          </a:xfrm>
          <a:prstGeom prst="leftRightArrow">
            <a:avLst/>
          </a:prstGeom>
          <a:gradFill flip="none" rotWithShape="1"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Double flèche horizontale 34"/>
          <p:cNvSpPr/>
          <p:nvPr/>
        </p:nvSpPr>
        <p:spPr bwMode="auto">
          <a:xfrm rot="2700000">
            <a:off x="1164356" y="4417372"/>
            <a:ext cx="1255127" cy="339923"/>
          </a:xfrm>
          <a:prstGeom prst="leftRightArrow">
            <a:avLst/>
          </a:prstGeom>
          <a:gradFill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Double flèche horizontale 36"/>
          <p:cNvSpPr/>
          <p:nvPr/>
        </p:nvSpPr>
        <p:spPr bwMode="auto">
          <a:xfrm rot="8100000">
            <a:off x="2444627" y="4417372"/>
            <a:ext cx="1255127" cy="339923"/>
          </a:xfrm>
          <a:prstGeom prst="leftRightArrow">
            <a:avLst/>
          </a:prstGeom>
          <a:gradFill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Cylindre 37"/>
          <p:cNvSpPr/>
          <p:nvPr/>
        </p:nvSpPr>
        <p:spPr bwMode="auto">
          <a:xfrm>
            <a:off x="4938669" y="4321984"/>
            <a:ext cx="238125" cy="361950"/>
          </a:xfrm>
          <a:prstGeom prst="can">
            <a:avLst/>
          </a:prstGeom>
          <a:solidFill>
            <a:srgbClr val="CDC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Forme libre 38"/>
          <p:cNvSpPr/>
          <p:nvPr/>
        </p:nvSpPr>
        <p:spPr bwMode="auto">
          <a:xfrm>
            <a:off x="4990955" y="3576199"/>
            <a:ext cx="133554" cy="404309"/>
          </a:xfrm>
          <a:custGeom>
            <a:avLst/>
            <a:gdLst>
              <a:gd name="connsiteX0" fmla="*/ 114423 w 133554"/>
              <a:gd name="connsiteY0" fmla="*/ 0 h 404309"/>
              <a:gd name="connsiteX1" fmla="*/ 123 w 133554"/>
              <a:gd name="connsiteY1" fmla="*/ 114300 h 404309"/>
              <a:gd name="connsiteX2" fmla="*/ 133473 w 133554"/>
              <a:gd name="connsiteY2" fmla="*/ 152400 h 404309"/>
              <a:gd name="connsiteX3" fmla="*/ 9648 w 133554"/>
              <a:gd name="connsiteY3" fmla="*/ 257175 h 404309"/>
              <a:gd name="connsiteX4" fmla="*/ 133473 w 133554"/>
              <a:gd name="connsiteY4" fmla="*/ 285750 h 404309"/>
              <a:gd name="connsiteX5" fmla="*/ 28698 w 133554"/>
              <a:gd name="connsiteY5" fmla="*/ 390525 h 404309"/>
              <a:gd name="connsiteX6" fmla="*/ 28698 w 133554"/>
              <a:gd name="connsiteY6" fmla="*/ 400050 h 4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4" h="404309">
                <a:moveTo>
                  <a:pt x="114423" y="0"/>
                </a:moveTo>
                <a:cubicBezTo>
                  <a:pt x="55685" y="44450"/>
                  <a:pt x="-3052" y="88900"/>
                  <a:pt x="123" y="114300"/>
                </a:cubicBezTo>
                <a:cubicBezTo>
                  <a:pt x="3298" y="139700"/>
                  <a:pt x="131885" y="128587"/>
                  <a:pt x="133473" y="152400"/>
                </a:cubicBezTo>
                <a:cubicBezTo>
                  <a:pt x="135061" y="176213"/>
                  <a:pt x="9648" y="234950"/>
                  <a:pt x="9648" y="257175"/>
                </a:cubicBezTo>
                <a:cubicBezTo>
                  <a:pt x="9648" y="279400"/>
                  <a:pt x="130298" y="263525"/>
                  <a:pt x="133473" y="285750"/>
                </a:cubicBezTo>
                <a:cubicBezTo>
                  <a:pt x="136648" y="307975"/>
                  <a:pt x="46160" y="371475"/>
                  <a:pt x="28698" y="390525"/>
                </a:cubicBezTo>
                <a:cubicBezTo>
                  <a:pt x="11236" y="409575"/>
                  <a:pt x="19967" y="404812"/>
                  <a:pt x="28698" y="4000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Double flèche horizontale 39"/>
          <p:cNvSpPr/>
          <p:nvPr/>
        </p:nvSpPr>
        <p:spPr bwMode="auto">
          <a:xfrm rot="5400000">
            <a:off x="4761033" y="5086893"/>
            <a:ext cx="593393" cy="339923"/>
          </a:xfrm>
          <a:prstGeom prst="leftRightArrow">
            <a:avLst/>
          </a:prstGeom>
          <a:gradFill>
            <a:gsLst>
              <a:gs pos="0">
                <a:srgbClr val="D2EEF4"/>
              </a:gs>
              <a:gs pos="100000">
                <a:srgbClr val="86D3E2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227691" y="3624464"/>
            <a:ext cx="352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/>
              <a:t>Thread</a:t>
            </a:r>
            <a:r>
              <a:rPr lang="fr-FR" dirty="0" smtClean="0"/>
              <a:t>: </a:t>
            </a:r>
            <a:r>
              <a:rPr lang="fr-FR" dirty="0" err="1" smtClean="0"/>
              <a:t>Activated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message in buffer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243572" y="4344747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/>
              <a:t>Buffer</a:t>
            </a:r>
            <a:r>
              <a:rPr lang="fr-FR" dirty="0" smtClean="0"/>
              <a:t>: FIFO message </a:t>
            </a:r>
            <a:r>
              <a:rPr lang="fr-FR" dirty="0" err="1" smtClean="0"/>
              <a:t>storage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243572" y="5102965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/>
              <a:t>Communication</a:t>
            </a:r>
            <a:endParaRPr lang="fr-FR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0" y="6487951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3rd FITTEST </a:t>
            </a:r>
            <a:r>
              <a:rPr lang="fr-FR" sz="1000" dirty="0" err="1" smtClean="0"/>
              <a:t>Industrial</a:t>
            </a:r>
            <a:r>
              <a:rPr lang="fr-FR" sz="1000" dirty="0" smtClean="0"/>
              <a:t> Day     </a:t>
            </a:r>
            <a:r>
              <a:rPr lang="fr-FR" sz="1000" dirty="0" smtClean="0">
                <a:solidFill>
                  <a:srgbClr val="55B3DD"/>
                </a:solidFill>
              </a:rPr>
              <a:t>May 31st 2013</a:t>
            </a:r>
            <a:endParaRPr lang="fr-FR" sz="1000" dirty="0">
              <a:solidFill>
                <a:srgbClr val="55B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6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 animBg="1"/>
      <p:bldP spid="23" grpId="0" animBg="1"/>
      <p:bldP spid="24" grpId="0"/>
      <p:bldP spid="25" grpId="0" animBg="1"/>
      <p:bldP spid="28" grpId="0" animBg="1"/>
      <p:bldP spid="29" grpId="0"/>
      <p:bldP spid="30" grpId="0" animBg="1"/>
      <p:bldP spid="38" grpId="0" animBg="1"/>
      <p:bldP spid="39" grpId="0" animBg="1"/>
      <p:bldP spid="40" grpId="0" animBg="1"/>
      <p:bldP spid="31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entury Gothic"/>
        <a:ea typeface=""/>
        <a:cs typeface="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7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323265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7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323265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572</Words>
  <Application>Microsoft Office PowerPoint</Application>
  <PresentationFormat>Affichage à l'écran (4:3)</PresentationFormat>
  <Paragraphs>148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PRESTO: Improvements of Industrial Real-Time Embedded Systems Development Process</vt:lpstr>
      <vt:lpstr>Project Context: Real-Time Embedded Systems</vt:lpstr>
      <vt:lpstr>Project Goal</vt:lpstr>
      <vt:lpstr>Project Synopsis</vt:lpstr>
      <vt:lpstr>Project Technical Relevance</vt:lpstr>
      <vt:lpstr>Consortium</vt:lpstr>
      <vt:lpstr>Consortium</vt:lpstr>
      <vt:lpstr>THALES Case-Study Demo</vt:lpstr>
      <vt:lpstr>THALES Software Radio Case-Study</vt:lpstr>
      <vt:lpstr>THALES Software Radio Case-Study</vt:lpstr>
      <vt:lpstr>Experiment</vt:lpstr>
      <vt:lpstr>Results</vt:lpstr>
      <vt:lpstr>Conclusion</vt:lpstr>
    </vt:vector>
  </TitlesOfParts>
  <Company>THALES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MON TITRE</dc:title>
  <dc:creator>T0005222</dc:creator>
  <cp:lastModifiedBy>Shuai Li</cp:lastModifiedBy>
  <cp:revision>715</cp:revision>
  <dcterms:created xsi:type="dcterms:W3CDTF">2011-01-11T16:49:21Z</dcterms:created>
  <dcterms:modified xsi:type="dcterms:W3CDTF">2013-09-30T13:07:06Z</dcterms:modified>
</cp:coreProperties>
</file>