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bin" ContentType="application/vnd.openxmlformats-officedocument.oleObject"/>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7" r:id="rId3"/>
    <p:sldId id="344" r:id="rId4"/>
    <p:sldId id="301" r:id="rId5"/>
    <p:sldId id="342" r:id="rId6"/>
    <p:sldId id="343" r:id="rId7"/>
    <p:sldId id="341" r:id="rId8"/>
    <p:sldId id="318" r:id="rId9"/>
    <p:sldId id="403" r:id="rId10"/>
    <p:sldId id="351" r:id="rId11"/>
    <p:sldId id="352" r:id="rId12"/>
    <p:sldId id="353" r:id="rId13"/>
    <p:sldId id="354"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404" r:id="rId28"/>
    <p:sldId id="407" r:id="rId29"/>
    <p:sldId id="412" r:id="rId30"/>
    <p:sldId id="413" r:id="rId31"/>
    <p:sldId id="414" r:id="rId32"/>
    <p:sldId id="415" r:id="rId33"/>
    <p:sldId id="416" r:id="rId34"/>
    <p:sldId id="417" r:id="rId35"/>
    <p:sldId id="391" r:id="rId36"/>
    <p:sldId id="400"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5" autoAdjust="0"/>
    <p:restoredTop sz="88489" autoAdjust="0"/>
  </p:normalViewPr>
  <p:slideViewPr>
    <p:cSldViewPr>
      <p:cViewPr>
        <p:scale>
          <a:sx n="80" d="100"/>
          <a:sy n="80" d="100"/>
        </p:scale>
        <p:origin x="-2400"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0C70E-7750-49B0-9AC3-626B6D42A82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2F4BE9A-5F0D-4EA8-BF0A-8EFD59958CA8}">
      <dgm:prSet phldrT="[Text]" custT="1"/>
      <dgm:spPr/>
      <dgm:t>
        <a:bodyPr/>
        <a:lstStyle/>
        <a:p>
          <a:r>
            <a:rPr lang="en-GB" sz="1200" dirty="0" smtClean="0"/>
            <a:t>Monitoring application</a:t>
          </a:r>
          <a:endParaRPr lang="en-US" sz="1200" dirty="0"/>
        </a:p>
      </dgm:t>
    </dgm:pt>
    <dgm:pt modelId="{31E5E363-3166-4999-9192-CF0E0F1D0E53}" type="parTrans" cxnId="{A9FB9512-72C4-407A-9B38-237D06512331}">
      <dgm:prSet/>
      <dgm:spPr/>
      <dgm:t>
        <a:bodyPr/>
        <a:lstStyle/>
        <a:p>
          <a:endParaRPr lang="en-US" sz="2000"/>
        </a:p>
      </dgm:t>
    </dgm:pt>
    <dgm:pt modelId="{A2B22D4A-D834-41E1-A6C7-0388B8547D77}" type="sibTrans" cxnId="{A9FB9512-72C4-407A-9B38-237D06512331}">
      <dgm:prSet/>
      <dgm:spPr/>
      <dgm:t>
        <a:bodyPr/>
        <a:lstStyle/>
        <a:p>
          <a:endParaRPr lang="en-US" sz="2000"/>
        </a:p>
      </dgm:t>
    </dgm:pt>
    <dgm:pt modelId="{89AB9556-9F4B-4A03-A637-C5A97FC80F64}">
      <dgm:prSet phldrT="[Text]" custT="1"/>
      <dgm:spPr/>
      <dgm:t>
        <a:bodyPr/>
        <a:lstStyle/>
        <a:p>
          <a:r>
            <a:rPr lang="en-GB" sz="1400" dirty="0" smtClean="0"/>
            <a:t>Interface for real-time  monitoring. </a:t>
          </a:r>
          <a:endParaRPr lang="en-US" sz="1400" dirty="0"/>
        </a:p>
      </dgm:t>
    </dgm:pt>
    <dgm:pt modelId="{9E7232D8-D771-406B-9C81-A8E9D5AB699A}" type="parTrans" cxnId="{8A933F7D-8804-421B-8B88-BD9B3EEE63E7}">
      <dgm:prSet/>
      <dgm:spPr/>
      <dgm:t>
        <a:bodyPr/>
        <a:lstStyle/>
        <a:p>
          <a:endParaRPr lang="en-US" sz="2000"/>
        </a:p>
      </dgm:t>
    </dgm:pt>
    <dgm:pt modelId="{3153CA6D-6D27-492E-87F3-2859EE9FDCD4}" type="sibTrans" cxnId="{8A933F7D-8804-421B-8B88-BD9B3EEE63E7}">
      <dgm:prSet/>
      <dgm:spPr/>
      <dgm:t>
        <a:bodyPr/>
        <a:lstStyle/>
        <a:p>
          <a:endParaRPr lang="en-US" sz="2000"/>
        </a:p>
      </dgm:t>
    </dgm:pt>
    <dgm:pt modelId="{1766EC10-710F-4C4E-AE44-C3622702798F}">
      <dgm:prSet phldrT="[Text]" custT="1"/>
      <dgm:spPr/>
      <dgm:t>
        <a:bodyPr/>
        <a:lstStyle/>
        <a:p>
          <a:r>
            <a:rPr lang="en-GB" sz="1400" dirty="0" smtClean="0"/>
            <a:t>Gathers, aggregates and correlates collected information (events)</a:t>
          </a:r>
          <a:endParaRPr lang="en-US" sz="1400" dirty="0"/>
        </a:p>
      </dgm:t>
    </dgm:pt>
    <dgm:pt modelId="{E5A04634-8D6A-4DFB-BE7A-27B3AB1DD0B8}" type="parTrans" cxnId="{00065C46-7ACA-4B98-A979-16B348CC1BA7}">
      <dgm:prSet/>
      <dgm:spPr/>
      <dgm:t>
        <a:bodyPr/>
        <a:lstStyle/>
        <a:p>
          <a:endParaRPr lang="en-US" sz="2000"/>
        </a:p>
      </dgm:t>
    </dgm:pt>
    <dgm:pt modelId="{61FC3E8B-DAD6-454A-85E9-9C8EB7446478}" type="sibTrans" cxnId="{00065C46-7ACA-4B98-A979-16B348CC1BA7}">
      <dgm:prSet/>
      <dgm:spPr/>
      <dgm:t>
        <a:bodyPr/>
        <a:lstStyle/>
        <a:p>
          <a:endParaRPr lang="en-US" sz="2000"/>
        </a:p>
      </dgm:t>
    </dgm:pt>
    <dgm:pt modelId="{43EF3B68-06DD-47DB-95E9-E96EED468BED}">
      <dgm:prSet custT="1"/>
      <dgm:spPr/>
      <dgm:t>
        <a:bodyPr/>
        <a:lstStyle/>
        <a:p>
          <a:r>
            <a:rPr lang="en-GB" sz="1200" dirty="0" smtClean="0"/>
            <a:t>Measurement unit</a:t>
          </a:r>
          <a:endParaRPr lang="en-US" sz="1200" dirty="0"/>
        </a:p>
      </dgm:t>
    </dgm:pt>
    <dgm:pt modelId="{D8EC62AD-65B9-40E2-90F9-2EAFC260A9CB}" type="parTrans" cxnId="{224CFC78-721A-4F54-A04A-D09CD8B2FBA6}">
      <dgm:prSet/>
      <dgm:spPr/>
      <dgm:t>
        <a:bodyPr/>
        <a:lstStyle/>
        <a:p>
          <a:endParaRPr lang="en-US" sz="2000"/>
        </a:p>
      </dgm:t>
    </dgm:pt>
    <dgm:pt modelId="{0391EBF1-C511-42E9-8DA1-FC7A496F5A53}" type="sibTrans" cxnId="{224CFC78-721A-4F54-A04A-D09CD8B2FBA6}">
      <dgm:prSet/>
      <dgm:spPr/>
      <dgm:t>
        <a:bodyPr/>
        <a:lstStyle/>
        <a:p>
          <a:endParaRPr lang="en-US" sz="2000"/>
        </a:p>
      </dgm:t>
    </dgm:pt>
    <dgm:pt modelId="{715DB54B-AC0B-4ADC-9A58-3E80E9D7D37B}">
      <dgm:prSet custT="1"/>
      <dgm:spPr/>
      <dgm:t>
        <a:bodyPr/>
        <a:lstStyle/>
        <a:p>
          <a:r>
            <a:rPr lang="en-GB" sz="1400" dirty="0" smtClean="0"/>
            <a:t>This performs the measurements</a:t>
          </a:r>
          <a:endParaRPr lang="en-US" sz="1400" dirty="0"/>
        </a:p>
      </dgm:t>
    </dgm:pt>
    <dgm:pt modelId="{474D59BD-94AE-40BE-BF98-280D24B28EB2}" type="parTrans" cxnId="{30EDEC5E-B72D-461B-B45E-BDD6BAA1132C}">
      <dgm:prSet/>
      <dgm:spPr/>
      <dgm:t>
        <a:bodyPr/>
        <a:lstStyle/>
        <a:p>
          <a:endParaRPr lang="en-US" sz="2000"/>
        </a:p>
      </dgm:t>
    </dgm:pt>
    <dgm:pt modelId="{93BD8C7F-F511-48A4-85BC-A42846E1202C}" type="sibTrans" cxnId="{30EDEC5E-B72D-461B-B45E-BDD6BAA1132C}">
      <dgm:prSet/>
      <dgm:spPr/>
      <dgm:t>
        <a:bodyPr/>
        <a:lstStyle/>
        <a:p>
          <a:endParaRPr lang="en-US" sz="2000"/>
        </a:p>
      </dgm:t>
    </dgm:pt>
    <dgm:pt modelId="{2B8BB84F-4530-45E5-BB2C-8F4AA15CD976}">
      <dgm:prSet phldrT="[Text]" custT="1"/>
      <dgm:spPr/>
      <dgm:t>
        <a:bodyPr/>
        <a:lstStyle/>
        <a:p>
          <a:r>
            <a:rPr lang="en-GB" sz="1200" dirty="0" smtClean="0"/>
            <a:t>Security analysis unit</a:t>
          </a:r>
          <a:endParaRPr lang="en-US" sz="1200" dirty="0"/>
        </a:p>
      </dgm:t>
    </dgm:pt>
    <dgm:pt modelId="{94F021E4-9799-4D7F-AD61-7F83B85A8920}" type="sibTrans" cxnId="{DD109F87-764B-42F0-9D7D-ADAE85F1D69B}">
      <dgm:prSet/>
      <dgm:spPr/>
      <dgm:t>
        <a:bodyPr/>
        <a:lstStyle/>
        <a:p>
          <a:endParaRPr lang="en-US" sz="2000"/>
        </a:p>
      </dgm:t>
    </dgm:pt>
    <dgm:pt modelId="{15CDD430-9B51-4CBE-8338-B91D27B4F40E}" type="parTrans" cxnId="{DD109F87-764B-42F0-9D7D-ADAE85F1D69B}">
      <dgm:prSet/>
      <dgm:spPr/>
      <dgm:t>
        <a:bodyPr/>
        <a:lstStyle/>
        <a:p>
          <a:endParaRPr lang="en-US" sz="2000"/>
        </a:p>
      </dgm:t>
    </dgm:pt>
    <dgm:pt modelId="{F505620F-73E0-4E5A-9C5D-FD99640AA0CD}">
      <dgm:prSet custT="1"/>
      <dgm:spPr/>
      <dgm:t>
        <a:bodyPr/>
        <a:lstStyle/>
        <a:p>
          <a:r>
            <a:rPr lang="en-GB" sz="1400" dirty="0" smtClean="0"/>
            <a:t>This is where the measurements will be performed. </a:t>
          </a:r>
          <a:endParaRPr lang="en-US" sz="1400" dirty="0"/>
        </a:p>
      </dgm:t>
    </dgm:pt>
    <dgm:pt modelId="{88B2EAB7-9C72-4776-A07E-436B08E36782}" type="parTrans" cxnId="{14133551-1DE5-4ED5-AF8B-A40DC0019B1A}">
      <dgm:prSet/>
      <dgm:spPr/>
      <dgm:t>
        <a:bodyPr/>
        <a:lstStyle/>
        <a:p>
          <a:endParaRPr lang="en-US" sz="2000"/>
        </a:p>
      </dgm:t>
    </dgm:pt>
    <dgm:pt modelId="{64193FF4-B6D6-4B9B-A244-52885F5F621B}" type="sibTrans" cxnId="{14133551-1DE5-4ED5-AF8B-A40DC0019B1A}">
      <dgm:prSet/>
      <dgm:spPr/>
      <dgm:t>
        <a:bodyPr/>
        <a:lstStyle/>
        <a:p>
          <a:endParaRPr lang="en-US" sz="2000"/>
        </a:p>
      </dgm:t>
    </dgm:pt>
    <dgm:pt modelId="{655FC1B2-A0B1-4ABA-865C-C9546BBEA50F}">
      <dgm:prSet custT="1"/>
      <dgm:spPr/>
      <dgm:t>
        <a:bodyPr/>
        <a:lstStyle/>
        <a:p>
          <a:r>
            <a:rPr lang="en-GB" sz="1200" dirty="0" smtClean="0"/>
            <a:t>Observation points</a:t>
          </a:r>
          <a:endParaRPr lang="en-US" sz="1200" dirty="0"/>
        </a:p>
      </dgm:t>
    </dgm:pt>
    <dgm:pt modelId="{9C320827-8EAE-4136-905A-8A71E42CE281}" type="parTrans" cxnId="{6DA2DD69-0973-40CF-B180-53105AA5640A}">
      <dgm:prSet/>
      <dgm:spPr/>
      <dgm:t>
        <a:bodyPr/>
        <a:lstStyle/>
        <a:p>
          <a:endParaRPr lang="en-US" sz="2000"/>
        </a:p>
      </dgm:t>
    </dgm:pt>
    <dgm:pt modelId="{7CB762C6-D39D-4A74-A7B2-244FCB56954D}" type="sibTrans" cxnId="{6DA2DD69-0973-40CF-B180-53105AA5640A}">
      <dgm:prSet/>
      <dgm:spPr/>
      <dgm:t>
        <a:bodyPr/>
        <a:lstStyle/>
        <a:p>
          <a:endParaRPr lang="en-US" sz="2000"/>
        </a:p>
      </dgm:t>
    </dgm:pt>
    <dgm:pt modelId="{A8F77433-2FBC-496F-8841-6B98EAEFE84E}">
      <dgm:prSet phldrT="[Text]" custT="1"/>
      <dgm:spPr/>
      <dgm:t>
        <a:bodyPr/>
        <a:lstStyle/>
        <a:p>
          <a:r>
            <a:rPr lang="en-GB" sz="1400" dirty="0" smtClean="0"/>
            <a:t>Store collected data in a database for post analysis (history, reporting …). </a:t>
          </a:r>
          <a:endParaRPr lang="en-US" sz="1400" dirty="0"/>
        </a:p>
      </dgm:t>
    </dgm:pt>
    <dgm:pt modelId="{C65256FF-3600-400F-BFE1-897EE7D66917}" type="parTrans" cxnId="{7AE6BE7A-5059-4ED1-BFC9-A22EFDF643D4}">
      <dgm:prSet/>
      <dgm:spPr/>
      <dgm:t>
        <a:bodyPr/>
        <a:lstStyle/>
        <a:p>
          <a:endParaRPr lang="en-US" sz="2000"/>
        </a:p>
      </dgm:t>
    </dgm:pt>
    <dgm:pt modelId="{A68EBC19-2A82-4DB6-80CF-8639E2DE463D}" type="sibTrans" cxnId="{7AE6BE7A-5059-4ED1-BFC9-A22EFDF643D4}">
      <dgm:prSet/>
      <dgm:spPr/>
      <dgm:t>
        <a:bodyPr/>
        <a:lstStyle/>
        <a:p>
          <a:endParaRPr lang="en-US" sz="2000"/>
        </a:p>
      </dgm:t>
    </dgm:pt>
    <dgm:pt modelId="{A4D4FDE6-F7CF-4F16-B6FD-50EBB0BC9CDD}">
      <dgm:prSet phldrT="[Text]" custT="1"/>
      <dgm:spPr/>
      <dgm:t>
        <a:bodyPr/>
        <a:lstStyle/>
        <a:p>
          <a:r>
            <a:rPr lang="en-GB" sz="1400" dirty="0" smtClean="0"/>
            <a:t>Notify remote events</a:t>
          </a:r>
          <a:endParaRPr lang="en-US" sz="1400" dirty="0"/>
        </a:p>
      </dgm:t>
    </dgm:pt>
    <dgm:pt modelId="{659A3923-45E5-4933-BBFE-E2058A856817}" type="parTrans" cxnId="{580163D2-F500-40E8-827F-AFED6FFE3339}">
      <dgm:prSet/>
      <dgm:spPr/>
      <dgm:t>
        <a:bodyPr/>
        <a:lstStyle/>
        <a:p>
          <a:endParaRPr lang="en-US" sz="2000"/>
        </a:p>
      </dgm:t>
    </dgm:pt>
    <dgm:pt modelId="{7B248559-98C5-415A-AD28-BFF75C960BC2}" type="sibTrans" cxnId="{580163D2-F500-40E8-827F-AFED6FFE3339}">
      <dgm:prSet/>
      <dgm:spPr/>
      <dgm:t>
        <a:bodyPr/>
        <a:lstStyle/>
        <a:p>
          <a:endParaRPr lang="en-US" sz="2000"/>
        </a:p>
      </dgm:t>
    </dgm:pt>
    <dgm:pt modelId="{08670F2D-CF29-4A7F-8D62-D3798C2861EB}">
      <dgm:prSet custT="1"/>
      <dgm:spPr/>
      <dgm:t>
        <a:bodyPr/>
        <a:lstStyle/>
        <a:p>
          <a:r>
            <a:rPr lang="en-GB" sz="1400" dirty="0" smtClean="0"/>
            <a:t>Collects the required information for analysis.</a:t>
          </a:r>
          <a:endParaRPr lang="en-US" sz="1400" dirty="0"/>
        </a:p>
      </dgm:t>
    </dgm:pt>
    <dgm:pt modelId="{0D6815F2-DAB8-486F-B182-C97A8CBE598E}" type="parTrans" cxnId="{F32F1E4E-2AAB-4EEE-8C4F-D3A701E6E468}">
      <dgm:prSet/>
      <dgm:spPr/>
      <dgm:t>
        <a:bodyPr/>
        <a:lstStyle/>
        <a:p>
          <a:endParaRPr lang="en-US" sz="2000"/>
        </a:p>
      </dgm:t>
    </dgm:pt>
    <dgm:pt modelId="{00F36F69-57E7-4297-B9D6-2E614F77D571}" type="sibTrans" cxnId="{F32F1E4E-2AAB-4EEE-8C4F-D3A701E6E468}">
      <dgm:prSet/>
      <dgm:spPr/>
      <dgm:t>
        <a:bodyPr/>
        <a:lstStyle/>
        <a:p>
          <a:endParaRPr lang="en-US" sz="2000"/>
        </a:p>
      </dgm:t>
    </dgm:pt>
    <dgm:pt modelId="{12D42053-477E-4093-AFC7-1EDF494919AB}">
      <dgm:prSet custT="1"/>
      <dgm:spPr/>
      <dgm:t>
        <a:bodyPr/>
        <a:lstStyle/>
        <a:p>
          <a:r>
            <a:rPr lang="en-GB" sz="1400" dirty="0" smtClean="0"/>
            <a:t>The more observation points we have, the more accurate data we get.</a:t>
          </a:r>
          <a:endParaRPr lang="en-US" sz="1400" dirty="0"/>
        </a:p>
      </dgm:t>
    </dgm:pt>
    <dgm:pt modelId="{15178C98-49B3-49F9-960E-2DBC58D165C7}" type="parTrans" cxnId="{1A120428-6BB6-430C-B43F-0E35F33F3B29}">
      <dgm:prSet/>
      <dgm:spPr/>
      <dgm:t>
        <a:bodyPr/>
        <a:lstStyle/>
        <a:p>
          <a:endParaRPr lang="en-US" sz="2000"/>
        </a:p>
      </dgm:t>
    </dgm:pt>
    <dgm:pt modelId="{FDF65A6C-4B78-476C-93B8-52EA1CA7ACC8}" type="sibTrans" cxnId="{1A120428-6BB6-430C-B43F-0E35F33F3B29}">
      <dgm:prSet/>
      <dgm:spPr/>
      <dgm:t>
        <a:bodyPr/>
        <a:lstStyle/>
        <a:p>
          <a:endParaRPr lang="en-US" sz="2000"/>
        </a:p>
      </dgm:t>
    </dgm:pt>
    <dgm:pt modelId="{68DB474B-5468-41D2-8CB5-201B649C063E}" type="pres">
      <dgm:prSet presAssocID="{DFB0C70E-7750-49B0-9AC3-626B6D42A829}" presName="linearFlow" presStyleCnt="0">
        <dgm:presLayoutVars>
          <dgm:dir/>
          <dgm:animLvl val="lvl"/>
          <dgm:resizeHandles val="exact"/>
        </dgm:presLayoutVars>
      </dgm:prSet>
      <dgm:spPr/>
      <dgm:t>
        <a:bodyPr/>
        <a:lstStyle/>
        <a:p>
          <a:endParaRPr lang="en-US"/>
        </a:p>
      </dgm:t>
    </dgm:pt>
    <dgm:pt modelId="{FEB19DE9-0D6E-4C6F-B3E8-6F822C82B420}" type="pres">
      <dgm:prSet presAssocID="{42F4BE9A-5F0D-4EA8-BF0A-8EFD59958CA8}" presName="composite" presStyleCnt="0"/>
      <dgm:spPr/>
    </dgm:pt>
    <dgm:pt modelId="{BD77E2BB-BBA8-4225-BD55-A88FA7D2F567}" type="pres">
      <dgm:prSet presAssocID="{42F4BE9A-5F0D-4EA8-BF0A-8EFD59958CA8}" presName="parentText" presStyleLbl="alignNode1" presStyleIdx="0" presStyleCnt="4">
        <dgm:presLayoutVars>
          <dgm:chMax val="1"/>
          <dgm:bulletEnabled val="1"/>
        </dgm:presLayoutVars>
      </dgm:prSet>
      <dgm:spPr/>
      <dgm:t>
        <a:bodyPr/>
        <a:lstStyle/>
        <a:p>
          <a:endParaRPr lang="en-US"/>
        </a:p>
      </dgm:t>
    </dgm:pt>
    <dgm:pt modelId="{2E402BC5-BA51-497E-BECD-1AEFD0B07089}" type="pres">
      <dgm:prSet presAssocID="{42F4BE9A-5F0D-4EA8-BF0A-8EFD59958CA8}" presName="descendantText" presStyleLbl="alignAcc1" presStyleIdx="0" presStyleCnt="4">
        <dgm:presLayoutVars>
          <dgm:bulletEnabled val="1"/>
        </dgm:presLayoutVars>
      </dgm:prSet>
      <dgm:spPr/>
      <dgm:t>
        <a:bodyPr/>
        <a:lstStyle/>
        <a:p>
          <a:endParaRPr lang="en-US"/>
        </a:p>
      </dgm:t>
    </dgm:pt>
    <dgm:pt modelId="{181370ED-A485-4527-9DA1-F13B8AB04254}" type="pres">
      <dgm:prSet presAssocID="{A2B22D4A-D834-41E1-A6C7-0388B8547D77}" presName="sp" presStyleCnt="0"/>
      <dgm:spPr/>
    </dgm:pt>
    <dgm:pt modelId="{77EF6483-3038-460C-9513-0855DC355D7E}" type="pres">
      <dgm:prSet presAssocID="{2B8BB84F-4530-45E5-BB2C-8F4AA15CD976}" presName="composite" presStyleCnt="0"/>
      <dgm:spPr/>
    </dgm:pt>
    <dgm:pt modelId="{6AC58865-2B3D-42FD-9B67-6D1020B09473}" type="pres">
      <dgm:prSet presAssocID="{2B8BB84F-4530-45E5-BB2C-8F4AA15CD976}" presName="parentText" presStyleLbl="alignNode1" presStyleIdx="1" presStyleCnt="4">
        <dgm:presLayoutVars>
          <dgm:chMax val="1"/>
          <dgm:bulletEnabled val="1"/>
        </dgm:presLayoutVars>
      </dgm:prSet>
      <dgm:spPr/>
      <dgm:t>
        <a:bodyPr/>
        <a:lstStyle/>
        <a:p>
          <a:endParaRPr lang="en-US"/>
        </a:p>
      </dgm:t>
    </dgm:pt>
    <dgm:pt modelId="{16FDEB03-1C64-46A6-83DB-FB632A85B4C8}" type="pres">
      <dgm:prSet presAssocID="{2B8BB84F-4530-45E5-BB2C-8F4AA15CD976}" presName="descendantText" presStyleLbl="alignAcc1" presStyleIdx="1" presStyleCnt="4">
        <dgm:presLayoutVars>
          <dgm:bulletEnabled val="1"/>
        </dgm:presLayoutVars>
      </dgm:prSet>
      <dgm:spPr/>
      <dgm:t>
        <a:bodyPr/>
        <a:lstStyle/>
        <a:p>
          <a:endParaRPr lang="en-US"/>
        </a:p>
      </dgm:t>
    </dgm:pt>
    <dgm:pt modelId="{298E8E37-DC29-4E27-84E0-62B856C81861}" type="pres">
      <dgm:prSet presAssocID="{94F021E4-9799-4D7F-AD61-7F83B85A8920}" presName="sp" presStyleCnt="0"/>
      <dgm:spPr/>
    </dgm:pt>
    <dgm:pt modelId="{7B09EBE5-F270-485E-AA2A-F8332129B9D6}" type="pres">
      <dgm:prSet presAssocID="{43EF3B68-06DD-47DB-95E9-E96EED468BED}" presName="composite" presStyleCnt="0"/>
      <dgm:spPr/>
    </dgm:pt>
    <dgm:pt modelId="{D1FAC3A6-9C2D-4707-A13E-A0BA7FA5C298}" type="pres">
      <dgm:prSet presAssocID="{43EF3B68-06DD-47DB-95E9-E96EED468BED}" presName="parentText" presStyleLbl="alignNode1" presStyleIdx="2" presStyleCnt="4">
        <dgm:presLayoutVars>
          <dgm:chMax val="1"/>
          <dgm:bulletEnabled val="1"/>
        </dgm:presLayoutVars>
      </dgm:prSet>
      <dgm:spPr/>
      <dgm:t>
        <a:bodyPr/>
        <a:lstStyle/>
        <a:p>
          <a:endParaRPr lang="en-US"/>
        </a:p>
      </dgm:t>
    </dgm:pt>
    <dgm:pt modelId="{5595831C-DE7D-4511-8EF4-BAEB63D08716}" type="pres">
      <dgm:prSet presAssocID="{43EF3B68-06DD-47DB-95E9-E96EED468BED}" presName="descendantText" presStyleLbl="alignAcc1" presStyleIdx="2" presStyleCnt="4">
        <dgm:presLayoutVars>
          <dgm:bulletEnabled val="1"/>
        </dgm:presLayoutVars>
      </dgm:prSet>
      <dgm:spPr/>
      <dgm:t>
        <a:bodyPr/>
        <a:lstStyle/>
        <a:p>
          <a:endParaRPr lang="en-US"/>
        </a:p>
      </dgm:t>
    </dgm:pt>
    <dgm:pt modelId="{230D6BB4-AA74-4297-80E1-803E5CB17DDF}" type="pres">
      <dgm:prSet presAssocID="{0391EBF1-C511-42E9-8DA1-FC7A496F5A53}" presName="sp" presStyleCnt="0"/>
      <dgm:spPr/>
    </dgm:pt>
    <dgm:pt modelId="{66477140-3FE1-4A50-91FB-1ECCAF0514CF}" type="pres">
      <dgm:prSet presAssocID="{655FC1B2-A0B1-4ABA-865C-C9546BBEA50F}" presName="composite" presStyleCnt="0"/>
      <dgm:spPr/>
    </dgm:pt>
    <dgm:pt modelId="{B3CC938A-4752-4B4E-8268-F59A2643199F}" type="pres">
      <dgm:prSet presAssocID="{655FC1B2-A0B1-4ABA-865C-C9546BBEA50F}" presName="parentText" presStyleLbl="alignNode1" presStyleIdx="3" presStyleCnt="4">
        <dgm:presLayoutVars>
          <dgm:chMax val="1"/>
          <dgm:bulletEnabled val="1"/>
        </dgm:presLayoutVars>
      </dgm:prSet>
      <dgm:spPr/>
      <dgm:t>
        <a:bodyPr/>
        <a:lstStyle/>
        <a:p>
          <a:endParaRPr lang="en-US"/>
        </a:p>
      </dgm:t>
    </dgm:pt>
    <dgm:pt modelId="{4DA0120F-BE5A-4BED-B086-98889979520B}" type="pres">
      <dgm:prSet presAssocID="{655FC1B2-A0B1-4ABA-865C-C9546BBEA50F}" presName="descendantText" presStyleLbl="alignAcc1" presStyleIdx="3" presStyleCnt="4">
        <dgm:presLayoutVars>
          <dgm:bulletEnabled val="1"/>
        </dgm:presLayoutVars>
      </dgm:prSet>
      <dgm:spPr/>
      <dgm:t>
        <a:bodyPr/>
        <a:lstStyle/>
        <a:p>
          <a:endParaRPr lang="en-US"/>
        </a:p>
      </dgm:t>
    </dgm:pt>
  </dgm:ptLst>
  <dgm:cxnLst>
    <dgm:cxn modelId="{580163D2-F500-40E8-827F-AFED6FFE3339}" srcId="{2B8BB84F-4530-45E5-BB2C-8F4AA15CD976}" destId="{A4D4FDE6-F7CF-4F16-B6FD-50EBB0BC9CDD}" srcOrd="1" destOrd="0" parTransId="{659A3923-45E5-4933-BBFE-E2058A856817}" sibTransId="{7B248559-98C5-415A-AD28-BFF75C960BC2}"/>
    <dgm:cxn modelId="{4E519324-7EB7-4C62-89DD-2F087C25A421}" type="presOf" srcId="{DFB0C70E-7750-49B0-9AC3-626B6D42A829}" destId="{68DB474B-5468-41D2-8CB5-201B649C063E}" srcOrd="0" destOrd="0" presId="urn:microsoft.com/office/officeart/2005/8/layout/chevron2"/>
    <dgm:cxn modelId="{DD109F87-764B-42F0-9D7D-ADAE85F1D69B}" srcId="{DFB0C70E-7750-49B0-9AC3-626B6D42A829}" destId="{2B8BB84F-4530-45E5-BB2C-8F4AA15CD976}" srcOrd="1" destOrd="0" parTransId="{15CDD430-9B51-4CBE-8338-B91D27B4F40E}" sibTransId="{94F021E4-9799-4D7F-AD61-7F83B85A8920}"/>
    <dgm:cxn modelId="{67C5CE42-382B-4089-9DAF-8F13DC15304C}" type="presOf" srcId="{89AB9556-9F4B-4A03-A637-C5A97FC80F64}" destId="{2E402BC5-BA51-497E-BECD-1AEFD0B07089}" srcOrd="0" destOrd="0" presId="urn:microsoft.com/office/officeart/2005/8/layout/chevron2"/>
    <dgm:cxn modelId="{30EDEC5E-B72D-461B-B45E-BDD6BAA1132C}" srcId="{43EF3B68-06DD-47DB-95E9-E96EED468BED}" destId="{715DB54B-AC0B-4ADC-9A58-3E80E9D7D37B}" srcOrd="0" destOrd="0" parTransId="{474D59BD-94AE-40BE-BF98-280D24B28EB2}" sibTransId="{93BD8C7F-F511-48A4-85BC-A42846E1202C}"/>
    <dgm:cxn modelId="{026B71AD-CD92-40C1-BFB6-4FADE5D8D1A3}" type="presOf" srcId="{1766EC10-710F-4C4E-AE44-C3622702798F}" destId="{16FDEB03-1C64-46A6-83DB-FB632A85B4C8}" srcOrd="0" destOrd="0" presId="urn:microsoft.com/office/officeart/2005/8/layout/chevron2"/>
    <dgm:cxn modelId="{4AF935E9-3651-44A9-B9E0-58765F6ACAA5}" type="presOf" srcId="{08670F2D-CF29-4A7F-8D62-D3798C2861EB}" destId="{5595831C-DE7D-4511-8EF4-BAEB63D08716}" srcOrd="0" destOrd="1" presId="urn:microsoft.com/office/officeart/2005/8/layout/chevron2"/>
    <dgm:cxn modelId="{A9FB9512-72C4-407A-9B38-237D06512331}" srcId="{DFB0C70E-7750-49B0-9AC3-626B6D42A829}" destId="{42F4BE9A-5F0D-4EA8-BF0A-8EFD59958CA8}" srcOrd="0" destOrd="0" parTransId="{31E5E363-3166-4999-9192-CF0E0F1D0E53}" sibTransId="{A2B22D4A-D834-41E1-A6C7-0388B8547D77}"/>
    <dgm:cxn modelId="{14133551-1DE5-4ED5-AF8B-A40DC0019B1A}" srcId="{655FC1B2-A0B1-4ABA-865C-C9546BBEA50F}" destId="{F505620F-73E0-4E5A-9C5D-FD99640AA0CD}" srcOrd="0" destOrd="0" parTransId="{88B2EAB7-9C72-4776-A07E-436B08E36782}" sibTransId="{64193FF4-B6D6-4B9B-A244-52885F5F621B}"/>
    <dgm:cxn modelId="{074FB654-E204-417F-A8D7-37045EBA7197}" type="presOf" srcId="{A8F77433-2FBC-496F-8841-6B98EAEFE84E}" destId="{2E402BC5-BA51-497E-BECD-1AEFD0B07089}" srcOrd="0" destOrd="1" presId="urn:microsoft.com/office/officeart/2005/8/layout/chevron2"/>
    <dgm:cxn modelId="{F6C5FEFA-FAF3-468C-9E1C-CE1125469F12}" type="presOf" srcId="{12D42053-477E-4093-AFC7-1EDF494919AB}" destId="{4DA0120F-BE5A-4BED-B086-98889979520B}" srcOrd="0" destOrd="1" presId="urn:microsoft.com/office/officeart/2005/8/layout/chevron2"/>
    <dgm:cxn modelId="{1A120428-6BB6-430C-B43F-0E35F33F3B29}" srcId="{655FC1B2-A0B1-4ABA-865C-C9546BBEA50F}" destId="{12D42053-477E-4093-AFC7-1EDF494919AB}" srcOrd="1" destOrd="0" parTransId="{15178C98-49B3-49F9-960E-2DBC58D165C7}" sibTransId="{FDF65A6C-4B78-476C-93B8-52EA1CA7ACC8}"/>
    <dgm:cxn modelId="{F32F1E4E-2AAB-4EEE-8C4F-D3A701E6E468}" srcId="{43EF3B68-06DD-47DB-95E9-E96EED468BED}" destId="{08670F2D-CF29-4A7F-8D62-D3798C2861EB}" srcOrd="1" destOrd="0" parTransId="{0D6815F2-DAB8-486F-B182-C97A8CBE598E}" sibTransId="{00F36F69-57E7-4297-B9D6-2E614F77D571}"/>
    <dgm:cxn modelId="{1F950B57-D834-4AF7-9CC7-2182090D3A4E}" type="presOf" srcId="{F505620F-73E0-4E5A-9C5D-FD99640AA0CD}" destId="{4DA0120F-BE5A-4BED-B086-98889979520B}" srcOrd="0" destOrd="0" presId="urn:microsoft.com/office/officeart/2005/8/layout/chevron2"/>
    <dgm:cxn modelId="{84E51F39-3922-466E-ACDA-2D46EC1C17AF}" type="presOf" srcId="{2B8BB84F-4530-45E5-BB2C-8F4AA15CD976}" destId="{6AC58865-2B3D-42FD-9B67-6D1020B09473}" srcOrd="0" destOrd="0" presId="urn:microsoft.com/office/officeart/2005/8/layout/chevron2"/>
    <dgm:cxn modelId="{7D23959B-2B75-4D8B-B0BA-460C07E99CCE}" type="presOf" srcId="{655FC1B2-A0B1-4ABA-865C-C9546BBEA50F}" destId="{B3CC938A-4752-4B4E-8268-F59A2643199F}" srcOrd="0" destOrd="0" presId="urn:microsoft.com/office/officeart/2005/8/layout/chevron2"/>
    <dgm:cxn modelId="{7AE6BE7A-5059-4ED1-BFC9-A22EFDF643D4}" srcId="{42F4BE9A-5F0D-4EA8-BF0A-8EFD59958CA8}" destId="{A8F77433-2FBC-496F-8841-6B98EAEFE84E}" srcOrd="1" destOrd="0" parTransId="{C65256FF-3600-400F-BFE1-897EE7D66917}" sibTransId="{A68EBC19-2A82-4DB6-80CF-8639E2DE463D}"/>
    <dgm:cxn modelId="{C606E547-65A8-4896-8FE5-7E31209E005B}" type="presOf" srcId="{A4D4FDE6-F7CF-4F16-B6FD-50EBB0BC9CDD}" destId="{16FDEB03-1C64-46A6-83DB-FB632A85B4C8}" srcOrd="0" destOrd="1" presId="urn:microsoft.com/office/officeart/2005/8/layout/chevron2"/>
    <dgm:cxn modelId="{FE97BCA1-9DB6-4FB1-97F9-88A9C238E0FA}" type="presOf" srcId="{715DB54B-AC0B-4ADC-9A58-3E80E9D7D37B}" destId="{5595831C-DE7D-4511-8EF4-BAEB63D08716}" srcOrd="0" destOrd="0" presId="urn:microsoft.com/office/officeart/2005/8/layout/chevron2"/>
    <dgm:cxn modelId="{224CFC78-721A-4F54-A04A-D09CD8B2FBA6}" srcId="{DFB0C70E-7750-49B0-9AC3-626B6D42A829}" destId="{43EF3B68-06DD-47DB-95E9-E96EED468BED}" srcOrd="2" destOrd="0" parTransId="{D8EC62AD-65B9-40E2-90F9-2EAFC260A9CB}" sibTransId="{0391EBF1-C511-42E9-8DA1-FC7A496F5A53}"/>
    <dgm:cxn modelId="{00065C46-7ACA-4B98-A979-16B348CC1BA7}" srcId="{2B8BB84F-4530-45E5-BB2C-8F4AA15CD976}" destId="{1766EC10-710F-4C4E-AE44-C3622702798F}" srcOrd="0" destOrd="0" parTransId="{E5A04634-8D6A-4DFB-BE7A-27B3AB1DD0B8}" sibTransId="{61FC3E8B-DAD6-454A-85E9-9C8EB7446478}"/>
    <dgm:cxn modelId="{50C61A9B-7D70-438E-9EB3-6D809B9025DB}" type="presOf" srcId="{43EF3B68-06DD-47DB-95E9-E96EED468BED}" destId="{D1FAC3A6-9C2D-4707-A13E-A0BA7FA5C298}" srcOrd="0" destOrd="0" presId="urn:microsoft.com/office/officeart/2005/8/layout/chevron2"/>
    <dgm:cxn modelId="{6DA2DD69-0973-40CF-B180-53105AA5640A}" srcId="{DFB0C70E-7750-49B0-9AC3-626B6D42A829}" destId="{655FC1B2-A0B1-4ABA-865C-C9546BBEA50F}" srcOrd="3" destOrd="0" parTransId="{9C320827-8EAE-4136-905A-8A71E42CE281}" sibTransId="{7CB762C6-D39D-4A74-A7B2-244FCB56954D}"/>
    <dgm:cxn modelId="{DA5CDDE1-7B00-485F-9461-84181118EC0F}" type="presOf" srcId="{42F4BE9A-5F0D-4EA8-BF0A-8EFD59958CA8}" destId="{BD77E2BB-BBA8-4225-BD55-A88FA7D2F567}" srcOrd="0" destOrd="0" presId="urn:microsoft.com/office/officeart/2005/8/layout/chevron2"/>
    <dgm:cxn modelId="{8A933F7D-8804-421B-8B88-BD9B3EEE63E7}" srcId="{42F4BE9A-5F0D-4EA8-BF0A-8EFD59958CA8}" destId="{89AB9556-9F4B-4A03-A637-C5A97FC80F64}" srcOrd="0" destOrd="0" parTransId="{9E7232D8-D771-406B-9C81-A8E9D5AB699A}" sibTransId="{3153CA6D-6D27-492E-87F3-2859EE9FDCD4}"/>
    <dgm:cxn modelId="{0EF706DB-50DE-42AE-A7B5-D5A1BFE9B23D}" type="presParOf" srcId="{68DB474B-5468-41D2-8CB5-201B649C063E}" destId="{FEB19DE9-0D6E-4C6F-B3E8-6F822C82B420}" srcOrd="0" destOrd="0" presId="urn:microsoft.com/office/officeart/2005/8/layout/chevron2"/>
    <dgm:cxn modelId="{8306ECB9-714F-4778-8833-D563436A7229}" type="presParOf" srcId="{FEB19DE9-0D6E-4C6F-B3E8-6F822C82B420}" destId="{BD77E2BB-BBA8-4225-BD55-A88FA7D2F567}" srcOrd="0" destOrd="0" presId="urn:microsoft.com/office/officeart/2005/8/layout/chevron2"/>
    <dgm:cxn modelId="{8B0F6773-15EF-4E03-A37E-C0CCEA4BA69E}" type="presParOf" srcId="{FEB19DE9-0D6E-4C6F-B3E8-6F822C82B420}" destId="{2E402BC5-BA51-497E-BECD-1AEFD0B07089}" srcOrd="1" destOrd="0" presId="urn:microsoft.com/office/officeart/2005/8/layout/chevron2"/>
    <dgm:cxn modelId="{8B1CCBE0-F37F-4B6E-A24D-7E3724F89938}" type="presParOf" srcId="{68DB474B-5468-41D2-8CB5-201B649C063E}" destId="{181370ED-A485-4527-9DA1-F13B8AB04254}" srcOrd="1" destOrd="0" presId="urn:microsoft.com/office/officeart/2005/8/layout/chevron2"/>
    <dgm:cxn modelId="{BA93086D-28F8-4F15-AA6E-83D1C0827569}" type="presParOf" srcId="{68DB474B-5468-41D2-8CB5-201B649C063E}" destId="{77EF6483-3038-460C-9513-0855DC355D7E}" srcOrd="2" destOrd="0" presId="urn:microsoft.com/office/officeart/2005/8/layout/chevron2"/>
    <dgm:cxn modelId="{EF138378-9C13-4723-B878-E7E019C08A3C}" type="presParOf" srcId="{77EF6483-3038-460C-9513-0855DC355D7E}" destId="{6AC58865-2B3D-42FD-9B67-6D1020B09473}" srcOrd="0" destOrd="0" presId="urn:microsoft.com/office/officeart/2005/8/layout/chevron2"/>
    <dgm:cxn modelId="{41D45297-3F13-444D-AA5F-0F16B03387AA}" type="presParOf" srcId="{77EF6483-3038-460C-9513-0855DC355D7E}" destId="{16FDEB03-1C64-46A6-83DB-FB632A85B4C8}" srcOrd="1" destOrd="0" presId="urn:microsoft.com/office/officeart/2005/8/layout/chevron2"/>
    <dgm:cxn modelId="{A7529C24-23A3-405A-B889-084DD48CD86C}" type="presParOf" srcId="{68DB474B-5468-41D2-8CB5-201B649C063E}" destId="{298E8E37-DC29-4E27-84E0-62B856C81861}" srcOrd="3" destOrd="0" presId="urn:microsoft.com/office/officeart/2005/8/layout/chevron2"/>
    <dgm:cxn modelId="{2966BD3C-01E8-4A88-A5FE-1C37250C914F}" type="presParOf" srcId="{68DB474B-5468-41D2-8CB5-201B649C063E}" destId="{7B09EBE5-F270-485E-AA2A-F8332129B9D6}" srcOrd="4" destOrd="0" presId="urn:microsoft.com/office/officeart/2005/8/layout/chevron2"/>
    <dgm:cxn modelId="{57D0CF2A-B02F-4909-9B0F-BB8649AAFC77}" type="presParOf" srcId="{7B09EBE5-F270-485E-AA2A-F8332129B9D6}" destId="{D1FAC3A6-9C2D-4707-A13E-A0BA7FA5C298}" srcOrd="0" destOrd="0" presId="urn:microsoft.com/office/officeart/2005/8/layout/chevron2"/>
    <dgm:cxn modelId="{CE5BD02F-CFE6-4E45-A45F-48FF6954C2EC}" type="presParOf" srcId="{7B09EBE5-F270-485E-AA2A-F8332129B9D6}" destId="{5595831C-DE7D-4511-8EF4-BAEB63D08716}" srcOrd="1" destOrd="0" presId="urn:microsoft.com/office/officeart/2005/8/layout/chevron2"/>
    <dgm:cxn modelId="{631829EB-1723-4B5C-88F1-7603E3FA5B1B}" type="presParOf" srcId="{68DB474B-5468-41D2-8CB5-201B649C063E}" destId="{230D6BB4-AA74-4297-80E1-803E5CB17DDF}" srcOrd="5" destOrd="0" presId="urn:microsoft.com/office/officeart/2005/8/layout/chevron2"/>
    <dgm:cxn modelId="{D02C4B15-E320-4FBA-9A96-DB6AEE43B3E4}" type="presParOf" srcId="{68DB474B-5468-41D2-8CB5-201B649C063E}" destId="{66477140-3FE1-4A50-91FB-1ECCAF0514CF}" srcOrd="6" destOrd="0" presId="urn:microsoft.com/office/officeart/2005/8/layout/chevron2"/>
    <dgm:cxn modelId="{98D054A1-5C62-4D8C-8AA4-6EEFA7B1027E}" type="presParOf" srcId="{66477140-3FE1-4A50-91FB-1ECCAF0514CF}" destId="{B3CC938A-4752-4B4E-8268-F59A2643199F}" srcOrd="0" destOrd="0" presId="urn:microsoft.com/office/officeart/2005/8/layout/chevron2"/>
    <dgm:cxn modelId="{30BF987D-1638-43C9-AF53-6F3735256808}" type="presParOf" srcId="{66477140-3FE1-4A50-91FB-1ECCAF0514CF}" destId="{4DA0120F-BE5A-4BED-B086-98889979520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7E2BB-BBA8-4225-BD55-A88FA7D2F567}">
      <dsp:nvSpPr>
        <dsp:cNvPr id="0" name=""/>
        <dsp:cNvSpPr/>
      </dsp:nvSpPr>
      <dsp:spPr>
        <a:xfrm rot="5400000">
          <a:off x="-185785" y="191522"/>
          <a:ext cx="1238567" cy="8669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Monitoring application</a:t>
          </a:r>
          <a:endParaRPr lang="en-US" sz="1200" kern="1200" dirty="0"/>
        </a:p>
      </dsp:txBody>
      <dsp:txXfrm rot="-5400000">
        <a:off x="1" y="439236"/>
        <a:ext cx="866997" cy="371570"/>
      </dsp:txXfrm>
    </dsp:sp>
    <dsp:sp modelId="{2E402BC5-BA51-497E-BECD-1AEFD0B07089}">
      <dsp:nvSpPr>
        <dsp:cNvPr id="0" name=""/>
        <dsp:cNvSpPr/>
      </dsp:nvSpPr>
      <dsp:spPr>
        <a:xfrm rot="5400000">
          <a:off x="2118811" y="-1246077"/>
          <a:ext cx="805068" cy="3308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Interface for real-time  monitoring. </a:t>
          </a:r>
          <a:endParaRPr lang="en-US" sz="1400" kern="1200" dirty="0"/>
        </a:p>
        <a:p>
          <a:pPr marL="114300" lvl="1" indent="-114300" algn="l" defTabSz="622300">
            <a:lnSpc>
              <a:spcPct val="90000"/>
            </a:lnSpc>
            <a:spcBef>
              <a:spcPct val="0"/>
            </a:spcBef>
            <a:spcAft>
              <a:spcPct val="15000"/>
            </a:spcAft>
            <a:buChar char="••"/>
          </a:pPr>
          <a:r>
            <a:rPr lang="en-GB" sz="1400" kern="1200" dirty="0" smtClean="0"/>
            <a:t>Store collected data in a database for post analysis (history, reporting …). </a:t>
          </a:r>
          <a:endParaRPr lang="en-US" sz="1400" kern="1200" dirty="0"/>
        </a:p>
      </dsp:txBody>
      <dsp:txXfrm rot="-5400000">
        <a:off x="866997" y="45037"/>
        <a:ext cx="3269397" cy="726468"/>
      </dsp:txXfrm>
    </dsp:sp>
    <dsp:sp modelId="{6AC58865-2B3D-42FD-9B67-6D1020B09473}">
      <dsp:nvSpPr>
        <dsp:cNvPr id="0" name=""/>
        <dsp:cNvSpPr/>
      </dsp:nvSpPr>
      <dsp:spPr>
        <a:xfrm rot="5400000">
          <a:off x="-185785" y="1283495"/>
          <a:ext cx="1238567" cy="8669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Security analysis unit</a:t>
          </a:r>
          <a:endParaRPr lang="en-US" sz="1200" kern="1200" dirty="0"/>
        </a:p>
      </dsp:txBody>
      <dsp:txXfrm rot="-5400000">
        <a:off x="1" y="1531209"/>
        <a:ext cx="866997" cy="371570"/>
      </dsp:txXfrm>
    </dsp:sp>
    <dsp:sp modelId="{16FDEB03-1C64-46A6-83DB-FB632A85B4C8}">
      <dsp:nvSpPr>
        <dsp:cNvPr id="0" name=""/>
        <dsp:cNvSpPr/>
      </dsp:nvSpPr>
      <dsp:spPr>
        <a:xfrm rot="5400000">
          <a:off x="2118811" y="-154103"/>
          <a:ext cx="805068" cy="3308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Gathers, aggregates and correlates collected information (events)</a:t>
          </a:r>
          <a:endParaRPr lang="en-US" sz="1400" kern="1200" dirty="0"/>
        </a:p>
        <a:p>
          <a:pPr marL="114300" lvl="1" indent="-114300" algn="l" defTabSz="622300">
            <a:lnSpc>
              <a:spcPct val="90000"/>
            </a:lnSpc>
            <a:spcBef>
              <a:spcPct val="0"/>
            </a:spcBef>
            <a:spcAft>
              <a:spcPct val="15000"/>
            </a:spcAft>
            <a:buChar char="••"/>
          </a:pPr>
          <a:r>
            <a:rPr lang="en-GB" sz="1400" kern="1200" dirty="0" smtClean="0"/>
            <a:t>Notify remote events</a:t>
          </a:r>
          <a:endParaRPr lang="en-US" sz="1400" kern="1200" dirty="0"/>
        </a:p>
      </dsp:txBody>
      <dsp:txXfrm rot="-5400000">
        <a:off x="866997" y="1137011"/>
        <a:ext cx="3269397" cy="726468"/>
      </dsp:txXfrm>
    </dsp:sp>
    <dsp:sp modelId="{D1FAC3A6-9C2D-4707-A13E-A0BA7FA5C298}">
      <dsp:nvSpPr>
        <dsp:cNvPr id="0" name=""/>
        <dsp:cNvSpPr/>
      </dsp:nvSpPr>
      <dsp:spPr>
        <a:xfrm rot="5400000">
          <a:off x="-185785" y="2375469"/>
          <a:ext cx="1238567" cy="8669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Measurement unit</a:t>
          </a:r>
          <a:endParaRPr lang="en-US" sz="1200" kern="1200" dirty="0"/>
        </a:p>
      </dsp:txBody>
      <dsp:txXfrm rot="-5400000">
        <a:off x="1" y="2623183"/>
        <a:ext cx="866997" cy="371570"/>
      </dsp:txXfrm>
    </dsp:sp>
    <dsp:sp modelId="{5595831C-DE7D-4511-8EF4-BAEB63D08716}">
      <dsp:nvSpPr>
        <dsp:cNvPr id="0" name=""/>
        <dsp:cNvSpPr/>
      </dsp:nvSpPr>
      <dsp:spPr>
        <a:xfrm rot="5400000">
          <a:off x="2118811" y="937870"/>
          <a:ext cx="805068" cy="3308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This performs the measurements</a:t>
          </a:r>
          <a:endParaRPr lang="en-US" sz="1400" kern="1200" dirty="0"/>
        </a:p>
        <a:p>
          <a:pPr marL="114300" lvl="1" indent="-114300" algn="l" defTabSz="622300">
            <a:lnSpc>
              <a:spcPct val="90000"/>
            </a:lnSpc>
            <a:spcBef>
              <a:spcPct val="0"/>
            </a:spcBef>
            <a:spcAft>
              <a:spcPct val="15000"/>
            </a:spcAft>
            <a:buChar char="••"/>
          </a:pPr>
          <a:r>
            <a:rPr lang="en-GB" sz="1400" kern="1200" dirty="0" smtClean="0"/>
            <a:t>Collects the required information for analysis.</a:t>
          </a:r>
          <a:endParaRPr lang="en-US" sz="1400" kern="1200" dirty="0"/>
        </a:p>
      </dsp:txBody>
      <dsp:txXfrm rot="-5400000">
        <a:off x="866997" y="2228984"/>
        <a:ext cx="3269397" cy="726468"/>
      </dsp:txXfrm>
    </dsp:sp>
    <dsp:sp modelId="{B3CC938A-4752-4B4E-8268-F59A2643199F}">
      <dsp:nvSpPr>
        <dsp:cNvPr id="0" name=""/>
        <dsp:cNvSpPr/>
      </dsp:nvSpPr>
      <dsp:spPr>
        <a:xfrm rot="5400000">
          <a:off x="-185785" y="3467443"/>
          <a:ext cx="1238567" cy="8669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Observation points</a:t>
          </a:r>
          <a:endParaRPr lang="en-US" sz="1200" kern="1200" dirty="0"/>
        </a:p>
      </dsp:txBody>
      <dsp:txXfrm rot="-5400000">
        <a:off x="1" y="3715157"/>
        <a:ext cx="866997" cy="371570"/>
      </dsp:txXfrm>
    </dsp:sp>
    <dsp:sp modelId="{4DA0120F-BE5A-4BED-B086-98889979520B}">
      <dsp:nvSpPr>
        <dsp:cNvPr id="0" name=""/>
        <dsp:cNvSpPr/>
      </dsp:nvSpPr>
      <dsp:spPr>
        <a:xfrm rot="5400000">
          <a:off x="2118811" y="2029844"/>
          <a:ext cx="805068" cy="3308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This is where the measurements will be performed. </a:t>
          </a:r>
          <a:endParaRPr lang="en-US" sz="1400" kern="1200" dirty="0"/>
        </a:p>
        <a:p>
          <a:pPr marL="114300" lvl="1" indent="-114300" algn="l" defTabSz="622300">
            <a:lnSpc>
              <a:spcPct val="90000"/>
            </a:lnSpc>
            <a:spcBef>
              <a:spcPct val="0"/>
            </a:spcBef>
            <a:spcAft>
              <a:spcPct val="15000"/>
            </a:spcAft>
            <a:buChar char="••"/>
          </a:pPr>
          <a:r>
            <a:rPr lang="en-GB" sz="1400" kern="1200" dirty="0" smtClean="0"/>
            <a:t>The more observation points we have, the more accurate data we get.</a:t>
          </a:r>
          <a:endParaRPr lang="en-US" sz="1400" kern="1200" dirty="0"/>
        </a:p>
      </dsp:txBody>
      <dsp:txXfrm rot="-5400000">
        <a:off x="866997" y="3320958"/>
        <a:ext cx="3269397" cy="7264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1C68BE3-EF54-4149-864B-27604C3659AC}" type="datetimeFigureOut">
              <a:rPr lang="en-US"/>
              <a:pPr>
                <a:defRPr/>
              </a:pPr>
              <a:t>03/10/2013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E070C2C-4E89-455B-9E70-937362D1B5D8}" type="slidenum">
              <a:rPr lang="en-US"/>
              <a:pPr>
                <a:defRPr/>
              </a:pPr>
              <a:t>‹#›</a:t>
            </a:fld>
            <a:endParaRPr lang="en-US"/>
          </a:p>
        </p:txBody>
      </p:sp>
    </p:spTree>
    <p:extLst>
      <p:ext uri="{BB962C8B-B14F-4D97-AF65-F5344CB8AC3E}">
        <p14:creationId xmlns:p14="http://schemas.microsoft.com/office/powerpoint/2010/main" val="13886513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DE5631-809B-4492-9143-A7A8A604BB59}"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E45548-0FF4-4498-B97F-A6FB4E700CC2}"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F2130-01DB-4256-A6DE-1AF9CA0B7C12}"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48B2E-7C63-4A73-8894-7577F37E46A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48B2E-7C63-4A73-8894-7577F37E46A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48B2E-7C63-4A73-8894-7577F37E46A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48B2E-7C63-4A73-8894-7577F37E46A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48B2E-7C63-4A73-8894-7577F37E46A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AD645-FEA8-4EC5-AEC0-19B812576F11}"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Network monitoring is a laborious challenging task that is vital for a network operator, a service provider or a corporate network infrastructure in order to keep the network operation stable, smooth and safe. </a:t>
            </a:r>
            <a:endParaRPr lang="en-GB" sz="1400" kern="1200" dirty="0" smtClean="0">
              <a:solidFill>
                <a:schemeClr val="tx1"/>
              </a:solidFill>
              <a:effectLst/>
              <a:latin typeface="+mn-lt"/>
              <a:ea typeface="+mn-ea"/>
              <a:cs typeface="+mn-cs"/>
            </a:endParaRPr>
          </a:p>
          <a:p>
            <a:endParaRPr lang="en-US" sz="1300" dirty="0" smtClean="0"/>
          </a:p>
          <a:p>
            <a:endParaRPr lang="en-US" sz="1300" dirty="0" smtClean="0"/>
          </a:p>
          <a:p>
            <a:endParaRPr lang="en-US" sz="1300" dirty="0" smtClean="0"/>
          </a:p>
          <a:p>
            <a:r>
              <a:rPr lang="en-US" sz="1300" dirty="0" smtClean="0"/>
              <a:t>To be able to optimize the available bandwidth</a:t>
            </a:r>
          </a:p>
          <a:p>
            <a:pPr marL="742950" lvl="1" indent="-285750"/>
            <a:r>
              <a:rPr lang="en-US" sz="1300" dirty="0" smtClean="0"/>
              <a:t> </a:t>
            </a:r>
            <a:r>
              <a:rPr lang="en-GB" sz="1300" dirty="0" smtClean="0"/>
              <a:t>59% of institutions do not monitor or manage bandwidth at all (</a:t>
            </a:r>
            <a:r>
              <a:rPr lang="en-GB" sz="1700" dirty="0" smtClean="0"/>
              <a:t>Belcher, 2005)</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D2677-6455-48EE-A4DC-D3552EF30090}"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3F29F2-DA32-4CCD-9ACF-80665FC1A82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algn="ctr" defTabSz="920750" eaLnBrk="0" fontAlgn="base" hangingPunct="0">
              <a:spcBef>
                <a:spcPct val="0"/>
              </a:spcBef>
              <a:spcAft>
                <a:spcPct val="0"/>
              </a:spcAft>
              <a:defRPr sz="2400">
                <a:solidFill>
                  <a:schemeClr val="tx1"/>
                </a:solidFill>
                <a:latin typeface="Arial" charset="0"/>
              </a:defRPr>
            </a:lvl6pPr>
            <a:lvl7pPr marL="2971800" indent="-228600" algn="ctr" defTabSz="920750" eaLnBrk="0" fontAlgn="base" hangingPunct="0">
              <a:spcBef>
                <a:spcPct val="0"/>
              </a:spcBef>
              <a:spcAft>
                <a:spcPct val="0"/>
              </a:spcAft>
              <a:defRPr sz="2400">
                <a:solidFill>
                  <a:schemeClr val="tx1"/>
                </a:solidFill>
                <a:latin typeface="Arial" charset="0"/>
              </a:defRPr>
            </a:lvl7pPr>
            <a:lvl8pPr marL="3429000" indent="-228600" algn="ctr" defTabSz="920750" eaLnBrk="0" fontAlgn="base" hangingPunct="0">
              <a:spcBef>
                <a:spcPct val="0"/>
              </a:spcBef>
              <a:spcAft>
                <a:spcPct val="0"/>
              </a:spcAft>
              <a:defRPr sz="2400">
                <a:solidFill>
                  <a:schemeClr val="tx1"/>
                </a:solidFill>
                <a:latin typeface="Arial" charset="0"/>
              </a:defRPr>
            </a:lvl8pPr>
            <a:lvl9pPr marL="3886200" indent="-228600" algn="ctr" defTabSz="920750" eaLnBrk="0" fontAlgn="base" hangingPunct="0">
              <a:spcBef>
                <a:spcPct val="0"/>
              </a:spcBef>
              <a:spcAft>
                <a:spcPct val="0"/>
              </a:spcAft>
              <a:defRPr sz="2400">
                <a:solidFill>
                  <a:schemeClr val="tx1"/>
                </a:solidFill>
                <a:latin typeface="Arial" charset="0"/>
              </a:defRPr>
            </a:lvl9pPr>
          </a:lstStyle>
          <a:p>
            <a:pPr eaLnBrk="1" hangingPunct="1"/>
            <a:fld id="{E1AB1905-1745-4330-AFDA-C729A1DD6C2E}" type="slidenum">
              <a:rPr lang="en-GB" sz="1200" smtClean="0"/>
              <a:pPr eaLnBrk="1" hangingPunct="1"/>
              <a:t>29</a:t>
            </a:fld>
            <a:endParaRPr lang="en-GB" sz="1200" smtClean="0"/>
          </a:p>
        </p:txBody>
      </p:sp>
      <p:sp>
        <p:nvSpPr>
          <p:cNvPr id="11267" name="Rectangle 2"/>
          <p:cNvSpPr>
            <a:spLocks noGrp="1" noRot="1" noChangeAspect="1" noChangeArrowheads="1" noTextEdit="1"/>
          </p:cNvSpPr>
          <p:nvPr>
            <p:ph type="sldImg"/>
          </p:nvPr>
        </p:nvSpPr>
        <p:spPr>
          <a:xfrm>
            <a:off x="1149350" y="712788"/>
            <a:ext cx="4562475" cy="34210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algn="ctr" defTabSz="920750" eaLnBrk="0" fontAlgn="base" hangingPunct="0">
              <a:spcBef>
                <a:spcPct val="0"/>
              </a:spcBef>
              <a:spcAft>
                <a:spcPct val="0"/>
              </a:spcAft>
              <a:defRPr sz="2400">
                <a:solidFill>
                  <a:schemeClr val="tx1"/>
                </a:solidFill>
                <a:latin typeface="Arial" charset="0"/>
              </a:defRPr>
            </a:lvl6pPr>
            <a:lvl7pPr marL="2971800" indent="-228600" algn="ctr" defTabSz="920750" eaLnBrk="0" fontAlgn="base" hangingPunct="0">
              <a:spcBef>
                <a:spcPct val="0"/>
              </a:spcBef>
              <a:spcAft>
                <a:spcPct val="0"/>
              </a:spcAft>
              <a:defRPr sz="2400">
                <a:solidFill>
                  <a:schemeClr val="tx1"/>
                </a:solidFill>
                <a:latin typeface="Arial" charset="0"/>
              </a:defRPr>
            </a:lvl7pPr>
            <a:lvl8pPr marL="3429000" indent="-228600" algn="ctr" defTabSz="920750" eaLnBrk="0" fontAlgn="base" hangingPunct="0">
              <a:spcBef>
                <a:spcPct val="0"/>
              </a:spcBef>
              <a:spcAft>
                <a:spcPct val="0"/>
              </a:spcAft>
              <a:defRPr sz="2400">
                <a:solidFill>
                  <a:schemeClr val="tx1"/>
                </a:solidFill>
                <a:latin typeface="Arial" charset="0"/>
              </a:defRPr>
            </a:lvl8pPr>
            <a:lvl9pPr marL="3886200" indent="-228600" algn="ctr" defTabSz="920750" eaLnBrk="0" fontAlgn="base" hangingPunct="0">
              <a:spcBef>
                <a:spcPct val="0"/>
              </a:spcBef>
              <a:spcAft>
                <a:spcPct val="0"/>
              </a:spcAft>
              <a:defRPr sz="2400">
                <a:solidFill>
                  <a:schemeClr val="tx1"/>
                </a:solidFill>
                <a:latin typeface="Arial" charset="0"/>
              </a:defRPr>
            </a:lvl9pPr>
          </a:lstStyle>
          <a:p>
            <a:pPr eaLnBrk="1" hangingPunct="1"/>
            <a:fld id="{E1AB1905-1745-4330-AFDA-C729A1DD6C2E}" type="slidenum">
              <a:rPr lang="en-GB" sz="1200" smtClean="0"/>
              <a:pPr eaLnBrk="1" hangingPunct="1"/>
              <a:t>32</a:t>
            </a:fld>
            <a:endParaRPr lang="en-GB" sz="1200" smtClean="0"/>
          </a:p>
        </p:txBody>
      </p:sp>
      <p:sp>
        <p:nvSpPr>
          <p:cNvPr id="11267" name="Rectangle 2"/>
          <p:cNvSpPr>
            <a:spLocks noGrp="1" noRot="1" noChangeAspect="1" noChangeArrowheads="1" noTextEdit="1"/>
          </p:cNvSpPr>
          <p:nvPr>
            <p:ph type="sldImg"/>
          </p:nvPr>
        </p:nvSpPr>
        <p:spPr>
          <a:xfrm>
            <a:off x="1149350" y="712788"/>
            <a:ext cx="4562475" cy="34210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algn="ctr" defTabSz="920750" eaLnBrk="0" fontAlgn="base" hangingPunct="0">
              <a:spcBef>
                <a:spcPct val="0"/>
              </a:spcBef>
              <a:spcAft>
                <a:spcPct val="0"/>
              </a:spcAft>
              <a:defRPr sz="2400">
                <a:solidFill>
                  <a:schemeClr val="tx1"/>
                </a:solidFill>
                <a:latin typeface="Arial" charset="0"/>
              </a:defRPr>
            </a:lvl6pPr>
            <a:lvl7pPr marL="2971800" indent="-228600" algn="ctr" defTabSz="920750" eaLnBrk="0" fontAlgn="base" hangingPunct="0">
              <a:spcBef>
                <a:spcPct val="0"/>
              </a:spcBef>
              <a:spcAft>
                <a:spcPct val="0"/>
              </a:spcAft>
              <a:defRPr sz="2400">
                <a:solidFill>
                  <a:schemeClr val="tx1"/>
                </a:solidFill>
                <a:latin typeface="Arial" charset="0"/>
              </a:defRPr>
            </a:lvl7pPr>
            <a:lvl8pPr marL="3429000" indent="-228600" algn="ctr" defTabSz="920750" eaLnBrk="0" fontAlgn="base" hangingPunct="0">
              <a:spcBef>
                <a:spcPct val="0"/>
              </a:spcBef>
              <a:spcAft>
                <a:spcPct val="0"/>
              </a:spcAft>
              <a:defRPr sz="2400">
                <a:solidFill>
                  <a:schemeClr val="tx1"/>
                </a:solidFill>
                <a:latin typeface="Arial" charset="0"/>
              </a:defRPr>
            </a:lvl8pPr>
            <a:lvl9pPr marL="3886200" indent="-228600" algn="ctr" defTabSz="920750" eaLnBrk="0" fontAlgn="base" hangingPunct="0">
              <a:spcBef>
                <a:spcPct val="0"/>
              </a:spcBef>
              <a:spcAft>
                <a:spcPct val="0"/>
              </a:spcAft>
              <a:defRPr sz="2400">
                <a:solidFill>
                  <a:schemeClr val="tx1"/>
                </a:solidFill>
                <a:latin typeface="Arial" charset="0"/>
              </a:defRPr>
            </a:lvl9pPr>
          </a:lstStyle>
          <a:p>
            <a:pPr eaLnBrk="1" hangingPunct="1"/>
            <a:fld id="{E1AB1905-1745-4330-AFDA-C729A1DD6C2E}" type="slidenum">
              <a:rPr lang="en-GB" sz="1200" smtClean="0"/>
              <a:pPr eaLnBrk="1" hangingPunct="1"/>
              <a:t>34</a:t>
            </a:fld>
            <a:endParaRPr lang="en-GB" sz="1200" smtClean="0"/>
          </a:p>
        </p:txBody>
      </p:sp>
      <p:sp>
        <p:nvSpPr>
          <p:cNvPr id="11267" name="Rectangle 2"/>
          <p:cNvSpPr>
            <a:spLocks noGrp="1" noRot="1" noChangeAspect="1" noChangeArrowheads="1" noTextEdit="1"/>
          </p:cNvSpPr>
          <p:nvPr>
            <p:ph type="sldImg"/>
          </p:nvPr>
        </p:nvSpPr>
        <p:spPr>
          <a:xfrm>
            <a:off x="1149350" y="712788"/>
            <a:ext cx="4562475" cy="34210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516BC7-BFE1-4174-B3BE-0DF79387E907}" type="slidenum">
              <a:rPr lang="en-GB">
                <a:cs typeface="Arial" charset="0"/>
              </a:rPr>
              <a:pPr fontAlgn="base">
                <a:spcBef>
                  <a:spcPct val="0"/>
                </a:spcBef>
                <a:spcAft>
                  <a:spcPct val="0"/>
                </a:spcAft>
              </a:pPr>
              <a:t>35</a:t>
            </a:fld>
            <a:endParaRPr lang="en-GB">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070C2C-4E89-455B-9E70-937362D1B5D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lvl="0"/>
            <a:r>
              <a:rPr lang="en-GB" sz="1200" i="1" dirty="0" smtClean="0"/>
              <a:t>High capturing performance</a:t>
            </a:r>
            <a:r>
              <a:rPr lang="en-GB" sz="1200" dirty="0" smtClean="0"/>
              <a:t>. The monitoring platform must be able to capture traffic at high traffic speeds and under high traffic volume.</a:t>
            </a:r>
            <a:endParaRPr lang="en-US" sz="1200" dirty="0" smtClean="0"/>
          </a:p>
          <a:p>
            <a:pPr lvl="0"/>
            <a:r>
              <a:rPr lang="en-GB" sz="1200" i="1" dirty="0" smtClean="0"/>
              <a:t>Extensibility</a:t>
            </a:r>
            <a:r>
              <a:rPr lang="en-GB" sz="1200" dirty="0" smtClean="0"/>
              <a:t>. If new services are integrated on the network, it must be possible to deploy effortlessly new monitoring mechanisms for these specific services.</a:t>
            </a:r>
            <a:endParaRPr lang="en-US" sz="1200" dirty="0" smtClean="0"/>
          </a:p>
          <a:p>
            <a:pPr lvl="0"/>
            <a:r>
              <a:rPr lang="en-GB" sz="1200" i="1" dirty="0" smtClean="0"/>
              <a:t>Scalability</a:t>
            </a:r>
            <a:r>
              <a:rPr lang="en-GB" sz="1200" dirty="0" smtClean="0"/>
              <a:t>. The monitoring platform must be able to handle the increase of traffic data as network links speeds grow and occasionally the number of devices in the network without performance degradation of the management system. Scalability can be achieved by reducing the traffic information collected using efficient packet capturing mechanisms and traffic pre-processing activities.</a:t>
            </a:r>
            <a:endParaRPr lang="en-US" sz="1200" dirty="0" smtClean="0"/>
          </a:p>
          <a:p>
            <a:pPr lvl="0"/>
            <a:r>
              <a:rPr lang="en-GB" sz="1200" i="1" dirty="0" smtClean="0"/>
              <a:t>Real time functioning</a:t>
            </a:r>
            <a:r>
              <a:rPr lang="en-GB" sz="1200" dirty="0" smtClean="0"/>
              <a:t>. The monitoring platform must implement real time mechanisms in order to quickly detect network security/performance problems and allow the service provider to take actions in a timely manner.</a:t>
            </a:r>
            <a:endParaRPr lang="en-US" sz="1200" dirty="0" smtClean="0"/>
          </a:p>
          <a:p>
            <a:pPr lvl="0"/>
            <a:r>
              <a:rPr lang="en-GB" sz="1200" i="1" dirty="0" smtClean="0"/>
              <a:t>Granularity</a:t>
            </a:r>
            <a:r>
              <a:rPr lang="en-GB" sz="1200" dirty="0" smtClean="0"/>
              <a:t>. The monitoring mechanisms must be able to track the security and performance of each service by capturing and </a:t>
            </a:r>
            <a:r>
              <a:rPr lang="en-GB" sz="1200" dirty="0" err="1" smtClean="0"/>
              <a:t>analyzing</a:t>
            </a:r>
            <a:r>
              <a:rPr lang="en-GB" sz="1200" dirty="0" smtClean="0"/>
              <a:t> the traffic of protocols used by this application.</a:t>
            </a:r>
            <a:endParaRPr lang="en-US" sz="1200" dirty="0" smtClean="0"/>
          </a:p>
          <a:p>
            <a:pPr lvl="0"/>
            <a:r>
              <a:rPr lang="en-GB" sz="1200" i="1" dirty="0" smtClean="0"/>
              <a:t>Diversity</a:t>
            </a:r>
            <a:r>
              <a:rPr lang="en-GB" sz="1200" dirty="0" smtClean="0"/>
              <a:t>. The monitoring platform has to support the network’s diversity as it contains many different kinds of network devices from multiple vendors, protocols stacks, and applications to provide services to the user. </a:t>
            </a:r>
            <a:endParaRPr lang="en-US" sz="1200" dirty="0" smtClean="0"/>
          </a:p>
          <a:p>
            <a:pPr lvl="0"/>
            <a:r>
              <a:rPr lang="en-GB" sz="1200" i="1" dirty="0" smtClean="0"/>
              <a:t>Low cost</a:t>
            </a:r>
            <a:r>
              <a:rPr lang="en-GB" sz="1200" dirty="0" smtClean="0"/>
              <a:t>. The monitoring system should not use excessive amount of computing, storage, and communication resources so the cost of deploying and operating the monitoring infrastructure is low for the service providers. </a:t>
            </a:r>
            <a:endParaRPr lang="en-US" sz="1200" dirty="0" smtClean="0"/>
          </a:p>
          <a:p>
            <a:pPr lvl="0"/>
            <a:r>
              <a:rPr lang="en-GB" sz="1200" i="1" dirty="0" smtClean="0"/>
              <a:t>Secure</a:t>
            </a:r>
            <a:r>
              <a:rPr lang="en-GB" sz="1200" dirty="0" smtClean="0"/>
              <a:t>: Do not add vulnerabilities to the network, or disturb network normal operation.</a:t>
            </a:r>
            <a:endParaRPr lang="en-US" sz="1200"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2E070C2C-4E89-455B-9E70-937362D1B5D8}" type="slidenum">
              <a:rPr lang="en-US" smtClean="0"/>
              <a:pPr>
                <a:defRPr/>
              </a:pPr>
              <a:t>9</a:t>
            </a:fld>
            <a:endParaRPr lang="en-US"/>
          </a:p>
        </p:txBody>
      </p:sp>
    </p:spTree>
    <p:extLst>
      <p:ext uri="{BB962C8B-B14F-4D97-AF65-F5344CB8AC3E}">
        <p14:creationId xmlns:p14="http://schemas.microsoft.com/office/powerpoint/2010/main" val="82168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B59EF4-538E-40B6-B66A-7F65EA12EB40}" type="datetime1">
              <a:rPr lang="en-US" smtClean="0"/>
              <a:t>03/10/2013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AF85C2-402A-455C-A4FC-C5BD20C0E6AF}"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67B0F6-6E2D-464D-B39B-A20090CF3E75}" type="datetime1">
              <a:rPr lang="en-US" smtClean="0"/>
              <a:t>03/10/2013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70642-F39A-417E-BDE5-92E06E5D63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302B61-BB6E-4982-910A-57B62E34E6C0}" type="datetime1">
              <a:rPr lang="en-US" smtClean="0"/>
              <a:t>03/10/2013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1867E-F82B-497F-9D70-595549EBE0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fr-F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9DCD7E34-27A7-4B9B-8E1B-142E940C63D5}" type="datetime1">
              <a:rPr lang="en-US" smtClean="0"/>
              <a:t>03/10/2013</a:t>
            </a:fld>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D1EA1DD5-D322-431B-851E-C22F706C48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B63147C-7F52-4BAE-A3E0-8D41A48C8A60}" type="datetime1">
              <a:rPr lang="en-US" smtClean="0"/>
              <a:t>03/10/2013</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CAD83BF8-0C0B-4963-ADFA-8CC686ABA54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0977E9EA-13F0-4FFC-A90A-1923CD61E286}" type="datetime1">
              <a:rPr lang="en-US" smtClean="0"/>
              <a:t>03/10/2013</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859B1CAC-F9A9-4D24-B508-24F3354838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3A3391-965C-460F-BCDF-8411151A4EC6}" type="datetime1">
              <a:rPr lang="en-US" smtClean="0"/>
              <a:t>03/10/2013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C538F5-AE3E-4060-9D7B-E244CDF459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81BB3C-8F49-46DC-818D-CEEE6E19C44F}" type="datetime1">
              <a:rPr lang="en-US" smtClean="0"/>
              <a:t>03/10/2013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6814A-FE47-43F1-946F-EB4D92787B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B9FD8B-F9A4-486F-934A-8E9550F8070C}" type="datetime1">
              <a:rPr lang="en-US" smtClean="0"/>
              <a:t>03/10/2013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F4246B-A5AE-45C9-9311-C44B693AB3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880289-78D1-46B5-9318-F6317790C45D}" type="datetime1">
              <a:rPr lang="en-US" smtClean="0"/>
              <a:t>03/10/2013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D2DCB2-252F-448B-A01F-65D00DE307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140B84-94AB-4155-8B11-D1733BCABA6F}" type="datetime1">
              <a:rPr lang="en-US" smtClean="0"/>
              <a:t>03/10/2013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D492E3-AA7B-4FBF-8256-3545BAA6D7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E169DC-59CB-432B-BFCD-1C7AEB0C4742}" type="datetime1">
              <a:rPr lang="en-US" smtClean="0"/>
              <a:t>03/10/2013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32DE95-F4B4-4704-ADC6-4192200492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767DD-90DF-4A85-AE05-6C3E15F1834C}" type="datetime1">
              <a:rPr lang="en-US" smtClean="0"/>
              <a:t>03/10/2013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94EFC2-C217-4C33-8A67-EE3505C4BE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DA5E7D-FF5A-42A6-97CA-44C5D943EABC}" type="datetime1">
              <a:rPr lang="en-US" smtClean="0"/>
              <a:t>03/10/2013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E5F55E-48C7-4944-AC8F-6357141CCB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004BAF-20D7-455D-A8E9-D4359532CD88}" type="datetime1">
              <a:rPr lang="en-US" smtClean="0"/>
              <a:t>03/10/2013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5275E6D-899D-45F2-9468-701EAF2EBC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char.wehbi@montimage.com"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bin"/><Relationship Id="rId5" Type="http://schemas.openxmlformats.org/officeDocument/2006/relationships/image" Target="../media/image31.wmf"/><Relationship Id="rId6" Type="http://schemas.openxmlformats.org/officeDocument/2006/relationships/hyperlink" Target="mailto:Bachar.wehbi@montimage.com"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5.wmf"/><Relationship Id="rId12" Type="http://schemas.openxmlformats.org/officeDocument/2006/relationships/image" Target="../media/image16.wmf"/><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wmf"/><Relationship Id="rId9" Type="http://schemas.openxmlformats.org/officeDocument/2006/relationships/image" Target="../media/image13.wmf"/><Relationship Id="rId10" Type="http://schemas.openxmlformats.org/officeDocument/2006/relationships/image" Target="../media/image1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oleObject" Target="../embeddings/oleObject1.bin"/><Relationship Id="rId10"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556792"/>
            <a:ext cx="7772400" cy="3168351"/>
          </a:xfrm>
        </p:spPr>
        <p:txBody>
          <a:bodyPr/>
          <a:lstStyle/>
          <a:p>
            <a:r>
              <a:rPr lang="en-US" sz="4800" dirty="0" smtClean="0"/>
              <a:t/>
            </a:r>
            <a:br>
              <a:rPr lang="en-US" sz="4800" dirty="0" smtClean="0"/>
            </a:br>
            <a:r>
              <a:rPr lang="en-US" sz="4800" dirty="0"/>
              <a:t/>
            </a:r>
            <a:br>
              <a:rPr lang="en-US" sz="4800" dirty="0"/>
            </a:br>
            <a:r>
              <a:rPr lang="en-US" sz="4800" dirty="0" smtClean="0"/>
              <a:t>Network Monitoring for</a:t>
            </a:r>
            <a:br>
              <a:rPr lang="en-US" sz="4800" dirty="0" smtClean="0"/>
            </a:br>
            <a:r>
              <a:rPr lang="en-US" sz="4800" dirty="0" smtClean="0"/>
              <a:t>Security Checking</a:t>
            </a:r>
          </a:p>
        </p:txBody>
      </p:sp>
      <p:sp>
        <p:nvSpPr>
          <p:cNvPr id="3" name="Subtitle 2"/>
          <p:cNvSpPr>
            <a:spLocks noGrp="1"/>
          </p:cNvSpPr>
          <p:nvPr>
            <p:ph type="subTitle" idx="1"/>
          </p:nvPr>
        </p:nvSpPr>
        <p:spPr>
          <a:xfrm>
            <a:off x="1371600" y="4628728"/>
            <a:ext cx="6400800" cy="1752600"/>
          </a:xfrm>
        </p:spPr>
        <p:txBody>
          <a:bodyPr rtlCol="0">
            <a:normAutofit fontScale="55000" lnSpcReduction="20000"/>
          </a:bodyPr>
          <a:lstStyle/>
          <a:p>
            <a:pPr fontAlgn="auto">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r>
              <a:rPr lang="en-US" dirty="0" err="1" smtClean="0">
                <a:solidFill>
                  <a:schemeClr val="tx1"/>
                </a:solidFill>
              </a:rPr>
              <a:t>Wissam</a:t>
            </a:r>
            <a:r>
              <a:rPr lang="en-US" dirty="0" smtClean="0">
                <a:solidFill>
                  <a:schemeClr val="tx1"/>
                </a:solidFill>
              </a:rPr>
              <a:t> Mallouli – Montimage</a:t>
            </a:r>
          </a:p>
          <a:p>
            <a:pPr fontAlgn="auto">
              <a:spcAft>
                <a:spcPts val="0"/>
              </a:spcAft>
              <a:buFont typeface="Arial" pitchFamily="34" charset="0"/>
              <a:buNone/>
              <a:defRPr/>
            </a:pPr>
            <a:r>
              <a:rPr lang="en-US" dirty="0" smtClean="0">
                <a:solidFill>
                  <a:schemeClr val="tx1"/>
                </a:solidFill>
              </a:rPr>
              <a:t>RCIS industrial day – May 31</a:t>
            </a:r>
            <a:r>
              <a:rPr lang="en-US" baseline="30000" dirty="0" smtClean="0">
                <a:solidFill>
                  <a:schemeClr val="tx1"/>
                </a:solidFill>
              </a:rPr>
              <a:t>st</a:t>
            </a:r>
            <a:r>
              <a:rPr lang="en-US" dirty="0" smtClean="0">
                <a:solidFill>
                  <a:schemeClr val="tx1"/>
                </a:solidFill>
              </a:rPr>
              <a:t> 2013</a:t>
            </a:r>
          </a:p>
          <a:p>
            <a:pPr fontAlgn="auto">
              <a:spcAft>
                <a:spcPts val="0"/>
              </a:spcAft>
              <a:buFont typeface="Arial" pitchFamily="34" charset="0"/>
              <a:buNone/>
              <a:defRPr/>
            </a:pPr>
            <a:r>
              <a:rPr lang="en-US" dirty="0">
                <a:hlinkClick r:id="rId3"/>
              </a:rPr>
              <a:t>w</a:t>
            </a:r>
            <a:r>
              <a:rPr lang="en-US" dirty="0" smtClean="0">
                <a:hlinkClick r:id="rId3"/>
              </a:rPr>
              <a:t>issam.mallouli@montimage.com</a:t>
            </a:r>
            <a:r>
              <a:rPr lang="en-US" dirty="0" smtClean="0"/>
              <a:t> </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047" y="5486672"/>
            <a:ext cx="14954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Picture 2" descr="http://www.rcis-conf.com/rcis2013/image/bannie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
            <a:ext cx="9144000" cy="20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dirty="0" smtClean="0"/>
              <a:t>Deep Packet Inspection </a:t>
            </a:r>
            <a:br>
              <a:rPr lang="en-US" dirty="0" smtClean="0"/>
            </a:br>
            <a:r>
              <a:rPr lang="en-US" dirty="0" smtClean="0"/>
              <a:t>Based Monitoring</a:t>
            </a:r>
          </a:p>
        </p:txBody>
      </p:sp>
      <p:sp>
        <p:nvSpPr>
          <p:cNvPr id="3" name="Subtitle 2"/>
          <p:cNvSpPr>
            <a:spLocks noGrp="1"/>
          </p:cNvSpPr>
          <p:nvPr>
            <p:ph type="subTitle" idx="1"/>
          </p:nvPr>
        </p:nvSpPr>
        <p:spPr/>
        <p:txBody>
          <a:bodyPr rtlCol="0">
            <a:normAutofit/>
          </a:bodyPr>
          <a:lstStyle/>
          <a:p>
            <a:pPr algn="l"/>
            <a:r>
              <a:rPr lang="en-US" dirty="0" smtClean="0">
                <a:solidFill>
                  <a:schemeClr val="tx1"/>
                </a:solidFill>
              </a:rPr>
              <a:t>What is DPI </a:t>
            </a:r>
          </a:p>
          <a:p>
            <a:pPr lvl="1" algn="l"/>
            <a:r>
              <a:rPr lang="en-US" dirty="0" smtClean="0">
                <a:solidFill>
                  <a:schemeClr val="tx1"/>
                </a:solidFill>
              </a:rPr>
              <a:t>Application classification</a:t>
            </a:r>
          </a:p>
          <a:p>
            <a:pPr lvl="1" algn="l"/>
            <a:r>
              <a:rPr lang="en-US" dirty="0" smtClean="0">
                <a:solidFill>
                  <a:schemeClr val="tx1"/>
                </a:solidFill>
              </a:rPr>
              <a:t>Traffic attributes extraction</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What is DPI</a:t>
            </a:r>
          </a:p>
        </p:txBody>
      </p:sp>
      <p:sp>
        <p:nvSpPr>
          <p:cNvPr id="16386" name="Content Placeholder 2"/>
          <p:cNvSpPr>
            <a:spLocks noGrp="1"/>
          </p:cNvSpPr>
          <p:nvPr>
            <p:ph idx="1"/>
          </p:nvPr>
        </p:nvSpPr>
        <p:spPr/>
        <p:txBody>
          <a:bodyPr/>
          <a:lstStyle/>
          <a:p>
            <a:r>
              <a:rPr lang="en-US" sz="2800" smtClean="0"/>
              <a:t>Technology consisting of digging deep into the packet header and payload to “inspect” encapsulated content</a:t>
            </a:r>
          </a:p>
          <a:p>
            <a:pPr marL="571500" lvl="1" indent="-274638">
              <a:spcBef>
                <a:spcPct val="0"/>
              </a:spcBef>
              <a:spcAft>
                <a:spcPts val="600"/>
              </a:spcAft>
            </a:pPr>
            <a:r>
              <a:rPr lang="en-US" sz="2400" smtClean="0"/>
              <a:t>Content may be spread over many packets</a:t>
            </a:r>
          </a:p>
        </p:txBody>
      </p:sp>
      <p:grpSp>
        <p:nvGrpSpPr>
          <p:cNvPr id="2" name="Group 22"/>
          <p:cNvGrpSpPr>
            <a:grpSpLocks/>
          </p:cNvGrpSpPr>
          <p:nvPr/>
        </p:nvGrpSpPr>
        <p:grpSpPr bwMode="auto">
          <a:xfrm>
            <a:off x="609600" y="3338513"/>
            <a:ext cx="8283575" cy="3403600"/>
            <a:chOff x="432" y="2040"/>
            <a:chExt cx="5218" cy="2144"/>
          </a:xfrm>
        </p:grpSpPr>
        <p:sp>
          <p:nvSpPr>
            <p:cNvPr id="16388" name="AutoShape 5"/>
            <p:cNvSpPr>
              <a:spLocks noChangeAspect="1" noChangeArrowheads="1" noTextEdit="1"/>
            </p:cNvSpPr>
            <p:nvPr/>
          </p:nvSpPr>
          <p:spPr bwMode="auto">
            <a:xfrm>
              <a:off x="528" y="2160"/>
              <a:ext cx="4106" cy="1650"/>
            </a:xfrm>
            <a:prstGeom prst="rect">
              <a:avLst/>
            </a:prstGeom>
            <a:noFill/>
            <a:ln w="9525">
              <a:noFill/>
              <a:miter lim="800000"/>
              <a:headEnd/>
              <a:tailEnd/>
            </a:ln>
          </p:spPr>
          <p:txBody>
            <a:bodyPr/>
            <a:lstStyle/>
            <a:p>
              <a:endParaRPr lang="fr-FR"/>
            </a:p>
          </p:txBody>
        </p:sp>
        <p:sp>
          <p:nvSpPr>
            <p:cNvPr id="16389" name="Rectangle 6"/>
            <p:cNvSpPr>
              <a:spLocks noChangeArrowheads="1"/>
            </p:cNvSpPr>
            <p:nvPr/>
          </p:nvSpPr>
          <p:spPr bwMode="auto">
            <a:xfrm>
              <a:off x="432" y="2424"/>
              <a:ext cx="672" cy="720"/>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pPr algn="ctr"/>
              <a:r>
                <a:rPr lang="en-US" sz="1600" b="1">
                  <a:latin typeface="Calibri" pitchFamily="34" charset="0"/>
                </a:rPr>
                <a:t>Ethernet</a:t>
              </a:r>
            </a:p>
          </p:txBody>
        </p:sp>
        <p:sp>
          <p:nvSpPr>
            <p:cNvPr id="16390" name="Rectangle 7"/>
            <p:cNvSpPr>
              <a:spLocks noChangeArrowheads="1"/>
            </p:cNvSpPr>
            <p:nvPr/>
          </p:nvSpPr>
          <p:spPr bwMode="auto">
            <a:xfrm>
              <a:off x="1104" y="2424"/>
              <a:ext cx="672" cy="720"/>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pPr algn="ctr"/>
              <a:r>
                <a:rPr lang="en-US" sz="1600" b="1">
                  <a:latin typeface="Calibri" pitchFamily="34" charset="0"/>
                </a:rPr>
                <a:t>Internet</a:t>
              </a:r>
              <a:br>
                <a:rPr lang="en-US" sz="1600" b="1">
                  <a:latin typeface="Calibri" pitchFamily="34" charset="0"/>
                </a:rPr>
              </a:br>
              <a:r>
                <a:rPr lang="en-US" sz="1600" b="1">
                  <a:latin typeface="Calibri" pitchFamily="34" charset="0"/>
                </a:rPr>
                <a:t>Protocol</a:t>
              </a:r>
              <a:br>
                <a:rPr lang="en-US" sz="1600" b="1">
                  <a:latin typeface="Calibri" pitchFamily="34" charset="0"/>
                </a:rPr>
              </a:br>
              <a:r>
                <a:rPr lang="en-US" sz="1600" b="1">
                  <a:latin typeface="Calibri" pitchFamily="34" charset="0"/>
                </a:rPr>
                <a:t>(IP)</a:t>
              </a:r>
            </a:p>
          </p:txBody>
        </p:sp>
        <p:sp>
          <p:nvSpPr>
            <p:cNvPr id="16391" name="Rectangle 8"/>
            <p:cNvSpPr>
              <a:spLocks noChangeArrowheads="1"/>
            </p:cNvSpPr>
            <p:nvPr/>
          </p:nvSpPr>
          <p:spPr bwMode="auto">
            <a:xfrm>
              <a:off x="1776" y="2424"/>
              <a:ext cx="672" cy="720"/>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pPr algn="ctr"/>
              <a:r>
                <a:rPr lang="en-US" sz="1600" b="1">
                  <a:latin typeface="Calibri" pitchFamily="34" charset="0"/>
                </a:rPr>
                <a:t>Transport</a:t>
              </a:r>
              <a:br>
                <a:rPr lang="en-US" sz="1600" b="1">
                  <a:latin typeface="Calibri" pitchFamily="34" charset="0"/>
                </a:rPr>
              </a:br>
              <a:r>
                <a:rPr lang="en-US" sz="1600" b="1">
                  <a:latin typeface="Calibri" pitchFamily="34" charset="0"/>
                </a:rPr>
                <a:t>Layer</a:t>
              </a:r>
              <a:br>
                <a:rPr lang="en-US" sz="1600" b="1">
                  <a:latin typeface="Calibri" pitchFamily="34" charset="0"/>
                </a:rPr>
              </a:br>
              <a:r>
                <a:rPr lang="en-US" sz="1600" b="1">
                  <a:latin typeface="Calibri" pitchFamily="34" charset="0"/>
                </a:rPr>
                <a:t>(TCP/UDP)</a:t>
              </a:r>
            </a:p>
          </p:txBody>
        </p:sp>
        <p:sp>
          <p:nvSpPr>
            <p:cNvPr id="16392" name="Rectangle 9"/>
            <p:cNvSpPr>
              <a:spLocks noChangeArrowheads="1"/>
            </p:cNvSpPr>
            <p:nvPr/>
          </p:nvSpPr>
          <p:spPr bwMode="auto">
            <a:xfrm>
              <a:off x="2448" y="2424"/>
              <a:ext cx="2496" cy="720"/>
            </a:xfrm>
            <a:prstGeom prst="rect">
              <a:avLst/>
            </a:prstGeom>
            <a:gradFill rotWithShape="1">
              <a:gsLst>
                <a:gs pos="0">
                  <a:srgbClr val="470000"/>
                </a:gs>
                <a:gs pos="50000">
                  <a:srgbClr val="990000"/>
                </a:gs>
                <a:gs pos="100000">
                  <a:srgbClr val="470000"/>
                </a:gs>
              </a:gsLst>
              <a:lin ang="5400000" scaled="1"/>
            </a:gradFill>
            <a:ln w="9525">
              <a:solidFill>
                <a:schemeClr val="tx1"/>
              </a:solidFill>
              <a:miter lim="800000"/>
              <a:headEnd/>
              <a:tailEnd/>
            </a:ln>
          </p:spPr>
          <p:txBody>
            <a:bodyPr wrap="none" anchor="ctr"/>
            <a:lstStyle/>
            <a:p>
              <a:pPr algn="ctr"/>
              <a:r>
                <a:rPr lang="en-US" sz="1600" b="1">
                  <a:solidFill>
                    <a:srgbClr val="FFFFFF"/>
                  </a:solidFill>
                  <a:latin typeface="Calibri" pitchFamily="34" charset="0"/>
                </a:rPr>
                <a:t>Email (SMTP, POP3, IMAP)</a:t>
              </a:r>
            </a:p>
            <a:p>
              <a:pPr algn="ctr"/>
              <a:r>
                <a:rPr lang="en-US" sz="1600" b="1">
                  <a:solidFill>
                    <a:srgbClr val="FFFFFF"/>
                  </a:solidFill>
                  <a:latin typeface="Calibri" pitchFamily="34" charset="0"/>
                </a:rPr>
                <a:t>Web (HTTP/S)</a:t>
              </a:r>
            </a:p>
            <a:p>
              <a:pPr algn="ctr"/>
              <a:r>
                <a:rPr lang="en-US" sz="1600" b="1">
                  <a:solidFill>
                    <a:srgbClr val="FFFFFF"/>
                  </a:solidFill>
                  <a:latin typeface="Calibri" pitchFamily="34" charset="0"/>
                </a:rPr>
                <a:t>Instant Messaging (IM)</a:t>
              </a:r>
            </a:p>
            <a:p>
              <a:pPr algn="ctr"/>
              <a:r>
                <a:rPr lang="en-US" sz="1600" b="1">
                  <a:solidFill>
                    <a:srgbClr val="FFFFFF"/>
                  </a:solidFill>
                  <a:latin typeface="Calibri" pitchFamily="34" charset="0"/>
                </a:rPr>
                <a:t>Peer-to-Peer (P2P) Applications</a:t>
              </a:r>
            </a:p>
          </p:txBody>
        </p:sp>
        <p:sp>
          <p:nvSpPr>
            <p:cNvPr id="16393" name="Text Box 10"/>
            <p:cNvSpPr txBox="1">
              <a:spLocks noChangeArrowheads="1"/>
            </p:cNvSpPr>
            <p:nvPr/>
          </p:nvSpPr>
          <p:spPr bwMode="auto">
            <a:xfrm>
              <a:off x="432" y="2232"/>
              <a:ext cx="672" cy="233"/>
            </a:xfrm>
            <a:prstGeom prst="rect">
              <a:avLst/>
            </a:prstGeom>
            <a:noFill/>
            <a:ln w="9525">
              <a:noFill/>
              <a:miter lim="800000"/>
              <a:headEnd/>
              <a:tailEnd/>
            </a:ln>
          </p:spPr>
          <p:txBody>
            <a:bodyPr>
              <a:spAutoFit/>
            </a:bodyPr>
            <a:lstStyle/>
            <a:p>
              <a:pPr algn="ctr"/>
              <a:r>
                <a:rPr lang="en-US" b="1">
                  <a:latin typeface="Calibri" pitchFamily="34" charset="0"/>
                </a:rPr>
                <a:t>L2</a:t>
              </a:r>
            </a:p>
          </p:txBody>
        </p:sp>
        <p:sp>
          <p:nvSpPr>
            <p:cNvPr id="16394" name="Text Box 11"/>
            <p:cNvSpPr txBox="1">
              <a:spLocks noChangeArrowheads="1"/>
            </p:cNvSpPr>
            <p:nvPr/>
          </p:nvSpPr>
          <p:spPr bwMode="auto">
            <a:xfrm>
              <a:off x="1104" y="2232"/>
              <a:ext cx="672" cy="233"/>
            </a:xfrm>
            <a:prstGeom prst="rect">
              <a:avLst/>
            </a:prstGeom>
            <a:noFill/>
            <a:ln w="9525">
              <a:noFill/>
              <a:miter lim="800000"/>
              <a:headEnd/>
              <a:tailEnd/>
            </a:ln>
          </p:spPr>
          <p:txBody>
            <a:bodyPr>
              <a:spAutoFit/>
            </a:bodyPr>
            <a:lstStyle/>
            <a:p>
              <a:pPr algn="ctr"/>
              <a:r>
                <a:rPr lang="en-US" b="1">
                  <a:latin typeface="Calibri" pitchFamily="34" charset="0"/>
                </a:rPr>
                <a:t>L3</a:t>
              </a:r>
            </a:p>
          </p:txBody>
        </p:sp>
        <p:sp>
          <p:nvSpPr>
            <p:cNvPr id="16395" name="Text Box 12"/>
            <p:cNvSpPr txBox="1">
              <a:spLocks noChangeArrowheads="1"/>
            </p:cNvSpPr>
            <p:nvPr/>
          </p:nvSpPr>
          <p:spPr bwMode="auto">
            <a:xfrm>
              <a:off x="1776" y="2232"/>
              <a:ext cx="672" cy="233"/>
            </a:xfrm>
            <a:prstGeom prst="rect">
              <a:avLst/>
            </a:prstGeom>
            <a:noFill/>
            <a:ln w="9525">
              <a:noFill/>
              <a:miter lim="800000"/>
              <a:headEnd/>
              <a:tailEnd/>
            </a:ln>
          </p:spPr>
          <p:txBody>
            <a:bodyPr>
              <a:spAutoFit/>
            </a:bodyPr>
            <a:lstStyle/>
            <a:p>
              <a:pPr algn="ctr"/>
              <a:r>
                <a:rPr lang="en-US" b="1">
                  <a:latin typeface="Calibri" pitchFamily="34" charset="0"/>
                </a:rPr>
                <a:t>L4</a:t>
              </a:r>
            </a:p>
          </p:txBody>
        </p:sp>
        <p:sp>
          <p:nvSpPr>
            <p:cNvPr id="16396" name="Text Box 13"/>
            <p:cNvSpPr txBox="1">
              <a:spLocks noChangeArrowheads="1"/>
            </p:cNvSpPr>
            <p:nvPr/>
          </p:nvSpPr>
          <p:spPr bwMode="auto">
            <a:xfrm>
              <a:off x="2448" y="2232"/>
              <a:ext cx="2496" cy="233"/>
            </a:xfrm>
            <a:prstGeom prst="rect">
              <a:avLst/>
            </a:prstGeom>
            <a:noFill/>
            <a:ln w="9525">
              <a:noFill/>
              <a:miter lim="800000"/>
              <a:headEnd/>
              <a:tailEnd/>
            </a:ln>
          </p:spPr>
          <p:txBody>
            <a:bodyPr>
              <a:spAutoFit/>
            </a:bodyPr>
            <a:lstStyle/>
            <a:p>
              <a:pPr algn="ctr"/>
              <a:r>
                <a:rPr lang="en-US" b="1">
                  <a:latin typeface="Calibri" pitchFamily="34" charset="0"/>
                </a:rPr>
                <a:t>L5 – L7</a:t>
              </a:r>
            </a:p>
          </p:txBody>
        </p:sp>
        <p:sp>
          <p:nvSpPr>
            <p:cNvPr id="16397" name="Text Box 14"/>
            <p:cNvSpPr txBox="1">
              <a:spLocks noChangeArrowheads="1"/>
            </p:cNvSpPr>
            <p:nvPr/>
          </p:nvSpPr>
          <p:spPr bwMode="auto">
            <a:xfrm>
              <a:off x="2448" y="2040"/>
              <a:ext cx="2496" cy="233"/>
            </a:xfrm>
            <a:prstGeom prst="rect">
              <a:avLst/>
            </a:prstGeom>
            <a:noFill/>
            <a:ln w="9525">
              <a:noFill/>
              <a:miter lim="800000"/>
              <a:headEnd/>
              <a:tailEnd/>
            </a:ln>
          </p:spPr>
          <p:txBody>
            <a:bodyPr>
              <a:spAutoFit/>
            </a:bodyPr>
            <a:lstStyle/>
            <a:p>
              <a:pPr algn="ctr"/>
              <a:r>
                <a:rPr lang="en-US" b="1">
                  <a:solidFill>
                    <a:srgbClr val="990000"/>
                  </a:solidFill>
                  <a:latin typeface="Calibri" pitchFamily="34" charset="0"/>
                </a:rPr>
                <a:t>Packet Payload / Application Layers</a:t>
              </a:r>
            </a:p>
          </p:txBody>
        </p:sp>
        <p:sp>
          <p:nvSpPr>
            <p:cNvPr id="16398" name="Text Box 15"/>
            <p:cNvSpPr txBox="1">
              <a:spLocks noChangeArrowheads="1"/>
            </p:cNvSpPr>
            <p:nvPr/>
          </p:nvSpPr>
          <p:spPr bwMode="auto">
            <a:xfrm>
              <a:off x="432" y="2040"/>
              <a:ext cx="2016" cy="233"/>
            </a:xfrm>
            <a:prstGeom prst="rect">
              <a:avLst/>
            </a:prstGeom>
            <a:noFill/>
            <a:ln w="9525">
              <a:noFill/>
              <a:miter lim="800000"/>
              <a:headEnd/>
              <a:tailEnd/>
            </a:ln>
          </p:spPr>
          <p:txBody>
            <a:bodyPr>
              <a:spAutoFit/>
            </a:bodyPr>
            <a:lstStyle/>
            <a:p>
              <a:pPr algn="ctr"/>
              <a:r>
                <a:rPr lang="en-US" b="1">
                  <a:solidFill>
                    <a:srgbClr val="990000"/>
                  </a:solidFill>
                  <a:latin typeface="Calibri" pitchFamily="34" charset="0"/>
                </a:rPr>
                <a:t>Packet Header Layers</a:t>
              </a:r>
            </a:p>
          </p:txBody>
        </p:sp>
        <p:sp>
          <p:nvSpPr>
            <p:cNvPr id="16399" name="Line 16"/>
            <p:cNvSpPr>
              <a:spLocks noChangeShapeType="1"/>
            </p:cNvSpPr>
            <p:nvPr/>
          </p:nvSpPr>
          <p:spPr bwMode="auto">
            <a:xfrm>
              <a:off x="2448" y="3264"/>
              <a:ext cx="2496" cy="0"/>
            </a:xfrm>
            <a:prstGeom prst="line">
              <a:avLst/>
            </a:prstGeom>
            <a:noFill/>
            <a:ln w="28575">
              <a:solidFill>
                <a:srgbClr val="800000"/>
              </a:solidFill>
              <a:round/>
              <a:headEnd type="triangle" w="lg" len="lg"/>
              <a:tailEnd type="triangle" w="lg" len="lg"/>
            </a:ln>
          </p:spPr>
          <p:txBody>
            <a:bodyPr/>
            <a:lstStyle/>
            <a:p>
              <a:endParaRPr lang="fr-FR"/>
            </a:p>
          </p:txBody>
        </p:sp>
        <p:sp>
          <p:nvSpPr>
            <p:cNvPr id="16400" name="Text Box 17"/>
            <p:cNvSpPr txBox="1">
              <a:spLocks noChangeArrowheads="1"/>
            </p:cNvSpPr>
            <p:nvPr/>
          </p:nvSpPr>
          <p:spPr bwMode="auto">
            <a:xfrm>
              <a:off x="2448" y="3264"/>
              <a:ext cx="2448" cy="523"/>
            </a:xfrm>
            <a:prstGeom prst="rect">
              <a:avLst/>
            </a:prstGeom>
            <a:noFill/>
            <a:ln w="9525">
              <a:noFill/>
              <a:miter lim="800000"/>
              <a:headEnd/>
              <a:tailEnd/>
            </a:ln>
          </p:spPr>
          <p:txBody>
            <a:bodyPr>
              <a:spAutoFit/>
            </a:bodyPr>
            <a:lstStyle/>
            <a:p>
              <a:pPr algn="ctr"/>
              <a:r>
                <a:rPr lang="en-US" sz="2400" b="1">
                  <a:solidFill>
                    <a:srgbClr val="990000"/>
                  </a:solidFill>
                  <a:latin typeface="Calibri" pitchFamily="34" charset="0"/>
                </a:rPr>
                <a:t>Deep Packet</a:t>
              </a:r>
              <a:br>
                <a:rPr lang="en-US" sz="2400" b="1">
                  <a:solidFill>
                    <a:srgbClr val="990000"/>
                  </a:solidFill>
                  <a:latin typeface="Calibri" pitchFamily="34" charset="0"/>
                </a:rPr>
              </a:br>
              <a:r>
                <a:rPr lang="en-US" sz="2400" b="1">
                  <a:solidFill>
                    <a:srgbClr val="990000"/>
                  </a:solidFill>
                  <a:latin typeface="Calibri" pitchFamily="34" charset="0"/>
                </a:rPr>
                <a:t>Inspection</a:t>
              </a:r>
            </a:p>
          </p:txBody>
        </p:sp>
        <p:pic>
          <p:nvPicPr>
            <p:cNvPr id="16401" name="Picture 18" descr="j0433829"/>
            <p:cNvPicPr>
              <a:picLocks noChangeAspect="1" noChangeArrowheads="1"/>
            </p:cNvPicPr>
            <p:nvPr/>
          </p:nvPicPr>
          <p:blipFill>
            <a:blip r:embed="rId3" cstate="print"/>
            <a:srcRect/>
            <a:stretch>
              <a:fillRect/>
            </a:stretch>
          </p:blipFill>
          <p:spPr bwMode="auto">
            <a:xfrm>
              <a:off x="3778" y="2312"/>
              <a:ext cx="1872" cy="1872"/>
            </a:xfrm>
            <a:prstGeom prst="rect">
              <a:avLst/>
            </a:prstGeom>
            <a:noFill/>
            <a:ln w="9525">
              <a:noFill/>
              <a:miter lim="800000"/>
              <a:headEnd/>
              <a:tailEnd/>
            </a:ln>
          </p:spPr>
        </p:pic>
      </p:grpSp>
      <p:sp>
        <p:nvSpPr>
          <p:cNvPr id="20" name="Slide Number Placeholder 19"/>
          <p:cNvSpPr>
            <a:spLocks noGrp="1"/>
          </p:cNvSpPr>
          <p:nvPr>
            <p:ph type="sldNum" sz="quarter" idx="12"/>
          </p:nvPr>
        </p:nvSpPr>
        <p:spPr/>
        <p:txBody>
          <a:bodyPr/>
          <a:lstStyle/>
          <a:p>
            <a:pPr>
              <a:defRPr/>
            </a:pPr>
            <a:fld id="{7BC538F5-AE3E-4060-9D7B-E244CDF4597A}"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DPI</a:t>
            </a:r>
            <a:endParaRPr lang="en-US" dirty="0"/>
          </a:p>
        </p:txBody>
      </p:sp>
      <p:sp>
        <p:nvSpPr>
          <p:cNvPr id="3" name="Content Placeholder 2"/>
          <p:cNvSpPr>
            <a:spLocks noGrp="1"/>
          </p:cNvSpPr>
          <p:nvPr>
            <p:ph idx="1"/>
          </p:nvPr>
        </p:nvSpPr>
        <p:spPr/>
        <p:txBody>
          <a:bodyPr>
            <a:normAutofit/>
          </a:bodyPr>
          <a:lstStyle/>
          <a:p>
            <a:r>
              <a:rPr lang="en-US" sz="2000" dirty="0" smtClean="0"/>
              <a:t>Network Visibility</a:t>
            </a:r>
          </a:p>
          <a:p>
            <a:pPr lvl="1"/>
            <a:r>
              <a:rPr lang="en-US" sz="1600" dirty="0" smtClean="0"/>
              <a:t>Understand how bandwidth is utilized</a:t>
            </a:r>
          </a:p>
          <a:p>
            <a:pPr lvl="2"/>
            <a:r>
              <a:rPr lang="en-US" sz="1400" dirty="0" smtClean="0"/>
              <a:t>What is the application mix </a:t>
            </a:r>
          </a:p>
          <a:p>
            <a:pPr lvl="2"/>
            <a:r>
              <a:rPr lang="en-US" sz="1400" dirty="0" smtClean="0"/>
              <a:t>Who is using what, where and when?</a:t>
            </a:r>
          </a:p>
          <a:p>
            <a:r>
              <a:rPr lang="en-US" sz="2000" dirty="0" smtClean="0"/>
              <a:t>Traffic Management (Application Control)</a:t>
            </a:r>
          </a:p>
          <a:p>
            <a:pPr lvl="1"/>
            <a:r>
              <a:rPr lang="en-US" sz="1600" dirty="0" smtClean="0"/>
              <a:t>Block undesired traffic (spam, worms, etc.)</a:t>
            </a:r>
          </a:p>
          <a:p>
            <a:pPr lvl="1"/>
            <a:r>
              <a:rPr lang="en-US" sz="1600" dirty="0" smtClean="0"/>
              <a:t>Prioritize and shape traffic (limit P2P, </a:t>
            </a:r>
            <a:r>
              <a:rPr lang="en-US" sz="1600" dirty="0" err="1" smtClean="0"/>
              <a:t>QoS</a:t>
            </a:r>
            <a:r>
              <a:rPr lang="en-US" sz="1600" dirty="0" smtClean="0"/>
              <a:t>, </a:t>
            </a:r>
            <a:r>
              <a:rPr lang="en-US" sz="1600" dirty="0" err="1" smtClean="0"/>
              <a:t>QoE</a:t>
            </a:r>
            <a:r>
              <a:rPr lang="en-US" sz="1600" dirty="0" smtClean="0"/>
              <a:t>)</a:t>
            </a:r>
          </a:p>
          <a:p>
            <a:pPr lvl="1"/>
            <a:r>
              <a:rPr lang="en-US" sz="1600" dirty="0" smtClean="0"/>
              <a:t>Advanced policy enforcement </a:t>
            </a:r>
          </a:p>
          <a:p>
            <a:pPr lvl="1"/>
            <a:r>
              <a:rPr lang="en-US" sz="1600" dirty="0" smtClean="0"/>
              <a:t>Zero </a:t>
            </a:r>
            <a:r>
              <a:rPr lang="en-US" sz="1600" dirty="0" err="1" smtClean="0"/>
              <a:t>Facebook</a:t>
            </a:r>
            <a:r>
              <a:rPr lang="en-US" sz="1600" dirty="0" smtClean="0"/>
              <a:t>, OTT services, per application policy rules</a:t>
            </a:r>
          </a:p>
          <a:p>
            <a:r>
              <a:rPr lang="en-US" sz="2000" dirty="0" smtClean="0"/>
              <a:t>Security</a:t>
            </a:r>
          </a:p>
          <a:p>
            <a:pPr lvl="1"/>
            <a:r>
              <a:rPr lang="en-US" sz="1600" dirty="0" smtClean="0"/>
              <a:t>Understand network attacks</a:t>
            </a:r>
          </a:p>
          <a:p>
            <a:pPr lvl="1"/>
            <a:r>
              <a:rPr lang="en-US" sz="1600" dirty="0" smtClean="0"/>
              <a:t>Core component in next generation firewalls</a:t>
            </a:r>
          </a:p>
          <a:p>
            <a:r>
              <a:rPr lang="en-US" sz="2000" dirty="0" smtClean="0"/>
              <a:t>Etc.</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Rectangle 11"/>
          <p:cNvSpPr>
            <a:spLocks noGrp="1"/>
          </p:cNvSpPr>
          <p:nvPr>
            <p:ph type="title"/>
          </p:nvPr>
        </p:nvSpPr>
        <p:spPr/>
        <p:txBody>
          <a:bodyPr/>
          <a:lstStyle/>
          <a:p>
            <a:r>
              <a:rPr lang="en-US" smtClean="0"/>
              <a:t>Inside DPI</a:t>
            </a:r>
            <a:endParaRPr lang="fr-FR" smtClean="0"/>
          </a:p>
        </p:txBody>
      </p:sp>
      <p:graphicFrame>
        <p:nvGraphicFramePr>
          <p:cNvPr id="51214" name="Object 14"/>
          <p:cNvGraphicFramePr>
            <a:graphicFrameLocks noGrp="1" noChangeAspect="1"/>
          </p:cNvGraphicFramePr>
          <p:nvPr>
            <p:ph sz="half" idx="1"/>
          </p:nvPr>
        </p:nvGraphicFramePr>
        <p:xfrm>
          <a:off x="457200" y="1609725"/>
          <a:ext cx="4038600" cy="4506913"/>
        </p:xfrm>
        <a:graphic>
          <a:graphicData uri="http://schemas.openxmlformats.org/presentationml/2006/ole">
            <mc:AlternateContent xmlns:mc="http://schemas.openxmlformats.org/markup-compatibility/2006">
              <mc:Choice xmlns:v="urn:schemas-microsoft-com:vml" Requires="v">
                <p:oleObj spid="_x0000_s280615" name="Visio" r:id="rId4" imgW="6164782" imgH="6879617" progId="Visio.Drawing.11">
                  <p:embed/>
                </p:oleObj>
              </mc:Choice>
              <mc:Fallback>
                <p:oleObj name="Visio" r:id="rId4" imgW="6164782" imgH="6879617"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9725"/>
                        <a:ext cx="4038600" cy="450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5" name="Rectangle 15"/>
          <p:cNvSpPr>
            <a:spLocks noGrp="1"/>
          </p:cNvSpPr>
          <p:nvPr>
            <p:ph type="body" sz="half" idx="2"/>
          </p:nvPr>
        </p:nvSpPr>
        <p:spPr/>
        <p:txBody>
          <a:bodyPr>
            <a:normAutofit fontScale="70000" lnSpcReduction="20000"/>
          </a:bodyPr>
          <a:lstStyle/>
          <a:p>
            <a:r>
              <a:rPr lang="en-US" sz="2800" dirty="0" smtClean="0"/>
              <a:t>Group packets belonging to the same session</a:t>
            </a:r>
          </a:p>
          <a:p>
            <a:r>
              <a:rPr lang="en-US" sz="2800" dirty="0" smtClean="0"/>
              <a:t>Application classification</a:t>
            </a:r>
          </a:p>
          <a:p>
            <a:pPr lvl="1"/>
            <a:r>
              <a:rPr lang="en-US" sz="2400" dirty="0" smtClean="0"/>
              <a:t>Detect application type (Skype, </a:t>
            </a:r>
            <a:r>
              <a:rPr lang="en-US" sz="2400" dirty="0" err="1" smtClean="0"/>
              <a:t>Bittorrent</a:t>
            </a:r>
            <a:r>
              <a:rPr lang="en-US" sz="2400" dirty="0" smtClean="0"/>
              <a:t>, etc.) or application family</a:t>
            </a:r>
          </a:p>
          <a:p>
            <a:pPr lvl="1"/>
            <a:r>
              <a:rPr lang="en-US" sz="2400" dirty="0" smtClean="0"/>
              <a:t>Considered as the core of DPI</a:t>
            </a:r>
          </a:p>
          <a:p>
            <a:r>
              <a:rPr lang="en-US" sz="2800" dirty="0" smtClean="0"/>
              <a:t>Protocol decoding and attribute extraction</a:t>
            </a:r>
          </a:p>
          <a:p>
            <a:pPr lvl="1"/>
            <a:r>
              <a:rPr lang="en-US" sz="2400" dirty="0" smtClean="0"/>
              <a:t>Parse the packet structure (this depends on the protocol &amp; application)</a:t>
            </a:r>
          </a:p>
          <a:p>
            <a:pPr lvl="1"/>
            <a:r>
              <a:rPr lang="en-US" sz="2400" dirty="0" smtClean="0"/>
              <a:t>Get protocol attributes (IP @, port numbers, …)</a:t>
            </a:r>
          </a:p>
          <a:p>
            <a:pPr lvl="1"/>
            <a:r>
              <a:rPr lang="en-US" sz="2400" dirty="0" smtClean="0"/>
              <a:t>Get session attributes</a:t>
            </a:r>
          </a:p>
          <a:p>
            <a:pPr lvl="1"/>
            <a:r>
              <a:rPr lang="en-US" sz="2400" dirty="0" smtClean="0"/>
              <a:t>Events and attributes may involve different packets </a:t>
            </a:r>
          </a:p>
          <a:p>
            <a:pPr lvl="2"/>
            <a:r>
              <a:rPr lang="en-US" sz="2000" dirty="0" smtClean="0"/>
              <a:t>Attached file of an email</a:t>
            </a:r>
            <a:endParaRPr lang="fr-FR" sz="2000" dirty="0" smtClean="0"/>
          </a:p>
        </p:txBody>
      </p:sp>
      <p:sp>
        <p:nvSpPr>
          <p:cNvPr id="6" name="Slide Number Placeholder 5"/>
          <p:cNvSpPr>
            <a:spLocks noGrp="1"/>
          </p:cNvSpPr>
          <p:nvPr>
            <p:ph type="sldNum" sz="quarter" idx="12"/>
          </p:nvPr>
        </p:nvSpPr>
        <p:spPr/>
        <p:txBody>
          <a:bodyPr/>
          <a:lstStyle/>
          <a:p>
            <a:pPr>
              <a:defRPr/>
            </a:pPr>
            <a:fld id="{859B1CAC-F9A9-4D24-B508-24F3354838BB}"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classification to attributes and events extraction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Application classification is a first step towards accurate traffic information extraction</a:t>
            </a:r>
          </a:p>
          <a:p>
            <a:pPr lvl="1"/>
            <a:r>
              <a:rPr lang="en-US" dirty="0" smtClean="0"/>
              <a:t>How can we get the HTTP method (Get, Post, etc.) if we don’t know the type of the traffic</a:t>
            </a:r>
          </a:p>
          <a:p>
            <a:pPr lvl="1"/>
            <a:r>
              <a:rPr lang="en-US" dirty="0" smtClean="0"/>
              <a:t>When the application type is known decoding becomes “easy”</a:t>
            </a:r>
          </a:p>
          <a:p>
            <a:r>
              <a:rPr lang="en-US" dirty="0" smtClean="0"/>
              <a:t>What are traffic attributes?</a:t>
            </a:r>
          </a:p>
          <a:p>
            <a:pPr lvl="1"/>
            <a:r>
              <a:rPr lang="en-US" dirty="0" smtClean="0"/>
              <a:t>Meta-attributes: timestamp, data source etc.</a:t>
            </a:r>
          </a:p>
          <a:p>
            <a:pPr lvl="1"/>
            <a:r>
              <a:rPr lang="en-US" dirty="0" smtClean="0"/>
              <a:t>Protocol field derived from the packet data: IP@, attachment size, encoding type, etc.</a:t>
            </a:r>
          </a:p>
          <a:p>
            <a:pPr lvl="1"/>
            <a:r>
              <a:rPr lang="en-US" dirty="0" smtClean="0"/>
              <a:t>Flow parameter: packet mean size, inter-arrival delay, packets lost, reordered, etc.</a:t>
            </a:r>
          </a:p>
          <a:p>
            <a:pPr lvl="1"/>
            <a:r>
              <a:rPr lang="en-US" dirty="0" smtClean="0"/>
              <a:t>The application class can be considered as a traffic attribute</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extraction with DPI</a:t>
            </a:r>
            <a:endParaRPr lang="en-US" dirty="0"/>
          </a:p>
        </p:txBody>
      </p:sp>
      <p:sp>
        <p:nvSpPr>
          <p:cNvPr id="3" name="Content Placeholder 2"/>
          <p:cNvSpPr>
            <a:spLocks noGrp="1"/>
          </p:cNvSpPr>
          <p:nvPr>
            <p:ph idx="1"/>
          </p:nvPr>
        </p:nvSpPr>
        <p:spPr/>
        <p:txBody>
          <a:bodyPr/>
          <a:lstStyle/>
          <a:p>
            <a:r>
              <a:rPr lang="en-US" dirty="0" smtClean="0"/>
              <a:t>With the extraction capability, DPI can provide input for </a:t>
            </a:r>
            <a:r>
              <a:rPr lang="en-US" dirty="0"/>
              <a:t>s</a:t>
            </a:r>
            <a:r>
              <a:rPr lang="en-US" dirty="0" smtClean="0"/>
              <a:t>ecurity analysis</a:t>
            </a:r>
          </a:p>
          <a:p>
            <a:endParaRPr lang="en-US" dirty="0" smtClean="0"/>
          </a:p>
          <a:p>
            <a:r>
              <a:rPr lang="en-US" dirty="0" smtClean="0"/>
              <a:t>Imagine the network as a database and DPI as an engine to extract data from this database!</a:t>
            </a:r>
          </a:p>
        </p:txBody>
      </p:sp>
      <p:pic>
        <p:nvPicPr>
          <p:cNvPr id="72707" name="Picture 3"/>
          <p:cNvPicPr>
            <a:picLocks noChangeAspect="1" noChangeArrowheads="1"/>
          </p:cNvPicPr>
          <p:nvPr/>
        </p:nvPicPr>
        <p:blipFill>
          <a:blip r:embed="rId3" cstate="print"/>
          <a:srcRect/>
          <a:stretch>
            <a:fillRect/>
          </a:stretch>
        </p:blipFill>
        <p:spPr bwMode="auto">
          <a:xfrm>
            <a:off x="1979712" y="4805511"/>
            <a:ext cx="4695825" cy="1647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BC538F5-AE3E-4060-9D7B-E244CDF4597A}"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as a Database</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Select </a:t>
            </a:r>
            <a:r>
              <a:rPr lang="en-US" dirty="0" err="1">
                <a:solidFill>
                  <a:srgbClr val="FF0000"/>
                </a:solidFill>
              </a:rPr>
              <a:t>flow_id</a:t>
            </a:r>
            <a:r>
              <a:rPr lang="en-US" dirty="0"/>
              <a:t> Where (</a:t>
            </a:r>
            <a:r>
              <a:rPr lang="en-US" dirty="0">
                <a:solidFill>
                  <a:srgbClr val="FF0000"/>
                </a:solidFill>
              </a:rPr>
              <a:t>application = email </a:t>
            </a:r>
            <a:r>
              <a:rPr lang="en-US" dirty="0"/>
              <a:t>AND </a:t>
            </a:r>
            <a:r>
              <a:rPr lang="en-US" dirty="0">
                <a:solidFill>
                  <a:srgbClr val="FF0000"/>
                </a:solidFill>
              </a:rPr>
              <a:t>attachment is executable</a:t>
            </a:r>
            <a:r>
              <a:rPr lang="en-US" dirty="0" smtClean="0"/>
              <a:t>)</a:t>
            </a:r>
          </a:p>
          <a:p>
            <a:pPr algn="ctr"/>
            <a:endParaRPr lang="en-US" dirty="0"/>
          </a:p>
          <a:p>
            <a:pPr marL="0" indent="0" algn="ctr">
              <a:buNone/>
            </a:pPr>
            <a:endParaRPr lang="en-US" dirty="0"/>
          </a:p>
          <a:p>
            <a:pPr algn="ctr"/>
            <a:r>
              <a:rPr lang="en-US" dirty="0" smtClean="0"/>
              <a:t>Select </a:t>
            </a:r>
            <a:r>
              <a:rPr lang="en-US" dirty="0" err="1" smtClean="0">
                <a:solidFill>
                  <a:srgbClr val="FF0000"/>
                </a:solidFill>
              </a:rPr>
              <a:t>user_id</a:t>
            </a:r>
            <a:r>
              <a:rPr lang="en-US" dirty="0" smtClean="0">
                <a:solidFill>
                  <a:srgbClr val="FF0000"/>
                </a:solidFill>
              </a:rPr>
              <a:t>, </a:t>
            </a:r>
            <a:r>
              <a:rPr lang="en-US" dirty="0" err="1" smtClean="0">
                <a:solidFill>
                  <a:srgbClr val="FF0000"/>
                </a:solidFill>
              </a:rPr>
              <a:t>perceived_quality</a:t>
            </a:r>
            <a:r>
              <a:rPr lang="en-US" dirty="0" smtClean="0"/>
              <a:t> Where (</a:t>
            </a:r>
            <a:r>
              <a:rPr lang="en-US" dirty="0" smtClean="0">
                <a:solidFill>
                  <a:srgbClr val="FF0000"/>
                </a:solidFill>
              </a:rPr>
              <a:t>application = Video </a:t>
            </a:r>
            <a:r>
              <a:rPr lang="en-US" dirty="0" smtClean="0"/>
              <a:t>AND </a:t>
            </a:r>
            <a:r>
              <a:rPr lang="en-US" dirty="0" smtClean="0">
                <a:solidFill>
                  <a:srgbClr val="FF0000"/>
                </a:solidFill>
              </a:rPr>
              <a:t>protocol = RTP</a:t>
            </a:r>
          </a:p>
          <a:p>
            <a:pPr marL="0" indent="0" algn="ctr">
              <a:buNone/>
            </a:pPr>
            <a:r>
              <a:rPr lang="en-US" dirty="0"/>
              <a:t>AND </a:t>
            </a:r>
            <a:r>
              <a:rPr lang="en-US" dirty="0" err="1">
                <a:solidFill>
                  <a:srgbClr val="FF0000"/>
                </a:solidFill>
              </a:rPr>
              <a:t>perceived_quality</a:t>
            </a:r>
            <a:r>
              <a:rPr lang="en-US" dirty="0">
                <a:solidFill>
                  <a:srgbClr val="FF0000"/>
                </a:solidFill>
              </a:rPr>
              <a:t> </a:t>
            </a:r>
            <a:r>
              <a:rPr lang="en-US" dirty="0" smtClean="0">
                <a:solidFill>
                  <a:srgbClr val="FF0000"/>
                </a:solidFill>
              </a:rPr>
              <a:t>&lt; 1</a:t>
            </a:r>
            <a:r>
              <a:rPr lang="en-US" dirty="0" smtClean="0"/>
              <a:t>)</a:t>
            </a:r>
          </a:p>
          <a:p>
            <a:pPr algn="ctr"/>
            <a:endParaRPr lang="en-US" dirty="0" smtClean="0"/>
          </a:p>
          <a:p>
            <a:pPr algn="ctr"/>
            <a:endParaRPr lang="en-US" dirty="0" smtClean="0"/>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dirty="0" smtClean="0"/>
              <a:t>Security Monitoring with DPI</a:t>
            </a:r>
            <a:r>
              <a:rPr lang="en-US" smtClean="0"/>
              <a:t/>
            </a:r>
            <a:br>
              <a:rPr lang="en-US" smtClean="0"/>
            </a:br>
            <a:r>
              <a:rPr lang="en-US" smtClean="0"/>
              <a:t>Using MMT</a:t>
            </a:r>
            <a:endParaRPr lang="en-US" dirty="0" smtClean="0"/>
          </a:p>
        </p:txBody>
      </p:sp>
      <p:sp>
        <p:nvSpPr>
          <p:cNvPr id="3" name="Subtitle 2"/>
          <p:cNvSpPr>
            <a:spLocks noGrp="1"/>
          </p:cNvSpPr>
          <p:nvPr>
            <p:ph type="subTitle" idx="1"/>
          </p:nvPr>
        </p:nvSpPr>
        <p:spPr/>
        <p:txBody>
          <a:bodyPr rtlCol="0">
            <a:normAutofit/>
          </a:bodyPr>
          <a:lstStyle/>
          <a:p>
            <a:pPr algn="l"/>
            <a:r>
              <a:rPr lang="en-US" dirty="0" smtClean="0">
                <a:solidFill>
                  <a:schemeClr val="tx1"/>
                </a:solidFill>
              </a:rPr>
              <a:t>Abstract description</a:t>
            </a:r>
          </a:p>
          <a:p>
            <a:pPr algn="l"/>
            <a:r>
              <a:rPr lang="en-US" dirty="0" smtClean="0">
                <a:solidFill>
                  <a:schemeClr val="tx1"/>
                </a:solidFill>
              </a:rPr>
              <a:t>Challenges</a:t>
            </a:r>
          </a:p>
          <a:p>
            <a:pPr algn="l"/>
            <a:r>
              <a:rPr lang="en-US" dirty="0" smtClean="0">
                <a:solidFill>
                  <a:schemeClr val="tx1"/>
                </a:solidFill>
              </a:rPr>
              <a:t>Security properties</a:t>
            </a:r>
          </a:p>
          <a:p>
            <a:pPr algn="l" fontAlgn="auto">
              <a:spcAft>
                <a:spcPts val="0"/>
              </a:spcAft>
              <a:buFont typeface="Arial" pitchFamily="34" charset="0"/>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fr-FR" smtClean="0"/>
              <a:t>The HBGary Hack</a:t>
            </a:r>
          </a:p>
        </p:txBody>
      </p:sp>
      <p:sp>
        <p:nvSpPr>
          <p:cNvPr id="28675" name="Rectangle 3"/>
          <p:cNvSpPr>
            <a:spLocks noGrp="1"/>
          </p:cNvSpPr>
          <p:nvPr>
            <p:ph type="body" idx="1"/>
          </p:nvPr>
        </p:nvSpPr>
        <p:spPr/>
        <p:txBody>
          <a:bodyPr/>
          <a:lstStyle/>
          <a:p>
            <a:pPr>
              <a:lnSpc>
                <a:spcPct val="80000"/>
              </a:lnSpc>
            </a:pPr>
            <a:r>
              <a:rPr lang="en-US" sz="2000" dirty="0" err="1" smtClean="0"/>
              <a:t>HBGary</a:t>
            </a:r>
            <a:r>
              <a:rPr lang="en-US" sz="2000" dirty="0" smtClean="0"/>
              <a:t> - experts in computer security</a:t>
            </a:r>
          </a:p>
          <a:p>
            <a:pPr lvl="1">
              <a:lnSpc>
                <a:spcPct val="80000"/>
              </a:lnSpc>
            </a:pPr>
            <a:r>
              <a:rPr lang="en-US" sz="1800" dirty="0" smtClean="0"/>
              <a:t>computer forensics and malware analysis tools to enable the detection, isolation, and analysis of worms, viruses, and </a:t>
            </a:r>
            <a:r>
              <a:rPr lang="en-US" sz="1800" dirty="0" err="1" smtClean="0"/>
              <a:t>trojans</a:t>
            </a:r>
            <a:endParaRPr lang="en-US" sz="1800" dirty="0" smtClean="0"/>
          </a:p>
          <a:p>
            <a:pPr lvl="1">
              <a:lnSpc>
                <a:spcPct val="80000"/>
              </a:lnSpc>
            </a:pPr>
            <a:r>
              <a:rPr lang="en-US" sz="1800" dirty="0" smtClean="0"/>
              <a:t>implementing intrusion detection systems and secure networking</a:t>
            </a:r>
          </a:p>
          <a:p>
            <a:pPr lvl="1">
              <a:lnSpc>
                <a:spcPct val="80000"/>
              </a:lnSpc>
            </a:pPr>
            <a:r>
              <a:rPr lang="en-US" sz="1800" dirty="0" smtClean="0"/>
              <a:t>performs vulnerability assessment and penetration testing of systems and software</a:t>
            </a:r>
          </a:p>
          <a:p>
            <a:pPr lvl="1">
              <a:lnSpc>
                <a:spcPct val="80000"/>
              </a:lnSpc>
            </a:pPr>
            <a:r>
              <a:rPr lang="en-US" sz="1800" dirty="0" smtClean="0"/>
              <a:t>rootkit.com is a respected resource for discussion and analysis of </a:t>
            </a:r>
            <a:r>
              <a:rPr lang="en-US" sz="1800" dirty="0" err="1" smtClean="0"/>
              <a:t>rootkits</a:t>
            </a:r>
            <a:endParaRPr lang="en-US" sz="1800" dirty="0" smtClean="0"/>
          </a:p>
          <a:p>
            <a:pPr>
              <a:lnSpc>
                <a:spcPct val="80000"/>
              </a:lnSpc>
            </a:pPr>
            <a:r>
              <a:rPr lang="en-US" sz="2000" dirty="0" smtClean="0"/>
              <a:t>CEO Aaron Barr wanted to unmask Anonymous</a:t>
            </a:r>
          </a:p>
          <a:p>
            <a:pPr lvl="1">
              <a:lnSpc>
                <a:spcPct val="80000"/>
              </a:lnSpc>
            </a:pPr>
            <a:r>
              <a:rPr lang="en-US" sz="1800" dirty="0" smtClean="0"/>
              <a:t>Those responsible for co-</a:t>
            </a:r>
            <a:r>
              <a:rPr lang="en-US" sz="1800" dirty="0" err="1" smtClean="0"/>
              <a:t>ordinating</a:t>
            </a:r>
            <a:r>
              <a:rPr lang="en-US" sz="1800" dirty="0" smtClean="0"/>
              <a:t> the group's actions, including the denial-of-service attacks that hit MasterCard, Visa, and others late last year</a:t>
            </a:r>
          </a:p>
          <a:p>
            <a:pPr>
              <a:lnSpc>
                <a:spcPct val="80000"/>
              </a:lnSpc>
            </a:pPr>
            <a:r>
              <a:rPr lang="en-US" sz="2000" dirty="0" smtClean="0"/>
              <a:t>Anonymous response</a:t>
            </a:r>
          </a:p>
          <a:p>
            <a:pPr lvl="1">
              <a:lnSpc>
                <a:spcPct val="80000"/>
              </a:lnSpc>
            </a:pPr>
            <a:r>
              <a:rPr lang="en-US" sz="1800" dirty="0" err="1" smtClean="0"/>
              <a:t>HBGary's</a:t>
            </a:r>
            <a:r>
              <a:rPr lang="en-US" sz="1800" dirty="0" smtClean="0"/>
              <a:t> servers were broken into, its e-mails pillaged and published to the world, its data destroyed, and its website defaced. As an added bonus, a second site owned and operated by Greg </a:t>
            </a:r>
            <a:r>
              <a:rPr lang="en-US" sz="1800" dirty="0" err="1" smtClean="0"/>
              <a:t>Hoglund</a:t>
            </a:r>
            <a:r>
              <a:rPr lang="en-US" sz="1800" dirty="0" smtClean="0"/>
              <a:t>, owner of </a:t>
            </a:r>
            <a:r>
              <a:rPr lang="en-US" sz="1800" dirty="0" err="1" smtClean="0"/>
              <a:t>HBGary</a:t>
            </a:r>
            <a:r>
              <a:rPr lang="en-US" sz="1800" dirty="0" smtClean="0"/>
              <a:t>, was taken offline and the user registration database published</a:t>
            </a:r>
          </a:p>
        </p:txBody>
      </p:sp>
      <p:sp>
        <p:nvSpPr>
          <p:cNvPr id="28679" name="Text Box 7"/>
          <p:cNvSpPr txBox="1">
            <a:spLocks noChangeArrowheads="1"/>
          </p:cNvSpPr>
          <p:nvPr/>
        </p:nvSpPr>
        <p:spPr bwMode="auto">
          <a:xfrm>
            <a:off x="539750" y="6249988"/>
            <a:ext cx="8208963" cy="274637"/>
          </a:xfrm>
          <a:prstGeom prst="rect">
            <a:avLst/>
          </a:prstGeom>
          <a:noFill/>
          <a:ln w="9525">
            <a:noFill/>
            <a:miter lim="800000"/>
            <a:headEnd/>
            <a:tailEnd/>
          </a:ln>
          <a:effectLst/>
        </p:spPr>
        <p:txBody>
          <a:bodyPr>
            <a:spAutoFit/>
          </a:bodyPr>
          <a:lstStyle/>
          <a:p>
            <a:pPr>
              <a:spcBef>
                <a:spcPct val="50000"/>
              </a:spcBef>
            </a:pPr>
            <a:r>
              <a:rPr lang="fr-FR" sz="1200"/>
              <a:t>(source) http://arstechnica.com/tech-policy/news/2011/02/anonymous-speaks-the-inside-story-of-the-hbgary-hack.ars/1</a:t>
            </a:r>
          </a:p>
        </p:txBody>
      </p:sp>
      <p:sp>
        <p:nvSpPr>
          <p:cNvPr id="6" name="Slide Number Placeholder 5"/>
          <p:cNvSpPr>
            <a:spLocks noGrp="1"/>
          </p:cNvSpPr>
          <p:nvPr>
            <p:ph type="sldNum" sz="quarter" idx="12"/>
          </p:nvPr>
        </p:nvSpPr>
        <p:spPr/>
        <p:txBody>
          <a:bodyPr/>
          <a:lstStyle/>
          <a:p>
            <a:pPr>
              <a:defRPr/>
            </a:pPr>
            <a:fld id="{7BC538F5-AE3E-4060-9D7B-E244CDF4597A}" type="slidenum">
              <a:rPr lang="en-US" smtClean="0"/>
              <a:pPr>
                <a:defRPr/>
              </a:pPr>
              <a:t>18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4" name="Rectangle 4"/>
          <p:cNvSpPr>
            <a:spLocks noGrp="1"/>
          </p:cNvSpPr>
          <p:nvPr>
            <p:ph type="title"/>
          </p:nvPr>
        </p:nvSpPr>
        <p:spPr/>
        <p:txBody>
          <a:bodyPr/>
          <a:lstStyle/>
          <a:p>
            <a:r>
              <a:rPr lang="fr-FR" sz="4000" dirty="0" smtClean="0"/>
              <a:t>The </a:t>
            </a:r>
            <a:r>
              <a:rPr lang="fr-FR" sz="4000" dirty="0" err="1" smtClean="0"/>
              <a:t>HBGary</a:t>
            </a:r>
            <a:r>
              <a:rPr lang="fr-FR" sz="4000" dirty="0" smtClean="0"/>
              <a:t> Hack</a:t>
            </a:r>
          </a:p>
        </p:txBody>
      </p:sp>
      <p:graphicFrame>
        <p:nvGraphicFramePr>
          <p:cNvPr id="30816" name="Group 96"/>
          <p:cNvGraphicFramePr>
            <a:graphicFrameLocks noGrp="1"/>
          </p:cNvGraphicFramePr>
          <p:nvPr>
            <p:ph idx="1"/>
          </p:nvPr>
        </p:nvGraphicFramePr>
        <p:xfrm>
          <a:off x="457200" y="1600200"/>
          <a:ext cx="8229600" cy="4826338"/>
        </p:xfrm>
        <a:graphic>
          <a:graphicData uri="http://schemas.openxmlformats.org/drawingml/2006/table">
            <a:tbl>
              <a:tblPr firstRow="1">
                <a:tableStyleId>{46F890A9-2807-4EBB-B81D-B2AA78EC7F39}</a:tableStyleId>
              </a:tblPr>
              <a:tblGrid>
                <a:gridCol w="369888"/>
                <a:gridCol w="1800225"/>
                <a:gridCol w="2160587"/>
                <a:gridCol w="2016125"/>
                <a:gridCol w="1882775"/>
              </a:tblGrid>
              <a:tr h="38864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err="1" smtClean="0">
                          <a:ln>
                            <a:noFill/>
                          </a:ln>
                          <a:effectLst/>
                        </a:rPr>
                        <a:t>Attack</a:t>
                      </a:r>
                      <a:r>
                        <a:rPr kumimoji="0" lang="fr-FR" sz="1600" u="none" strike="noStrike" cap="none" normalizeH="0" baseline="0" dirty="0" smtClean="0">
                          <a:ln>
                            <a:noFill/>
                          </a:ln>
                          <a:effectLst/>
                        </a:rPr>
                        <a:t> </a:t>
                      </a:r>
                      <a:r>
                        <a:rPr kumimoji="0" lang="fr-FR" sz="1600" u="none" strike="noStrike" cap="none" normalizeH="0" baseline="0" dirty="0" err="1" smtClean="0">
                          <a:ln>
                            <a:noFill/>
                          </a:ln>
                          <a:effectLst/>
                        </a:rPr>
                        <a:t>Method</a:t>
                      </a:r>
                      <a:endParaRPr kumimoji="0" lang="fr-FR"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Attacked System</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Vulnerability</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err="1" smtClean="0">
                          <a:ln>
                            <a:noFill/>
                          </a:ln>
                          <a:effectLst/>
                        </a:rPr>
                        <a:t>Lost</a:t>
                      </a:r>
                      <a:r>
                        <a:rPr kumimoji="0" lang="fr-FR" sz="1600" u="none" strike="noStrike" cap="none" normalizeH="0" baseline="0" dirty="0" smtClean="0">
                          <a:ln>
                            <a:noFill/>
                          </a:ln>
                          <a:effectLst/>
                        </a:rPr>
                        <a:t> </a:t>
                      </a:r>
                      <a:r>
                        <a:rPr kumimoji="0" lang="fr-FR" sz="1600" u="none" strike="noStrike" cap="none" normalizeH="0" baseline="0" dirty="0" err="1" smtClean="0">
                          <a:ln>
                            <a:noFill/>
                          </a:ln>
                          <a:effectLst/>
                        </a:rPr>
                        <a:t>Assets</a:t>
                      </a:r>
                      <a:endParaRPr kumimoji="0" lang="fr-FR"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2000" b="0" u="none" strike="noStrike" cap="none" normalizeH="0" baseline="0" smtClean="0">
                          <a:ln>
                            <a:noFill/>
                          </a:ln>
                          <a:effectLst/>
                        </a:rPr>
                        <a:t>1</a:t>
                      </a:r>
                      <a:endParaRPr kumimoji="0" lang="fr-FR"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800" b="1" u="none" strike="noStrike" cap="none" normalizeH="0" baseline="0" dirty="0" smtClean="0">
                          <a:ln>
                            <a:noFill/>
                          </a:ln>
                          <a:effectLst/>
                        </a:rPr>
                        <a:t>SQL Injection</a:t>
                      </a:r>
                      <a:endParaRPr kumimoji="0" lang="fr-FR" sz="1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b="0" u="none" strike="noStrike" cap="none" normalizeH="0" baseline="0" dirty="0" smtClean="0">
                          <a:ln>
                            <a:noFill/>
                          </a:ln>
                          <a:effectLst/>
                        </a:rPr>
                        <a:t>CMS on </a:t>
                      </a:r>
                      <a:r>
                        <a:rPr kumimoji="0" lang="fr-FR" sz="1600" b="0" u="none" strike="noStrike" cap="none" normalizeH="0" baseline="0" dirty="0" err="1" smtClean="0">
                          <a:ln>
                            <a:noFill/>
                          </a:ln>
                          <a:effectLst/>
                        </a:rPr>
                        <a:t>HBGary</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Federal's</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website</a:t>
                      </a:r>
                      <a:r>
                        <a:rPr kumimoji="0" lang="fr-FR" sz="1600" b="0" u="none" strike="noStrike" cap="none" normalizeH="0" baseline="0" dirty="0" smtClean="0">
                          <a:ln>
                            <a:noFill/>
                          </a:ln>
                          <a:effectLst/>
                        </a:rPr>
                        <a:t>, hbgaryfederal.com</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b="0" u="none" strike="noStrike" cap="none" normalizeH="0" baseline="0" dirty="0" smtClean="0">
                          <a:ln>
                            <a:noFill/>
                          </a:ln>
                          <a:effectLst/>
                        </a:rPr>
                        <a:t>CMS </a:t>
                      </a:r>
                      <a:r>
                        <a:rPr kumimoji="0" lang="fr-FR" sz="1600" b="0" u="none" strike="noStrike" cap="none" normalizeH="0" baseline="0" dirty="0" err="1" smtClean="0">
                          <a:ln>
                            <a:noFill/>
                          </a:ln>
                          <a:effectLst/>
                        </a:rPr>
                        <a:t>with</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missing</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validity</a:t>
                      </a:r>
                      <a:r>
                        <a:rPr kumimoji="0" lang="fr-FR" sz="1600" b="0" u="none" strike="noStrike" cap="none" normalizeH="0" baseline="0" dirty="0" smtClean="0">
                          <a:ln>
                            <a:noFill/>
                          </a:ln>
                          <a:effectLst/>
                        </a:rPr>
                        <a:t> check of SQL </a:t>
                      </a:r>
                      <a:r>
                        <a:rPr kumimoji="0" lang="fr-FR" sz="1600" b="0" u="none" strike="noStrike" cap="none" normalizeH="0" baseline="0" dirty="0" err="1" smtClean="0">
                          <a:ln>
                            <a:noFill/>
                          </a:ln>
                          <a:effectLst/>
                        </a:rPr>
                        <a:t>Parameters</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u="none" strike="noStrike" cap="none" normalizeH="0" baseline="0" dirty="0" smtClean="0">
                          <a:ln>
                            <a:noFill/>
                          </a:ln>
                          <a:effectLst/>
                        </a:rPr>
                        <a:t>usernames, e-mail @ &amp; password hashes </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2</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Password cracking  using rainbow tables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a:t>
                      </a:r>
                      <a:r>
                        <a:rPr kumimoji="0" lang="fr-FR" sz="1400" u="none" strike="noStrike" cap="none" normalizeH="0" baseline="0" dirty="0" err="1" smtClean="0">
                          <a:ln>
                            <a:noFill/>
                          </a:ln>
                          <a:effectLst/>
                        </a:rPr>
                        <a:t>hashes</a:t>
                      </a:r>
                      <a:r>
                        <a:rPr kumimoji="0" lang="fr-FR" sz="1400" u="none" strike="noStrike" cap="none" normalizeH="0" baseline="0" dirty="0" smtClean="0">
                          <a:ln>
                            <a:noFill/>
                          </a:ln>
                          <a:effectLst/>
                        </a:rPr>
                        <a:t> </a:t>
                      </a:r>
                      <a:r>
                        <a:rPr kumimoji="0" lang="fr-FR" sz="1400" u="none" strike="noStrike" cap="none" normalizeH="0" baseline="0" dirty="0" err="1" smtClean="0">
                          <a:ln>
                            <a:noFill/>
                          </a:ln>
                          <a:effectLst/>
                        </a:rPr>
                        <a:t>from</a:t>
                      </a:r>
                      <a:r>
                        <a:rPr kumimoji="0" lang="fr-FR" sz="1400" u="none" strike="noStrike" cap="none" normalizeH="0" baseline="0" dirty="0" smtClean="0">
                          <a:ln>
                            <a:noFill/>
                          </a:ln>
                          <a:effectLst/>
                        </a:rPr>
                        <a:t> 1</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Hashes without salt, weak passwords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smtClean="0">
                          <a:ln>
                            <a:noFill/>
                          </a:ln>
                          <a:effectLst/>
                        </a:rPr>
                        <a:t>clear text passwords</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3</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Unauthorized use of passwords from 2</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E-mail, Twitter accounts, and LinkedIn accounts of  </a:t>
                      </a:r>
                      <a:r>
                        <a:rPr kumimoji="0" lang="en-US" sz="1400" u="none" strike="noStrike" cap="none" normalizeH="0" baseline="0" dirty="0" err="1" smtClean="0">
                          <a:ln>
                            <a:noFill/>
                          </a:ln>
                          <a:effectLst/>
                        </a:rPr>
                        <a:t>HBGarry</a:t>
                      </a:r>
                      <a:r>
                        <a:rPr kumimoji="0" lang="en-US" sz="1400" u="none" strike="noStrike" cap="none" normalizeH="0" baseline="0" dirty="0" smtClean="0">
                          <a:ln>
                            <a:noFill/>
                          </a:ln>
                          <a:effectLst/>
                        </a:rPr>
                        <a:t> officials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double use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Email accounts of </a:t>
                      </a:r>
                      <a:r>
                        <a:rPr kumimoji="0" lang="en-US" sz="1400" u="none" strike="noStrike" cap="none" normalizeH="0" baseline="0" dirty="0" err="1" smtClean="0">
                          <a:ln>
                            <a:noFill/>
                          </a:ln>
                          <a:effectLst/>
                        </a:rPr>
                        <a:t>HBGary</a:t>
                      </a:r>
                      <a:r>
                        <a:rPr kumimoji="0" lang="en-US" sz="1400" u="none" strike="noStrike" cap="none" normalizeH="0" baseline="0" dirty="0" smtClean="0">
                          <a:ln>
                            <a:noFill/>
                          </a:ln>
                          <a:effectLst/>
                        </a:rPr>
                        <a:t> officials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4</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Unauthorized use of passwords from 2</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support.hbgary.com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double use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Non-</a:t>
                      </a:r>
                      <a:r>
                        <a:rPr kumimoji="0" lang="en-US" sz="1400" u="none" strike="noStrike" cap="none" normalizeH="0" baseline="0" dirty="0" err="1" smtClean="0">
                          <a:ln>
                            <a:noFill/>
                          </a:ln>
                          <a:effectLst/>
                        </a:rPr>
                        <a:t>superuser</a:t>
                      </a:r>
                      <a:r>
                        <a:rPr kumimoji="0" lang="en-US" sz="1400" u="none" strike="noStrike" cap="none" normalizeH="0" baseline="0" dirty="0" smtClean="0">
                          <a:ln>
                            <a:noFill/>
                          </a:ln>
                          <a:effectLst/>
                        </a:rPr>
                        <a:t> account of </a:t>
                      </a:r>
                      <a:r>
                        <a:rPr kumimoji="0" lang="en-US" sz="1400" u="none" strike="noStrike" cap="none" normalizeH="0" baseline="0" dirty="0" err="1" smtClean="0">
                          <a:ln>
                            <a:noFill/>
                          </a:ln>
                          <a:effectLst/>
                        </a:rPr>
                        <a:t>HBGary</a:t>
                      </a:r>
                      <a:r>
                        <a:rPr kumimoji="0" lang="en-US" sz="1400" u="none" strike="noStrike" cap="none" normalizeH="0" baseline="0" dirty="0" smtClean="0">
                          <a:ln>
                            <a:noFill/>
                          </a:ln>
                          <a:effectLst/>
                        </a:rPr>
                        <a:t> official</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5</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smtClean="0">
                          <a:ln>
                            <a:noFill/>
                          </a:ln>
                          <a:effectLst/>
                        </a:rPr>
                        <a:t>Privilege escalation</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support.hbgary.com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Privilege escalation vulnerability, system not up to date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Full access to </a:t>
                      </a:r>
                      <a:r>
                        <a:rPr kumimoji="0" lang="en-US" sz="1400" u="none" strike="noStrike" cap="none" normalizeH="0" baseline="0" dirty="0" err="1" smtClean="0">
                          <a:ln>
                            <a:noFill/>
                          </a:ln>
                          <a:effectLst/>
                        </a:rPr>
                        <a:t>HBGary's</a:t>
                      </a:r>
                      <a:r>
                        <a:rPr kumimoji="0" lang="en-US" sz="1400" u="none" strike="noStrike" cap="none" normalizeH="0" baseline="0" dirty="0" smtClean="0">
                          <a:ln>
                            <a:noFill/>
                          </a:ln>
                          <a:effectLst/>
                        </a:rPr>
                        <a:t> system, gigabytes of  backups and research data</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smtClean="0">
                          <a:ln>
                            <a:noFill/>
                          </a:ln>
                          <a:effectLst/>
                        </a:rPr>
                        <a:t>6</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Social engineering</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rootkit.com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Integrity</a:t>
                      </a:r>
                      <a:r>
                        <a:rPr kumimoji="0" lang="fr-FR" sz="1400" u="none" strike="noStrike" cap="none" normalizeH="0" baseline="0" dirty="0" smtClean="0">
                          <a:ln>
                            <a:noFill/>
                          </a:ln>
                          <a:effectLst/>
                        </a:rPr>
                        <a:t> of rootkit.com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19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zh-CN" smtClean="0"/>
              <a:t>What is network monitoring</a:t>
            </a:r>
            <a:endParaRPr lang="en-US" smtClean="0"/>
          </a:p>
        </p:txBody>
      </p:sp>
      <p:sp>
        <p:nvSpPr>
          <p:cNvPr id="16391" name="Rectangle 7"/>
          <p:cNvSpPr>
            <a:spLocks noGrp="1"/>
          </p:cNvSpPr>
          <p:nvPr>
            <p:ph type="body" sz="half" idx="4294967295"/>
          </p:nvPr>
        </p:nvSpPr>
        <p:spPr>
          <a:xfrm>
            <a:off x="4648200" y="1600200"/>
            <a:ext cx="4038600" cy="4525963"/>
          </a:xfrm>
        </p:spPr>
        <p:txBody>
          <a:bodyPr/>
          <a:lstStyle/>
          <a:p>
            <a:pPr>
              <a:lnSpc>
                <a:spcPct val="90000"/>
              </a:lnSpc>
            </a:pPr>
            <a:r>
              <a:rPr lang="en-US" sz="1900" dirty="0" smtClean="0"/>
              <a:t>Can be used to</a:t>
            </a:r>
          </a:p>
          <a:p>
            <a:pPr lvl="1">
              <a:lnSpc>
                <a:spcPct val="80000"/>
              </a:lnSpc>
            </a:pPr>
            <a:r>
              <a:rPr lang="en-US" sz="1600" dirty="0" smtClean="0"/>
              <a:t>Understand the behavior of the network</a:t>
            </a:r>
          </a:p>
          <a:p>
            <a:pPr lvl="1">
              <a:lnSpc>
                <a:spcPct val="80000"/>
              </a:lnSpc>
            </a:pPr>
            <a:r>
              <a:rPr lang="en-US" sz="1600" dirty="0"/>
              <a:t>Network planning &amp; resource optimization</a:t>
            </a:r>
          </a:p>
          <a:p>
            <a:pPr lvl="1">
              <a:lnSpc>
                <a:spcPct val="80000"/>
              </a:lnSpc>
            </a:pPr>
            <a:r>
              <a:rPr lang="en-US" sz="1600" dirty="0" smtClean="0"/>
              <a:t>Detect faults and abnormal operation </a:t>
            </a:r>
          </a:p>
          <a:p>
            <a:pPr lvl="1">
              <a:lnSpc>
                <a:spcPct val="80000"/>
              </a:lnSpc>
            </a:pPr>
            <a:r>
              <a:rPr lang="en-US" sz="1600" dirty="0" smtClean="0"/>
              <a:t>Network security (</a:t>
            </a:r>
            <a:r>
              <a:rPr lang="sv-SE" sz="1600" dirty="0" smtClean="0"/>
              <a:t>Intrusion &amp; Attack Detection</a:t>
            </a:r>
            <a:r>
              <a:rPr lang="en-US" sz="1600" dirty="0" smtClean="0"/>
              <a:t>)</a:t>
            </a:r>
          </a:p>
          <a:p>
            <a:pPr lvl="1">
              <a:lnSpc>
                <a:spcPct val="80000"/>
              </a:lnSpc>
            </a:pPr>
            <a:r>
              <a:rPr lang="en-US" sz="1600" dirty="0" smtClean="0"/>
              <a:t>Performance, quality &amp; SLA monitoring</a:t>
            </a:r>
          </a:p>
          <a:p>
            <a:pPr lvl="1">
              <a:lnSpc>
                <a:spcPct val="80000"/>
              </a:lnSpc>
            </a:pPr>
            <a:r>
              <a:rPr lang="en-US" sz="1600" dirty="0" smtClean="0"/>
              <a:t>CRM, Marketing</a:t>
            </a:r>
          </a:p>
          <a:p>
            <a:pPr lvl="1">
              <a:lnSpc>
                <a:spcPct val="90000"/>
              </a:lnSpc>
            </a:pPr>
            <a:endParaRPr lang="en-US" sz="1700" dirty="0" smtClean="0"/>
          </a:p>
          <a:p>
            <a:pPr>
              <a:lnSpc>
                <a:spcPct val="90000"/>
              </a:lnSpc>
            </a:pPr>
            <a:r>
              <a:rPr lang="en-US" sz="1900" dirty="0" smtClean="0"/>
              <a:t>Sit above traffic measurements </a:t>
            </a:r>
          </a:p>
          <a:p>
            <a:pPr lvl="1">
              <a:lnSpc>
                <a:spcPct val="90000"/>
              </a:lnSpc>
            </a:pPr>
            <a:r>
              <a:rPr lang="en-US" sz="1700" dirty="0" smtClean="0"/>
              <a:t>Gather traffic measures and performance/security indicators</a:t>
            </a:r>
          </a:p>
          <a:p>
            <a:pPr lvl="1">
              <a:lnSpc>
                <a:spcPct val="90000"/>
              </a:lnSpc>
            </a:pPr>
            <a:r>
              <a:rPr lang="en-US" sz="1700" dirty="0" smtClean="0"/>
              <a:t>Analyze and correlate the measures in order to make a diagnosis</a:t>
            </a:r>
            <a:endParaRPr lang="fr-FR" sz="1700" dirty="0" smtClean="0"/>
          </a:p>
        </p:txBody>
      </p:sp>
      <p:pic>
        <p:nvPicPr>
          <p:cNvPr id="16393" name="Picture 4" descr="pe01458_"/>
          <p:cNvPicPr>
            <a:picLocks noGrp="1" noChangeAspect="1" noChangeArrowheads="1"/>
          </p:cNvPicPr>
          <p:nvPr>
            <p:ph sz="quarter" idx="4294967295"/>
          </p:nvPr>
        </p:nvPicPr>
        <p:blipFill>
          <a:blip r:embed="rId3" cstate="print"/>
          <a:srcRect/>
          <a:stretch>
            <a:fillRect/>
          </a:stretch>
        </p:blipFill>
        <p:spPr>
          <a:xfrm>
            <a:off x="468313" y="4386163"/>
            <a:ext cx="4038600" cy="1635125"/>
          </a:xfrm>
          <a:noFill/>
        </p:spPr>
      </p:pic>
      <p:sp>
        <p:nvSpPr>
          <p:cNvPr id="16394" name="Rectangle 10"/>
          <p:cNvSpPr>
            <a:spLocks/>
          </p:cNvSpPr>
          <p:nvPr/>
        </p:nvSpPr>
        <p:spPr bwMode="auto">
          <a:xfrm>
            <a:off x="539750" y="1604963"/>
            <a:ext cx="4038600" cy="2544117"/>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1700" dirty="0">
                <a:latin typeface="Calibri" pitchFamily="34" charset="0"/>
              </a:rPr>
              <a:t>Process of observing or inspecting the network at different points </a:t>
            </a:r>
          </a:p>
          <a:p>
            <a:pPr marL="342900" indent="-342900">
              <a:lnSpc>
                <a:spcPct val="90000"/>
              </a:lnSpc>
              <a:spcBef>
                <a:spcPct val="20000"/>
              </a:spcBef>
              <a:buFont typeface="Arial" charset="0"/>
              <a:buChar char="•"/>
            </a:pPr>
            <a:endParaRPr lang="en-US" sz="1700" dirty="0">
              <a:latin typeface="Calibri" pitchFamily="34" charset="0"/>
            </a:endParaRPr>
          </a:p>
          <a:p>
            <a:pPr marL="342900" indent="-342900">
              <a:lnSpc>
                <a:spcPct val="90000"/>
              </a:lnSpc>
              <a:spcBef>
                <a:spcPct val="20000"/>
              </a:spcBef>
              <a:buFont typeface="Arial" charset="0"/>
              <a:buChar char="•"/>
            </a:pPr>
            <a:r>
              <a:rPr lang="en-US" sz="1700" dirty="0" smtClean="0">
                <a:latin typeface="Calibri" pitchFamily="34" charset="0"/>
              </a:rPr>
              <a:t>With the objective of </a:t>
            </a:r>
          </a:p>
          <a:p>
            <a:pPr marL="800100" lvl="1" indent="-342900">
              <a:lnSpc>
                <a:spcPct val="90000"/>
              </a:lnSpc>
              <a:spcBef>
                <a:spcPct val="20000"/>
              </a:spcBef>
              <a:buFont typeface="Arial" charset="0"/>
              <a:buChar char="•"/>
            </a:pPr>
            <a:r>
              <a:rPr lang="en-US" sz="1700" dirty="0" smtClean="0">
                <a:latin typeface="Calibri" pitchFamily="34" charset="0"/>
              </a:rPr>
              <a:t>Drawing operation baselines</a:t>
            </a:r>
          </a:p>
          <a:p>
            <a:pPr marL="800100" lvl="1" indent="-342900">
              <a:lnSpc>
                <a:spcPct val="90000"/>
              </a:lnSpc>
              <a:spcBef>
                <a:spcPct val="20000"/>
              </a:spcBef>
              <a:buFont typeface="Arial" charset="0"/>
              <a:buChar char="•"/>
            </a:pPr>
            <a:r>
              <a:rPr lang="en-US" sz="1700" dirty="0" smtClean="0">
                <a:latin typeface="Calibri" pitchFamily="34" charset="0"/>
              </a:rPr>
              <a:t>Produce reports</a:t>
            </a:r>
          </a:p>
          <a:p>
            <a:pPr marL="800100" lvl="1" indent="-342900">
              <a:lnSpc>
                <a:spcPct val="90000"/>
              </a:lnSpc>
              <a:spcBef>
                <a:spcPct val="20000"/>
              </a:spcBef>
              <a:buFont typeface="Arial" charset="0"/>
              <a:buChar char="•"/>
            </a:pPr>
            <a:r>
              <a:rPr lang="en-US" sz="1700" dirty="0" smtClean="0">
                <a:latin typeface="Calibri" pitchFamily="34" charset="0"/>
              </a:rPr>
              <a:t>Notify on </a:t>
            </a:r>
            <a:r>
              <a:rPr lang="en-US" sz="1700" dirty="0">
                <a:latin typeface="Calibri" pitchFamily="34" charset="0"/>
              </a:rPr>
              <a:t>abnormal </a:t>
            </a:r>
            <a:r>
              <a:rPr lang="en-US" sz="1700" dirty="0" smtClean="0">
                <a:latin typeface="Calibri" pitchFamily="34" charset="0"/>
              </a:rPr>
              <a:t>operation</a:t>
            </a:r>
          </a:p>
          <a:p>
            <a:pPr marL="800100" lvl="1" indent="-342900">
              <a:lnSpc>
                <a:spcPct val="90000"/>
              </a:lnSpc>
              <a:spcBef>
                <a:spcPct val="20000"/>
              </a:spcBef>
              <a:buFont typeface="Arial" charset="0"/>
              <a:buChar char="•"/>
            </a:pPr>
            <a:r>
              <a:rPr lang="en-US" sz="1700" dirty="0" smtClean="0">
                <a:latin typeface="Calibri" pitchFamily="34" charset="0"/>
              </a:rPr>
              <a:t>Provide input to network management</a:t>
            </a:r>
            <a:endParaRPr lang="en-US" sz="1700" dirty="0">
              <a:latin typeface="Calibri" pitchFamily="34" charset="0"/>
            </a:endParaRPr>
          </a:p>
        </p:txBody>
      </p:sp>
      <p:sp>
        <p:nvSpPr>
          <p:cNvPr id="7" name="Slide Number Placeholder 6"/>
          <p:cNvSpPr>
            <a:spLocks noGrp="1"/>
          </p:cNvSpPr>
          <p:nvPr>
            <p:ph type="sldNum" sz="quarter" idx="12"/>
          </p:nvPr>
        </p:nvSpPr>
        <p:spPr/>
        <p:txBody>
          <a:bodyPr/>
          <a:lstStyle/>
          <a:p>
            <a:pPr>
              <a:defRPr/>
            </a:pPr>
            <a:fld id="{7BC538F5-AE3E-4060-9D7B-E244CDF4597A}"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4" name="Rectangle 4"/>
          <p:cNvSpPr>
            <a:spLocks noGrp="1"/>
          </p:cNvSpPr>
          <p:nvPr>
            <p:ph type="title"/>
          </p:nvPr>
        </p:nvSpPr>
        <p:spPr/>
        <p:txBody>
          <a:bodyPr>
            <a:normAutofit fontScale="90000"/>
          </a:bodyPr>
          <a:lstStyle/>
          <a:p>
            <a:r>
              <a:rPr lang="fr-FR" sz="4000" dirty="0" smtClean="0"/>
              <a:t>The </a:t>
            </a:r>
            <a:r>
              <a:rPr lang="fr-FR" sz="4000" dirty="0" err="1" smtClean="0"/>
              <a:t>HBGary</a:t>
            </a:r>
            <a:r>
              <a:rPr lang="fr-FR" sz="4000" dirty="0" smtClean="0"/>
              <a:t> Hack:</a:t>
            </a:r>
            <a:br>
              <a:rPr lang="fr-FR" sz="4000" dirty="0" smtClean="0"/>
            </a:br>
            <a:r>
              <a:rPr lang="fr-FR" sz="4000" dirty="0" err="1" smtClean="0"/>
              <a:t>Where</a:t>
            </a:r>
            <a:r>
              <a:rPr lang="fr-FR" sz="4000" dirty="0" smtClean="0"/>
              <a:t> </a:t>
            </a:r>
            <a:r>
              <a:rPr lang="fr-FR" sz="4000" dirty="0" err="1" smtClean="0"/>
              <a:t>can</a:t>
            </a:r>
            <a:r>
              <a:rPr lang="fr-FR" sz="4000" dirty="0" smtClean="0"/>
              <a:t> </a:t>
            </a:r>
            <a:r>
              <a:rPr lang="fr-FR" sz="4000" dirty="0" err="1" smtClean="0"/>
              <a:t>security</a:t>
            </a:r>
            <a:r>
              <a:rPr lang="fr-FR" sz="4000" dirty="0" smtClean="0"/>
              <a:t> monitoring help?</a:t>
            </a:r>
          </a:p>
        </p:txBody>
      </p:sp>
      <p:graphicFrame>
        <p:nvGraphicFramePr>
          <p:cNvPr id="30816" name="Group 96"/>
          <p:cNvGraphicFramePr>
            <a:graphicFrameLocks noGrp="1"/>
          </p:cNvGraphicFramePr>
          <p:nvPr>
            <p:ph idx="1"/>
          </p:nvPr>
        </p:nvGraphicFramePr>
        <p:xfrm>
          <a:off x="457200" y="1600200"/>
          <a:ext cx="8229600" cy="4826338"/>
        </p:xfrm>
        <a:graphic>
          <a:graphicData uri="http://schemas.openxmlformats.org/drawingml/2006/table">
            <a:tbl>
              <a:tblPr firstRow="1">
                <a:tableStyleId>{46F890A9-2807-4EBB-B81D-B2AA78EC7F39}</a:tableStyleId>
              </a:tblPr>
              <a:tblGrid>
                <a:gridCol w="369888"/>
                <a:gridCol w="1800225"/>
                <a:gridCol w="2160587"/>
                <a:gridCol w="2016125"/>
                <a:gridCol w="1882775"/>
              </a:tblGrid>
              <a:tr h="38864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err="1" smtClean="0">
                          <a:ln>
                            <a:noFill/>
                          </a:ln>
                          <a:effectLst/>
                        </a:rPr>
                        <a:t>Attack</a:t>
                      </a:r>
                      <a:r>
                        <a:rPr kumimoji="0" lang="fr-FR" sz="1600" u="none" strike="noStrike" cap="none" normalizeH="0" baseline="0" dirty="0" smtClean="0">
                          <a:ln>
                            <a:noFill/>
                          </a:ln>
                          <a:effectLst/>
                        </a:rPr>
                        <a:t> </a:t>
                      </a:r>
                      <a:r>
                        <a:rPr kumimoji="0" lang="fr-FR" sz="1600" u="none" strike="noStrike" cap="none" normalizeH="0" baseline="0" dirty="0" err="1" smtClean="0">
                          <a:ln>
                            <a:noFill/>
                          </a:ln>
                          <a:effectLst/>
                        </a:rPr>
                        <a:t>Method</a:t>
                      </a:r>
                      <a:endParaRPr kumimoji="0" lang="fr-FR"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Attacked System</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Vulnerability</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err="1" smtClean="0">
                          <a:ln>
                            <a:noFill/>
                          </a:ln>
                          <a:effectLst/>
                        </a:rPr>
                        <a:t>Lost</a:t>
                      </a:r>
                      <a:r>
                        <a:rPr kumimoji="0" lang="fr-FR" sz="1600" u="none" strike="noStrike" cap="none" normalizeH="0" baseline="0" dirty="0" smtClean="0">
                          <a:ln>
                            <a:noFill/>
                          </a:ln>
                          <a:effectLst/>
                        </a:rPr>
                        <a:t> </a:t>
                      </a:r>
                      <a:r>
                        <a:rPr kumimoji="0" lang="fr-FR" sz="1600" u="none" strike="noStrike" cap="none" normalizeH="0" baseline="0" dirty="0" err="1" smtClean="0">
                          <a:ln>
                            <a:noFill/>
                          </a:ln>
                          <a:effectLst/>
                        </a:rPr>
                        <a:t>Assets</a:t>
                      </a:r>
                      <a:endParaRPr kumimoji="0" lang="fr-FR"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2000" b="0" u="none" strike="noStrike" cap="none" normalizeH="0" baseline="0" smtClean="0">
                          <a:ln>
                            <a:noFill/>
                          </a:ln>
                          <a:effectLst/>
                        </a:rPr>
                        <a:t>1</a:t>
                      </a:r>
                      <a:endParaRPr kumimoji="0" lang="fr-FR"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800" b="1" u="none" strike="noStrike" cap="none" normalizeH="0" baseline="0" dirty="0" smtClean="0">
                          <a:ln>
                            <a:noFill/>
                          </a:ln>
                          <a:effectLst/>
                        </a:rPr>
                        <a:t>SQL Injection</a:t>
                      </a:r>
                      <a:endParaRPr kumimoji="0" lang="fr-FR" sz="1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b="0" u="none" strike="noStrike" cap="none" normalizeH="0" baseline="0" dirty="0" smtClean="0">
                          <a:ln>
                            <a:noFill/>
                          </a:ln>
                          <a:effectLst/>
                        </a:rPr>
                        <a:t>CMS on </a:t>
                      </a:r>
                      <a:r>
                        <a:rPr kumimoji="0" lang="fr-FR" sz="1600" b="0" u="none" strike="noStrike" cap="none" normalizeH="0" baseline="0" dirty="0" err="1" smtClean="0">
                          <a:ln>
                            <a:noFill/>
                          </a:ln>
                          <a:effectLst/>
                        </a:rPr>
                        <a:t>HBGary</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Federal's</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website</a:t>
                      </a:r>
                      <a:r>
                        <a:rPr kumimoji="0" lang="fr-FR" sz="1600" b="0" u="none" strike="noStrike" cap="none" normalizeH="0" baseline="0" dirty="0" smtClean="0">
                          <a:ln>
                            <a:noFill/>
                          </a:ln>
                          <a:effectLst/>
                        </a:rPr>
                        <a:t>, hbgaryfederal.com</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b="0" u="none" strike="noStrike" cap="none" normalizeH="0" baseline="0" dirty="0" smtClean="0">
                          <a:ln>
                            <a:noFill/>
                          </a:ln>
                          <a:effectLst/>
                        </a:rPr>
                        <a:t>CMS </a:t>
                      </a:r>
                      <a:r>
                        <a:rPr kumimoji="0" lang="fr-FR" sz="1600" b="0" u="none" strike="noStrike" cap="none" normalizeH="0" baseline="0" dirty="0" err="1" smtClean="0">
                          <a:ln>
                            <a:noFill/>
                          </a:ln>
                          <a:effectLst/>
                        </a:rPr>
                        <a:t>with</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missing</a:t>
                      </a:r>
                      <a:r>
                        <a:rPr kumimoji="0" lang="fr-FR" sz="1600" b="0" u="none" strike="noStrike" cap="none" normalizeH="0" baseline="0" dirty="0" smtClean="0">
                          <a:ln>
                            <a:noFill/>
                          </a:ln>
                          <a:effectLst/>
                        </a:rPr>
                        <a:t> </a:t>
                      </a:r>
                      <a:r>
                        <a:rPr kumimoji="0" lang="fr-FR" sz="1600" b="0" u="none" strike="noStrike" cap="none" normalizeH="0" baseline="0" dirty="0" err="1" smtClean="0">
                          <a:ln>
                            <a:noFill/>
                          </a:ln>
                          <a:effectLst/>
                        </a:rPr>
                        <a:t>validity</a:t>
                      </a:r>
                      <a:r>
                        <a:rPr kumimoji="0" lang="fr-FR" sz="1600" b="0" u="none" strike="noStrike" cap="none" normalizeH="0" baseline="0" dirty="0" smtClean="0">
                          <a:ln>
                            <a:noFill/>
                          </a:ln>
                          <a:effectLst/>
                        </a:rPr>
                        <a:t> check of SQL </a:t>
                      </a:r>
                      <a:r>
                        <a:rPr kumimoji="0" lang="fr-FR" sz="1600" b="0" u="none" strike="noStrike" cap="none" normalizeH="0" baseline="0" dirty="0" err="1" smtClean="0">
                          <a:ln>
                            <a:noFill/>
                          </a:ln>
                          <a:effectLst/>
                        </a:rPr>
                        <a:t>Parameters</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u="none" strike="noStrike" cap="none" normalizeH="0" baseline="0" dirty="0" smtClean="0">
                          <a:ln>
                            <a:noFill/>
                          </a:ln>
                          <a:effectLst/>
                        </a:rPr>
                        <a:t>usernames, e-mail @ &amp; password hashes </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2</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Password cracking  using rainbow tables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a:t>
                      </a:r>
                      <a:r>
                        <a:rPr kumimoji="0" lang="fr-FR" sz="1400" u="none" strike="noStrike" cap="none" normalizeH="0" baseline="0" dirty="0" err="1" smtClean="0">
                          <a:ln>
                            <a:noFill/>
                          </a:ln>
                          <a:effectLst/>
                        </a:rPr>
                        <a:t>hashes</a:t>
                      </a:r>
                      <a:r>
                        <a:rPr kumimoji="0" lang="fr-FR" sz="1400" u="none" strike="noStrike" cap="none" normalizeH="0" baseline="0" dirty="0" smtClean="0">
                          <a:ln>
                            <a:noFill/>
                          </a:ln>
                          <a:effectLst/>
                        </a:rPr>
                        <a:t> </a:t>
                      </a:r>
                      <a:r>
                        <a:rPr kumimoji="0" lang="fr-FR" sz="1400" u="none" strike="noStrike" cap="none" normalizeH="0" baseline="0" dirty="0" err="1" smtClean="0">
                          <a:ln>
                            <a:noFill/>
                          </a:ln>
                          <a:effectLst/>
                        </a:rPr>
                        <a:t>from</a:t>
                      </a:r>
                      <a:r>
                        <a:rPr kumimoji="0" lang="fr-FR" sz="1400" u="none" strike="noStrike" cap="none" normalizeH="0" baseline="0" dirty="0" smtClean="0">
                          <a:ln>
                            <a:noFill/>
                          </a:ln>
                          <a:effectLst/>
                        </a:rPr>
                        <a:t> 1</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Hashes without salt, weak passwords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smtClean="0">
                          <a:ln>
                            <a:noFill/>
                          </a:ln>
                          <a:effectLst/>
                        </a:rPr>
                        <a:t>clear text passwords</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3</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Unauthorized use of passwords from 2</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E-mail, Twitter accounts, and LinkedIn accounts of  </a:t>
                      </a:r>
                      <a:r>
                        <a:rPr kumimoji="0" lang="en-US" sz="1400" u="none" strike="noStrike" cap="none" normalizeH="0" baseline="0" dirty="0" err="1" smtClean="0">
                          <a:ln>
                            <a:noFill/>
                          </a:ln>
                          <a:effectLst/>
                        </a:rPr>
                        <a:t>HBGarry</a:t>
                      </a:r>
                      <a:r>
                        <a:rPr kumimoji="0" lang="en-US" sz="1400" u="none" strike="noStrike" cap="none" normalizeH="0" baseline="0" dirty="0" smtClean="0">
                          <a:ln>
                            <a:noFill/>
                          </a:ln>
                          <a:effectLst/>
                        </a:rPr>
                        <a:t> officials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double use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Email accounts of </a:t>
                      </a:r>
                      <a:r>
                        <a:rPr kumimoji="0" lang="en-US" sz="1400" u="none" strike="noStrike" cap="none" normalizeH="0" baseline="0" dirty="0" err="1" smtClean="0">
                          <a:ln>
                            <a:noFill/>
                          </a:ln>
                          <a:effectLst/>
                        </a:rPr>
                        <a:t>HBGary</a:t>
                      </a:r>
                      <a:r>
                        <a:rPr kumimoji="0" lang="en-US" sz="1400" u="none" strike="noStrike" cap="none" normalizeH="0" baseline="0" dirty="0" smtClean="0">
                          <a:ln>
                            <a:noFill/>
                          </a:ln>
                          <a:effectLst/>
                        </a:rPr>
                        <a:t> officials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4</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Unauthorized use of passwords from 2</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support.hbgary.com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Password</a:t>
                      </a:r>
                      <a:r>
                        <a:rPr kumimoji="0" lang="fr-FR" sz="1400" u="none" strike="noStrike" cap="none" normalizeH="0" baseline="0" dirty="0" smtClean="0">
                          <a:ln>
                            <a:noFill/>
                          </a:ln>
                          <a:effectLst/>
                        </a:rPr>
                        <a:t> double use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Non-</a:t>
                      </a:r>
                      <a:r>
                        <a:rPr kumimoji="0" lang="en-US" sz="1400" u="none" strike="noStrike" cap="none" normalizeH="0" baseline="0" dirty="0" err="1" smtClean="0">
                          <a:ln>
                            <a:noFill/>
                          </a:ln>
                          <a:effectLst/>
                        </a:rPr>
                        <a:t>superuser</a:t>
                      </a:r>
                      <a:r>
                        <a:rPr kumimoji="0" lang="en-US" sz="1400" u="none" strike="noStrike" cap="none" normalizeH="0" baseline="0" dirty="0" smtClean="0">
                          <a:ln>
                            <a:noFill/>
                          </a:ln>
                          <a:effectLst/>
                        </a:rPr>
                        <a:t> account of </a:t>
                      </a:r>
                      <a:r>
                        <a:rPr kumimoji="0" lang="en-US" sz="1400" u="none" strike="noStrike" cap="none" normalizeH="0" baseline="0" dirty="0" err="1" smtClean="0">
                          <a:ln>
                            <a:noFill/>
                          </a:ln>
                          <a:effectLst/>
                        </a:rPr>
                        <a:t>HBGary</a:t>
                      </a:r>
                      <a:r>
                        <a:rPr kumimoji="0" lang="en-US" sz="1400" u="none" strike="noStrike" cap="none" normalizeH="0" baseline="0" dirty="0" smtClean="0">
                          <a:ln>
                            <a:noFill/>
                          </a:ln>
                          <a:effectLst/>
                        </a:rPr>
                        <a:t> official</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smtClean="0">
                          <a:ln>
                            <a:noFill/>
                          </a:ln>
                          <a:effectLst/>
                        </a:rPr>
                        <a:t>5</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smtClean="0">
                          <a:ln>
                            <a:noFill/>
                          </a:ln>
                          <a:effectLst/>
                        </a:rPr>
                        <a:t>Privilege escalation</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support.hbgary.com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Privilege escalation vulnerability, system not up to date</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u="none" strike="noStrike" cap="none" normalizeH="0" baseline="0" dirty="0" smtClean="0">
                          <a:ln>
                            <a:noFill/>
                          </a:ln>
                          <a:effectLst/>
                        </a:rPr>
                        <a:t>Full access to </a:t>
                      </a:r>
                      <a:r>
                        <a:rPr kumimoji="0" lang="en-US" sz="1400" u="none" strike="noStrike" cap="none" normalizeH="0" baseline="0" dirty="0" err="1" smtClean="0">
                          <a:ln>
                            <a:noFill/>
                          </a:ln>
                          <a:effectLst/>
                        </a:rPr>
                        <a:t>HBGary's</a:t>
                      </a:r>
                      <a:r>
                        <a:rPr kumimoji="0" lang="en-US" sz="1400" u="none" strike="noStrike" cap="none" normalizeH="0" baseline="0" dirty="0" smtClean="0">
                          <a:ln>
                            <a:noFill/>
                          </a:ln>
                          <a:effectLst/>
                        </a:rPr>
                        <a:t> system, gigabytes of  backups and research data</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600" u="none" strike="noStrike" cap="none" normalizeH="0" baseline="0" dirty="0" smtClean="0">
                          <a:ln>
                            <a:noFill/>
                          </a:ln>
                          <a:effectLst/>
                        </a:rPr>
                        <a:t>6</a:t>
                      </a:r>
                      <a:endParaRPr kumimoji="0" lang="fr-FR"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Social engineering</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smtClean="0">
                          <a:ln>
                            <a:noFill/>
                          </a:ln>
                          <a:effectLst/>
                        </a:rPr>
                        <a:t>Machine running rootkit.com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400" u="none" strike="noStrike" cap="none" normalizeH="0" baseline="0" dirty="0" err="1" smtClean="0">
                          <a:ln>
                            <a:noFill/>
                          </a:ln>
                          <a:effectLst/>
                        </a:rPr>
                        <a:t>Integrity</a:t>
                      </a:r>
                      <a:r>
                        <a:rPr kumimoji="0" lang="fr-FR" sz="1400" u="none" strike="noStrike" cap="none" normalizeH="0" baseline="0" dirty="0" smtClean="0">
                          <a:ln>
                            <a:noFill/>
                          </a:ln>
                          <a:effectLst/>
                        </a:rPr>
                        <a:t> of rootkit.com</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ed Rectangle 3"/>
          <p:cNvSpPr/>
          <p:nvPr/>
        </p:nvSpPr>
        <p:spPr>
          <a:xfrm>
            <a:off x="827584" y="1974772"/>
            <a:ext cx="7776864" cy="864096"/>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11560" y="2982884"/>
            <a:ext cx="7992888" cy="24482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SQL injection: In top ten most known vulnerabilities</a:t>
            </a:r>
          </a:p>
          <a:p>
            <a:pPr algn="ctr"/>
            <a:r>
              <a:rPr lang="en-US" sz="2000" dirty="0" smtClean="0">
                <a:solidFill>
                  <a:schemeClr val="tx1"/>
                </a:solidFill>
              </a:rPr>
              <a:t>(Top ten vulnerabilities are responsible for 60% of software bugs!)</a:t>
            </a:r>
          </a:p>
          <a:p>
            <a:pPr algn="ctr"/>
            <a:endParaRPr lang="en-US" sz="2000"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Multi-lines security system: Is it possible to detect security attacks (SQL injection in this case) by inspecting the data encoded in inbound traffic? </a:t>
            </a:r>
            <a:endParaRPr lang="en-US" sz="2000" dirty="0">
              <a:solidFill>
                <a:schemeClr val="tx1"/>
              </a:solidFill>
            </a:endParaRPr>
          </a:p>
        </p:txBody>
      </p:sp>
      <p:sp>
        <p:nvSpPr>
          <p:cNvPr id="7" name="Slide Number Placeholder 6"/>
          <p:cNvSpPr>
            <a:spLocks noGrp="1"/>
          </p:cNvSpPr>
          <p:nvPr>
            <p:ph type="sldNum" sz="quarter" idx="12"/>
          </p:nvPr>
        </p:nvSpPr>
        <p:spPr/>
        <p:txBody>
          <a:bodyPr/>
          <a:lstStyle/>
          <a:p>
            <a:pPr>
              <a:defRPr/>
            </a:pPr>
            <a:fld id="{7BC538F5-AE3E-4060-9D7B-E244CDF4597A}" type="slidenum">
              <a:rPr lang="en-US" smtClean="0"/>
              <a:pPr>
                <a:defRPr/>
              </a:pPr>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monitoring with DPI:</a:t>
            </a:r>
            <a:br>
              <a:rPr lang="en-US" dirty="0" smtClean="0"/>
            </a:br>
            <a:r>
              <a:rPr lang="en-US" dirty="0" smtClean="0"/>
              <a:t>Abstract description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concept: </a:t>
            </a:r>
          </a:p>
          <a:p>
            <a:pPr lvl="1"/>
            <a:r>
              <a:rPr lang="en-US" dirty="0" smtClean="0"/>
              <a:t>Detect the occurrence of </a:t>
            </a:r>
            <a:r>
              <a:rPr lang="en-US" b="1" dirty="0" smtClean="0">
                <a:solidFill>
                  <a:srgbClr val="FF0000"/>
                </a:solidFill>
              </a:rPr>
              <a:t>events</a:t>
            </a:r>
            <a:r>
              <a:rPr lang="en-US" dirty="0" smtClean="0"/>
              <a:t> on the network</a:t>
            </a:r>
          </a:p>
          <a:p>
            <a:pPr lvl="2"/>
            <a:r>
              <a:rPr lang="en-US" dirty="0" smtClean="0"/>
              <a:t>Input provided by DPI </a:t>
            </a:r>
          </a:p>
          <a:p>
            <a:pPr lvl="2"/>
            <a:r>
              <a:rPr lang="en-US" dirty="0" smtClean="0"/>
              <a:t>Event can be: packet arrival, HTTP POST request, etc.</a:t>
            </a:r>
          </a:p>
          <a:p>
            <a:pPr lvl="1"/>
            <a:r>
              <a:rPr lang="en-US" dirty="0" smtClean="0">
                <a:sym typeface="Wingdings" pitchFamily="2" charset="2"/>
              </a:rPr>
              <a:t>Inspect and analyze the succession of events to detect </a:t>
            </a:r>
            <a:r>
              <a:rPr lang="en-US" b="1" dirty="0" smtClean="0">
                <a:solidFill>
                  <a:srgbClr val="FF0000"/>
                </a:solidFill>
                <a:sym typeface="Wingdings" pitchFamily="2" charset="2"/>
              </a:rPr>
              <a:t>properties</a:t>
            </a:r>
            <a:r>
              <a:rPr lang="en-US" dirty="0" smtClean="0">
                <a:sym typeface="Wingdings" pitchFamily="2" charset="2"/>
              </a:rPr>
              <a:t> </a:t>
            </a:r>
          </a:p>
          <a:p>
            <a:pPr lvl="2"/>
            <a:r>
              <a:rPr lang="en-US" dirty="0" smtClean="0">
                <a:sym typeface="Wingdings" pitchFamily="2" charset="2"/>
              </a:rPr>
              <a:t>Property: Succession of events that are linked with “time” and “logical” constraints</a:t>
            </a:r>
          </a:p>
          <a:p>
            <a:pPr lvl="3"/>
            <a:r>
              <a:rPr lang="en-US" dirty="0" smtClean="0">
                <a:sym typeface="Wingdings" pitchFamily="2" charset="2"/>
              </a:rPr>
              <a:t>If we detect event “A”, then we MUST detect event “B” after 10 seconds</a:t>
            </a:r>
          </a:p>
          <a:p>
            <a:r>
              <a:rPr lang="en-US" dirty="0" smtClean="0">
                <a:sym typeface="Wingdings" pitchFamily="2" charset="2"/>
              </a:rPr>
              <a:t>The idea:</a:t>
            </a:r>
          </a:p>
          <a:p>
            <a:pPr lvl="1"/>
            <a:r>
              <a:rPr lang="en-US" dirty="0" smtClean="0">
                <a:sym typeface="Wingdings" pitchFamily="2" charset="2"/>
              </a:rPr>
              <a:t>Monitor the network looking for the occurrence of properties. </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monitoring using DPI:</a:t>
            </a:r>
            <a:br>
              <a:rPr lang="en-US" dirty="0" smtClean="0"/>
            </a:br>
            <a:r>
              <a:rPr lang="en-US" dirty="0" smtClean="0"/>
              <a:t>Abstract description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Example: SQL injection </a:t>
            </a:r>
          </a:p>
          <a:p>
            <a:pPr lvl="1"/>
            <a:r>
              <a:rPr lang="en-US" dirty="0" smtClean="0"/>
              <a:t>www.abcd.com/page?name=</a:t>
            </a:r>
            <a:r>
              <a:rPr lang="en-US" b="1" dirty="0" smtClean="0">
                <a:solidFill>
                  <a:srgbClr val="FF0000"/>
                </a:solidFill>
              </a:rPr>
              <a:t>Select * Where 1</a:t>
            </a:r>
          </a:p>
          <a:p>
            <a:pPr lvl="1"/>
            <a:r>
              <a:rPr lang="en-US" dirty="0" smtClean="0"/>
              <a:t>The events to be detected</a:t>
            </a:r>
          </a:p>
          <a:p>
            <a:pPr lvl="2"/>
            <a:r>
              <a:rPr lang="en-US" dirty="0" smtClean="0"/>
              <a:t>HTTP GET request</a:t>
            </a:r>
          </a:p>
          <a:p>
            <a:pPr lvl="2"/>
            <a:r>
              <a:rPr lang="en-US" dirty="0" smtClean="0"/>
              <a:t>URL parameter contains SQL statement</a:t>
            </a:r>
          </a:p>
          <a:p>
            <a:pPr lvl="1"/>
            <a:r>
              <a:rPr lang="en-US" dirty="0" smtClean="0"/>
              <a:t>The property</a:t>
            </a:r>
          </a:p>
          <a:p>
            <a:pPr lvl="2"/>
            <a:r>
              <a:rPr lang="en-US" dirty="0" smtClean="0"/>
              <a:t>It is </a:t>
            </a:r>
            <a:r>
              <a:rPr lang="en-US" b="1" dirty="0" smtClean="0">
                <a:solidFill>
                  <a:srgbClr val="FF0000"/>
                </a:solidFill>
              </a:rPr>
              <a:t>not allowed </a:t>
            </a:r>
            <a:r>
              <a:rPr lang="en-US" dirty="0" smtClean="0"/>
              <a:t>to have a URL parameter containing SQL statement in an HTTP GET request </a:t>
            </a:r>
          </a:p>
          <a:p>
            <a:pPr lvl="1"/>
            <a:r>
              <a:rPr lang="en-US" dirty="0" smtClean="0"/>
              <a:t>If the property is detected on the network then most probably there is an attack attempt!</a:t>
            </a:r>
          </a:p>
          <a:p>
            <a:r>
              <a:rPr lang="en-US" dirty="0" smtClean="0"/>
              <a:t>Nice Theory! But very challenging</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monitoring using DPI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Challenges</a:t>
            </a:r>
          </a:p>
          <a:p>
            <a:pPr lvl="1"/>
            <a:r>
              <a:rPr lang="en-US" dirty="0" smtClean="0"/>
              <a:t>The number of events that can occur on a network is huge! </a:t>
            </a:r>
          </a:p>
          <a:p>
            <a:pPr lvl="2"/>
            <a:r>
              <a:rPr lang="en-US" dirty="0" smtClean="0"/>
              <a:t>Solution: Use DPI for the events extraction</a:t>
            </a:r>
          </a:p>
          <a:p>
            <a:pPr lvl="2"/>
            <a:r>
              <a:rPr lang="en-US" dirty="0" smtClean="0"/>
              <a:t>Group events/attributes by application and add new ones when needed </a:t>
            </a:r>
          </a:p>
          <a:p>
            <a:pPr lvl="1"/>
            <a:r>
              <a:rPr lang="en-US" dirty="0" smtClean="0"/>
              <a:t>The expressivity of the properties (need to combine time and logical constraints)</a:t>
            </a:r>
          </a:p>
          <a:p>
            <a:pPr lvl="1"/>
            <a:r>
              <a:rPr lang="en-US" dirty="0" smtClean="0"/>
              <a:t>Complex analysis and processing especially in high bandwidth links</a:t>
            </a:r>
          </a:p>
          <a:p>
            <a:pPr lvl="2"/>
            <a:r>
              <a:rPr lang="en-US" dirty="0" smtClean="0"/>
              <a:t>Optimization techniques, multi-core implementations, smart traffic filtering</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Expressivity</a:t>
            </a:r>
            <a:endParaRPr lang="en-US" dirty="0"/>
          </a:p>
        </p:txBody>
      </p:sp>
      <p:sp>
        <p:nvSpPr>
          <p:cNvPr id="3" name="Content Placeholder 2"/>
          <p:cNvSpPr>
            <a:spLocks noGrp="1"/>
          </p:cNvSpPr>
          <p:nvPr>
            <p:ph idx="1"/>
          </p:nvPr>
        </p:nvSpPr>
        <p:spPr/>
        <p:txBody>
          <a:bodyPr>
            <a:normAutofit fontScale="92500"/>
          </a:bodyPr>
          <a:lstStyle/>
          <a:p>
            <a:pPr>
              <a:buNone/>
            </a:pPr>
            <a:r>
              <a:rPr lang="en-US" sz="2400" dirty="0" smtClean="0"/>
              <a:t>Considering security monitoring, properties can be used to express:</a:t>
            </a:r>
          </a:p>
          <a:p>
            <a:r>
              <a:rPr lang="en-US" sz="2400" dirty="0" smtClean="0"/>
              <a:t>A Security rule describes the expected behavior of the application or protocol under-test. </a:t>
            </a:r>
          </a:p>
          <a:p>
            <a:pPr lvl="1"/>
            <a:r>
              <a:rPr lang="en-US" sz="2000" dirty="0" smtClean="0"/>
              <a:t>The non-respect of the Security property indicates an abnormal behavior.</a:t>
            </a:r>
          </a:p>
          <a:p>
            <a:pPr lvl="1"/>
            <a:r>
              <a:rPr lang="en-US" sz="2000" dirty="0" smtClean="0"/>
              <a:t>Set of properties specifying constraints on the message exchange</a:t>
            </a:r>
          </a:p>
          <a:p>
            <a:pPr lvl="2"/>
            <a:r>
              <a:rPr lang="en-US" sz="1600" dirty="0" smtClean="0"/>
              <a:t>i.e. the access to a specific service must always be preceded by an authentication phase</a:t>
            </a:r>
          </a:p>
          <a:p>
            <a:r>
              <a:rPr lang="en-US" sz="2400" dirty="0" smtClean="0"/>
              <a:t>An Attack describes a malicious behavior whether it is an attack model, a vulnerability or a misbehavior. </a:t>
            </a:r>
          </a:p>
          <a:p>
            <a:pPr lvl="1"/>
            <a:r>
              <a:rPr lang="en-US" sz="2000" dirty="0" smtClean="0"/>
              <a:t>The respect of the Security property indicates the detection of an abnormal behavior that might indicate the occurrence of an attack.</a:t>
            </a:r>
          </a:p>
          <a:p>
            <a:pPr lvl="1"/>
            <a:r>
              <a:rPr lang="en-US" sz="2000" dirty="0" smtClean="0"/>
              <a:t>Set of properties referring to a vulnerability or to an attack</a:t>
            </a:r>
          </a:p>
          <a:p>
            <a:pPr lvl="2"/>
            <a:r>
              <a:rPr lang="en-US" sz="1600" dirty="0" smtClean="0"/>
              <a:t>A big number of requests from the same user in a limited period can be considered as a behavioral attack</a:t>
            </a:r>
          </a:p>
          <a:p>
            <a:endParaRPr lang="en-US" sz="2400" dirty="0"/>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24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Expressivity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security property is composed of 2 parts:</a:t>
            </a:r>
          </a:p>
          <a:p>
            <a:pPr lvl="1"/>
            <a:r>
              <a:rPr lang="en-US" dirty="0" smtClean="0"/>
              <a:t>A Context</a:t>
            </a:r>
          </a:p>
          <a:p>
            <a:pPr lvl="1"/>
            <a:r>
              <a:rPr lang="en-US" dirty="0" smtClean="0"/>
              <a:t>A condition to verify </a:t>
            </a:r>
          </a:p>
          <a:p>
            <a:endParaRPr lang="en-US" dirty="0" smtClean="0"/>
          </a:p>
          <a:p>
            <a:r>
              <a:rPr lang="en-US" dirty="0" smtClean="0"/>
              <a:t>The “Context” and “Condition” of a property are composed of:</a:t>
            </a:r>
          </a:p>
          <a:p>
            <a:pPr lvl="1"/>
            <a:r>
              <a:rPr lang="en-US" dirty="0" smtClean="0"/>
              <a:t>Simple events</a:t>
            </a:r>
          </a:p>
          <a:p>
            <a:pPr lvl="2"/>
            <a:r>
              <a:rPr lang="en-US" dirty="0" smtClean="0"/>
              <a:t>Conditions on attributes (IP @ equal to 1.2.3.4)</a:t>
            </a:r>
          </a:p>
          <a:p>
            <a:pPr lvl="1"/>
            <a:r>
              <a:rPr lang="en-US" dirty="0" smtClean="0"/>
              <a:t>Complex events linked by </a:t>
            </a:r>
          </a:p>
          <a:p>
            <a:pPr lvl="2"/>
            <a:r>
              <a:rPr lang="en-US" dirty="0" smtClean="0"/>
              <a:t>Logical operators (AND/OR/NOT)</a:t>
            </a:r>
          </a:p>
          <a:p>
            <a:pPr lvl="2"/>
            <a:r>
              <a:rPr lang="en-US" dirty="0" smtClean="0"/>
              <a:t>Chronological operator (AFTER/BEFORE)</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Expressivity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security property is composed of 2 parts:</a:t>
            </a:r>
          </a:p>
          <a:p>
            <a:pPr lvl="1"/>
            <a:r>
              <a:rPr lang="en-US" dirty="0" smtClean="0"/>
              <a:t>A Context</a:t>
            </a:r>
          </a:p>
          <a:p>
            <a:pPr lvl="1"/>
            <a:r>
              <a:rPr lang="en-US" dirty="0" smtClean="0"/>
              <a:t>A condition to verify </a:t>
            </a:r>
          </a:p>
          <a:p>
            <a:endParaRPr lang="en-US" dirty="0" smtClean="0"/>
          </a:p>
          <a:p>
            <a:r>
              <a:rPr lang="en-US" dirty="0" smtClean="0"/>
              <a:t>The “Context” and “condition” of a property are composed of:</a:t>
            </a:r>
          </a:p>
          <a:p>
            <a:pPr lvl="1"/>
            <a:r>
              <a:rPr lang="en-US" dirty="0" smtClean="0"/>
              <a:t>Simple events</a:t>
            </a:r>
          </a:p>
          <a:p>
            <a:pPr lvl="2"/>
            <a:r>
              <a:rPr lang="en-US" dirty="0" smtClean="0"/>
              <a:t>Conditions on attributes (IP @ equal to 1.2.3.4)</a:t>
            </a:r>
          </a:p>
          <a:p>
            <a:pPr lvl="1"/>
            <a:r>
              <a:rPr lang="en-US" dirty="0" smtClean="0"/>
              <a:t>Complex events linked by </a:t>
            </a:r>
          </a:p>
          <a:p>
            <a:pPr lvl="2"/>
            <a:r>
              <a:rPr lang="en-US" dirty="0" smtClean="0"/>
              <a:t>Logical operators (AND/OR/NOT)</a:t>
            </a:r>
          </a:p>
          <a:p>
            <a:pPr lvl="2"/>
            <a:r>
              <a:rPr lang="en-US" dirty="0" smtClean="0"/>
              <a:t>Chronological operator (AFTER/BEFORE)</a:t>
            </a:r>
          </a:p>
        </p:txBody>
      </p:sp>
      <p:sp>
        <p:nvSpPr>
          <p:cNvPr id="4" name="Rounded Rectangle 3"/>
          <p:cNvSpPr/>
          <p:nvPr/>
        </p:nvSpPr>
        <p:spPr>
          <a:xfrm>
            <a:off x="179512" y="3140968"/>
            <a:ext cx="8676456" cy="2808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chemeClr val="tx1"/>
                </a:solidFill>
              </a:rPr>
              <a:t>If an HTTP Response is received (</a:t>
            </a:r>
            <a:r>
              <a:rPr lang="en-US" sz="2800" dirty="0" smtClean="0">
                <a:solidFill>
                  <a:srgbClr val="FF0000"/>
                </a:solidFill>
              </a:rPr>
              <a:t>this is the context</a:t>
            </a:r>
            <a:r>
              <a:rPr lang="en-US" sz="2800" dirty="0" smtClean="0">
                <a:solidFill>
                  <a:schemeClr val="tx1"/>
                </a:solidFill>
              </a:rPr>
              <a:t>)</a:t>
            </a:r>
          </a:p>
          <a:p>
            <a:pPr algn="ctr"/>
            <a:endParaRPr lang="en-US" sz="2800" dirty="0" smtClean="0">
              <a:solidFill>
                <a:schemeClr val="tx1"/>
              </a:solidFill>
            </a:endParaRPr>
          </a:p>
          <a:p>
            <a:pPr algn="ctr"/>
            <a:r>
              <a:rPr lang="en-US" sz="2800" dirty="0" smtClean="0">
                <a:solidFill>
                  <a:schemeClr val="tx1"/>
                </a:solidFill>
              </a:rPr>
              <a:t>Then an HTTP request should have been received </a:t>
            </a:r>
            <a:r>
              <a:rPr lang="en-US" sz="2800" b="1" dirty="0" smtClean="0">
                <a:solidFill>
                  <a:srgbClr val="FF0000"/>
                </a:solidFill>
              </a:rPr>
              <a:t>before</a:t>
            </a:r>
            <a:r>
              <a:rPr lang="en-US" sz="2800" dirty="0" smtClean="0">
                <a:solidFill>
                  <a:schemeClr val="tx1"/>
                </a:solidFill>
              </a:rPr>
              <a:t> (</a:t>
            </a:r>
            <a:r>
              <a:rPr lang="en-US" sz="2800" dirty="0" smtClean="0">
                <a:solidFill>
                  <a:srgbClr val="FF0000"/>
                </a:solidFill>
              </a:rPr>
              <a:t>condition to verify</a:t>
            </a:r>
            <a:r>
              <a:rPr lang="en-US" sz="2800" dirty="0" smtClean="0">
                <a:solidFill>
                  <a:schemeClr val="tx1"/>
                </a:solidFill>
              </a:rPr>
              <a:t>)</a:t>
            </a:r>
            <a:endParaRPr lang="en-US" sz="2800" dirty="0">
              <a:solidFill>
                <a:schemeClr val="tx1"/>
              </a:solidFill>
            </a:endParaRPr>
          </a:p>
        </p:txBody>
      </p:sp>
      <p:sp>
        <p:nvSpPr>
          <p:cNvPr id="6" name="Slide Number Placeholder 5"/>
          <p:cNvSpPr>
            <a:spLocks noGrp="1"/>
          </p:cNvSpPr>
          <p:nvPr>
            <p:ph type="sldNum" sz="quarter" idx="12"/>
          </p:nvPr>
        </p:nvSpPr>
        <p:spPr/>
        <p:txBody>
          <a:bodyPr/>
          <a:lstStyle/>
          <a:p>
            <a:pPr>
              <a:defRPr/>
            </a:pPr>
            <a:fld id="{7BC538F5-AE3E-4060-9D7B-E244CDF4597A}"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000" dirty="0" smtClean="0"/>
              <a:t>Montimage Monitoring Tool (MMT)</a:t>
            </a:r>
            <a:endParaRPr lang="en-US" sz="4000" dirty="0"/>
          </a:p>
        </p:txBody>
      </p:sp>
      <p:sp>
        <p:nvSpPr>
          <p:cNvPr id="5" name="Espace réservé du numéro de diapositive 4"/>
          <p:cNvSpPr>
            <a:spLocks noGrp="1"/>
          </p:cNvSpPr>
          <p:nvPr>
            <p:ph type="sldNum" sz="quarter" idx="12"/>
          </p:nvPr>
        </p:nvSpPr>
        <p:spPr>
          <a:xfrm>
            <a:off x="6553200" y="6173292"/>
            <a:ext cx="2133600" cy="365125"/>
          </a:xfrm>
        </p:spPr>
        <p:txBody>
          <a:bodyPr/>
          <a:lstStyle/>
          <a:p>
            <a:pPr>
              <a:defRPr/>
            </a:pPr>
            <a:fld id="{7BC538F5-AE3E-4060-9D7B-E244CDF4597A}" type="slidenum">
              <a:rPr lang="en-US" smtClean="0"/>
              <a:pPr>
                <a:defRPr/>
              </a:pPr>
              <a:t>27</a:t>
            </a:fld>
            <a:endParaRPr lang="en-US"/>
          </a:p>
        </p:txBody>
      </p:sp>
      <p:sp>
        <p:nvSpPr>
          <p:cNvPr id="6" name="Rectangle 219"/>
          <p:cNvSpPr>
            <a:spLocks noChangeArrowheads="1"/>
          </p:cNvSpPr>
          <p:nvPr/>
        </p:nvSpPr>
        <p:spPr bwMode="auto">
          <a:xfrm>
            <a:off x="1336303" y="3209255"/>
            <a:ext cx="4572000" cy="3389313"/>
          </a:xfrm>
          <a:prstGeom prst="rect">
            <a:avLst/>
          </a:prstGeom>
          <a:solidFill>
            <a:schemeClr val="bg1">
              <a:lumMod val="95000"/>
            </a:schemeClr>
          </a:solidFill>
          <a:ln w="9525">
            <a:solidFill>
              <a:schemeClr val="tx1"/>
            </a:solidFill>
            <a:miter lim="800000"/>
            <a:headEnd/>
            <a:tailEnd/>
          </a:ln>
        </p:spPr>
        <p:txBody>
          <a:bodyPr wrap="none" anchor="ctr"/>
          <a:lstStyle/>
          <a:p>
            <a:pPr algn="ctr"/>
            <a:endParaRPr lang="en-US"/>
          </a:p>
        </p:txBody>
      </p:sp>
      <p:sp>
        <p:nvSpPr>
          <p:cNvPr id="7" name="Rectangle 239"/>
          <p:cNvSpPr>
            <a:spLocks noChangeArrowheads="1"/>
          </p:cNvSpPr>
          <p:nvPr/>
        </p:nvSpPr>
        <p:spPr bwMode="auto">
          <a:xfrm>
            <a:off x="4760540" y="2347243"/>
            <a:ext cx="247650" cy="144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 name="Rectangle 246"/>
          <p:cNvSpPr>
            <a:spLocks noChangeArrowheads="1"/>
          </p:cNvSpPr>
          <p:nvPr/>
        </p:nvSpPr>
        <p:spPr bwMode="auto">
          <a:xfrm>
            <a:off x="4760540" y="2347243"/>
            <a:ext cx="2476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9" name="Rectangle 213"/>
          <p:cNvSpPr>
            <a:spLocks noChangeArrowheads="1"/>
          </p:cNvSpPr>
          <p:nvPr/>
        </p:nvSpPr>
        <p:spPr bwMode="auto">
          <a:xfrm>
            <a:off x="1577603" y="4638005"/>
            <a:ext cx="4094162" cy="1392238"/>
          </a:xfrm>
          <a:prstGeom prst="rect">
            <a:avLst/>
          </a:prstGeom>
          <a:solidFill>
            <a:srgbClr val="969696"/>
          </a:solidFill>
          <a:ln w="9525">
            <a:solidFill>
              <a:schemeClr val="tx1"/>
            </a:solidFill>
            <a:miter lim="800000"/>
            <a:headEnd/>
            <a:tailEnd/>
          </a:ln>
        </p:spPr>
        <p:txBody>
          <a:bodyPr wrap="none" anchor="ctr"/>
          <a:lstStyle/>
          <a:p>
            <a:r>
              <a:rPr lang="fr-FR" sz="1600">
                <a:solidFill>
                  <a:srgbClr val="000000"/>
                </a:solidFill>
                <a:latin typeface="Arial" charset="0"/>
              </a:rPr>
              <a:t>MMT Extract </a:t>
            </a:r>
          </a:p>
          <a:p>
            <a:pPr>
              <a:buFontTx/>
              <a:buChar char="•"/>
            </a:pPr>
            <a:r>
              <a:rPr lang="fr-FR" sz="1600">
                <a:solidFill>
                  <a:srgbClr val="000000"/>
                </a:solidFill>
                <a:latin typeface="Arial" charset="0"/>
              </a:rPr>
              <a:t>  Deep Packet Inspection functionalities</a:t>
            </a:r>
            <a:endParaRPr lang="fr-FR" sz="1600">
              <a:latin typeface="Arial" charset="0"/>
            </a:endParaRPr>
          </a:p>
          <a:p>
            <a:pPr>
              <a:buFontTx/>
              <a:buChar char="•"/>
            </a:pPr>
            <a:r>
              <a:rPr lang="fr-FR" sz="1600">
                <a:solidFill>
                  <a:srgbClr val="000000"/>
                </a:solidFill>
                <a:latin typeface="Arial" charset="0"/>
              </a:rPr>
              <a:t>  Traffic classification (600+ protocols)</a:t>
            </a:r>
          </a:p>
          <a:p>
            <a:pPr>
              <a:buFontTx/>
              <a:buChar char="•"/>
            </a:pPr>
            <a:r>
              <a:rPr lang="fr-FR" sz="1600">
                <a:latin typeface="Arial" charset="0"/>
              </a:rPr>
              <a:t>  Protocol decoding &amp; attributes extraction</a:t>
            </a:r>
          </a:p>
          <a:p>
            <a:pPr>
              <a:buFontTx/>
              <a:buChar char="•"/>
            </a:pPr>
            <a:r>
              <a:rPr lang="fr-FR" sz="1600">
                <a:latin typeface="Arial" charset="0"/>
              </a:rPr>
              <a:t>  Extraction of metrics</a:t>
            </a:r>
          </a:p>
        </p:txBody>
      </p:sp>
      <p:sp>
        <p:nvSpPr>
          <p:cNvPr id="10" name="Text Box 221"/>
          <p:cNvSpPr txBox="1">
            <a:spLocks noChangeArrowheads="1"/>
          </p:cNvSpPr>
          <p:nvPr/>
        </p:nvSpPr>
        <p:spPr bwMode="auto">
          <a:xfrm>
            <a:off x="1347415" y="3136230"/>
            <a:ext cx="1518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2000" dirty="0">
                <a:latin typeface="Arial" charset="0"/>
              </a:rPr>
              <a:t>MMT Probe</a:t>
            </a:r>
          </a:p>
        </p:txBody>
      </p:sp>
      <p:sp>
        <p:nvSpPr>
          <p:cNvPr id="11" name="Rectangle 223"/>
          <p:cNvSpPr>
            <a:spLocks noChangeArrowheads="1"/>
          </p:cNvSpPr>
          <p:nvPr/>
        </p:nvSpPr>
        <p:spPr bwMode="auto">
          <a:xfrm>
            <a:off x="2682503" y="5934993"/>
            <a:ext cx="160337" cy="288925"/>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12" name="Rectangle 225"/>
          <p:cNvSpPr>
            <a:spLocks noChangeArrowheads="1"/>
          </p:cNvSpPr>
          <p:nvPr/>
        </p:nvSpPr>
        <p:spPr bwMode="auto">
          <a:xfrm>
            <a:off x="3055565" y="5936580"/>
            <a:ext cx="160338" cy="288925"/>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13" name="Rectangle 226"/>
          <p:cNvSpPr>
            <a:spLocks noChangeArrowheads="1"/>
          </p:cNvSpPr>
          <p:nvPr/>
        </p:nvSpPr>
        <p:spPr bwMode="auto">
          <a:xfrm>
            <a:off x="3371478" y="5938168"/>
            <a:ext cx="160337" cy="288925"/>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14" name="Rectangle 227"/>
          <p:cNvSpPr>
            <a:spLocks noChangeArrowheads="1"/>
          </p:cNvSpPr>
          <p:nvPr/>
        </p:nvSpPr>
        <p:spPr bwMode="auto">
          <a:xfrm>
            <a:off x="3687390" y="5939755"/>
            <a:ext cx="160338" cy="288925"/>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15" name="Rectangle 228"/>
          <p:cNvSpPr>
            <a:spLocks noChangeArrowheads="1"/>
          </p:cNvSpPr>
          <p:nvPr/>
        </p:nvSpPr>
        <p:spPr bwMode="auto">
          <a:xfrm>
            <a:off x="3989015" y="5941343"/>
            <a:ext cx="160338" cy="288925"/>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16" name="Text Box 229"/>
          <p:cNvSpPr txBox="1">
            <a:spLocks noChangeArrowheads="1"/>
          </p:cNvSpPr>
          <p:nvPr/>
        </p:nvSpPr>
        <p:spPr bwMode="auto">
          <a:xfrm>
            <a:off x="2549153" y="6227093"/>
            <a:ext cx="1649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a:latin typeface="Arial" charset="0"/>
              </a:rPr>
              <a:t>Protocol Plugins</a:t>
            </a:r>
          </a:p>
        </p:txBody>
      </p:sp>
      <p:sp>
        <p:nvSpPr>
          <p:cNvPr id="17" name="Rectangle 230"/>
          <p:cNvSpPr>
            <a:spLocks noChangeArrowheads="1"/>
          </p:cNvSpPr>
          <p:nvPr/>
        </p:nvSpPr>
        <p:spPr bwMode="auto">
          <a:xfrm>
            <a:off x="1336303" y="1340768"/>
            <a:ext cx="4572000" cy="1162050"/>
          </a:xfrm>
          <a:prstGeom prst="rect">
            <a:avLst/>
          </a:prstGeom>
          <a:solidFill>
            <a:schemeClr val="bg1">
              <a:lumMod val="95000"/>
            </a:schemeClr>
          </a:solidFill>
          <a:ln w="9525">
            <a:solidFill>
              <a:schemeClr val="tx1"/>
            </a:solidFill>
            <a:miter lim="800000"/>
            <a:headEnd/>
            <a:tailEnd/>
          </a:ln>
        </p:spPr>
        <p:txBody>
          <a:bodyPr wrap="none" anchor="ctr"/>
          <a:lstStyle/>
          <a:p>
            <a:r>
              <a:rPr lang="fr-FR" sz="1600" dirty="0">
                <a:solidFill>
                  <a:srgbClr val="000000"/>
                </a:solidFill>
                <a:latin typeface="Arial" charset="0"/>
              </a:rPr>
              <a:t>MMT </a:t>
            </a:r>
            <a:r>
              <a:rPr lang="fr-FR" sz="1600" dirty="0" err="1">
                <a:solidFill>
                  <a:srgbClr val="000000"/>
                </a:solidFill>
                <a:latin typeface="Arial" charset="0"/>
              </a:rPr>
              <a:t>Operator</a:t>
            </a:r>
            <a:r>
              <a:rPr lang="fr-FR" sz="1600" dirty="0">
                <a:solidFill>
                  <a:srgbClr val="000000"/>
                </a:solidFill>
                <a:latin typeface="Arial" charset="0"/>
              </a:rPr>
              <a:t> </a:t>
            </a:r>
          </a:p>
          <a:p>
            <a:pPr>
              <a:buFontTx/>
              <a:buChar char="•"/>
            </a:pPr>
            <a:r>
              <a:rPr lang="fr-FR" sz="1600" dirty="0">
                <a:solidFill>
                  <a:srgbClr val="000000"/>
                </a:solidFill>
                <a:latin typeface="Arial" charset="0"/>
              </a:rPr>
              <a:t>  Monitoring &amp; </a:t>
            </a:r>
            <a:r>
              <a:rPr lang="fr-FR" sz="1600" dirty="0" err="1">
                <a:solidFill>
                  <a:srgbClr val="000000"/>
                </a:solidFill>
                <a:latin typeface="Arial" charset="0"/>
              </a:rPr>
              <a:t>reporting</a:t>
            </a:r>
            <a:endParaRPr lang="fr-FR" sz="1600" dirty="0">
              <a:latin typeface="Arial" charset="0"/>
            </a:endParaRPr>
          </a:p>
          <a:p>
            <a:pPr>
              <a:buFontTx/>
              <a:buChar char="•"/>
            </a:pPr>
            <a:r>
              <a:rPr lang="fr-FR" sz="1600" dirty="0">
                <a:solidFill>
                  <a:srgbClr val="000000"/>
                </a:solidFill>
                <a:latin typeface="Arial" charset="0"/>
              </a:rPr>
              <a:t>  Web </a:t>
            </a:r>
            <a:r>
              <a:rPr lang="fr-FR" sz="1600" dirty="0" err="1">
                <a:solidFill>
                  <a:srgbClr val="000000"/>
                </a:solidFill>
                <a:latin typeface="Arial" charset="0"/>
              </a:rPr>
              <a:t>technology</a:t>
            </a:r>
            <a:endParaRPr lang="fr-FR" sz="1600" dirty="0">
              <a:solidFill>
                <a:srgbClr val="000000"/>
              </a:solidFill>
              <a:latin typeface="Arial" charset="0"/>
            </a:endParaRPr>
          </a:p>
          <a:p>
            <a:pPr>
              <a:buFontTx/>
              <a:buChar char="•"/>
            </a:pPr>
            <a:r>
              <a:rPr lang="fr-FR" sz="1600" dirty="0">
                <a:latin typeface="Arial" charset="0"/>
              </a:rPr>
              <a:t>  Management of multiple probes</a:t>
            </a:r>
          </a:p>
        </p:txBody>
      </p:sp>
      <p:sp>
        <p:nvSpPr>
          <p:cNvPr id="18" name="Line 231"/>
          <p:cNvSpPr>
            <a:spLocks noChangeShapeType="1"/>
          </p:cNvSpPr>
          <p:nvPr/>
        </p:nvSpPr>
        <p:spPr bwMode="auto">
          <a:xfrm>
            <a:off x="2468190" y="2477418"/>
            <a:ext cx="0" cy="6540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232"/>
          <p:cNvSpPr txBox="1">
            <a:spLocks noChangeArrowheads="1"/>
          </p:cNvSpPr>
          <p:nvPr/>
        </p:nvSpPr>
        <p:spPr bwMode="auto">
          <a:xfrm>
            <a:off x="1636340" y="2610768"/>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a:latin typeface="Arial" charset="0"/>
              </a:rPr>
              <a:t>Config</a:t>
            </a:r>
          </a:p>
        </p:txBody>
      </p:sp>
      <p:sp>
        <p:nvSpPr>
          <p:cNvPr id="20" name="AutoShape 236"/>
          <p:cNvSpPr>
            <a:spLocks noChangeArrowheads="1"/>
          </p:cNvSpPr>
          <p:nvPr/>
        </p:nvSpPr>
        <p:spPr bwMode="auto">
          <a:xfrm>
            <a:off x="4947865" y="2680618"/>
            <a:ext cx="319088" cy="276225"/>
          </a:xfrm>
          <a:prstGeom prst="can">
            <a:avLst>
              <a:gd name="adj" fmla="val 40806"/>
            </a:avLst>
          </a:prstGeom>
          <a:solidFill>
            <a:schemeClr val="bg1">
              <a:lumMod val="95000"/>
            </a:schemeClr>
          </a:solidFill>
          <a:ln w="9525">
            <a:solidFill>
              <a:schemeClr val="tx1"/>
            </a:solidFill>
            <a:round/>
            <a:headEnd/>
            <a:tailEnd/>
          </a:ln>
        </p:spPr>
        <p:txBody>
          <a:bodyPr wrap="none" anchor="ctr"/>
          <a:lstStyle/>
          <a:p>
            <a:endParaRPr lang="en-GB"/>
          </a:p>
        </p:txBody>
      </p:sp>
      <p:cxnSp>
        <p:nvCxnSpPr>
          <p:cNvPr id="21" name="AutoShape 237"/>
          <p:cNvCxnSpPr>
            <a:cxnSpLocks noChangeShapeType="1"/>
            <a:stCxn id="22" idx="0"/>
            <a:endCxn id="20" idx="3"/>
          </p:cNvCxnSpPr>
          <p:nvPr/>
        </p:nvCxnSpPr>
        <p:spPr bwMode="auto">
          <a:xfrm rot="16200000">
            <a:off x="4894684" y="2917949"/>
            <a:ext cx="174625" cy="25241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 name="Rectangle 238"/>
          <p:cNvSpPr>
            <a:spLocks noChangeArrowheads="1"/>
          </p:cNvSpPr>
          <p:nvPr/>
        </p:nvSpPr>
        <p:spPr bwMode="auto">
          <a:xfrm>
            <a:off x="4731965" y="3131468"/>
            <a:ext cx="2476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cxnSp>
        <p:nvCxnSpPr>
          <p:cNvPr id="23" name="AutoShape 240"/>
          <p:cNvCxnSpPr>
            <a:cxnSpLocks noChangeShapeType="1"/>
            <a:stCxn id="20" idx="1"/>
            <a:endCxn id="7" idx="2"/>
          </p:cNvCxnSpPr>
          <p:nvPr/>
        </p:nvCxnSpPr>
        <p:spPr bwMode="auto">
          <a:xfrm rot="5400000" flipH="1">
            <a:off x="4901827" y="2474243"/>
            <a:ext cx="188913" cy="223838"/>
          </a:xfrm>
          <a:prstGeom prst="curvedConnector3">
            <a:avLst>
              <a:gd name="adj1" fmla="val 4957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 name="Rectangle 241"/>
          <p:cNvSpPr>
            <a:spLocks noChangeArrowheads="1"/>
          </p:cNvSpPr>
          <p:nvPr/>
        </p:nvSpPr>
        <p:spPr bwMode="auto">
          <a:xfrm>
            <a:off x="4731965" y="3131468"/>
            <a:ext cx="2476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5" name="Rectangle 242"/>
          <p:cNvSpPr>
            <a:spLocks noChangeArrowheads="1"/>
          </p:cNvSpPr>
          <p:nvPr/>
        </p:nvSpPr>
        <p:spPr bwMode="auto">
          <a:xfrm>
            <a:off x="4760540" y="2347243"/>
            <a:ext cx="2476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6" name="Text Box 247"/>
          <p:cNvSpPr txBox="1">
            <a:spLocks noChangeArrowheads="1"/>
          </p:cNvSpPr>
          <p:nvPr/>
        </p:nvSpPr>
        <p:spPr bwMode="auto">
          <a:xfrm>
            <a:off x="4160465" y="2523455"/>
            <a:ext cx="749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600">
                <a:latin typeface="Arial" charset="0"/>
              </a:rPr>
              <a:t>Traffic</a:t>
            </a:r>
          </a:p>
          <a:p>
            <a:pPr algn="ctr" eaLnBrk="1" hangingPunct="1"/>
            <a:r>
              <a:rPr lang="fr-FR" sz="1600">
                <a:latin typeface="Arial" charset="0"/>
              </a:rPr>
              <a:t>DB</a:t>
            </a:r>
          </a:p>
        </p:txBody>
      </p:sp>
      <p:sp>
        <p:nvSpPr>
          <p:cNvPr id="27" name="Text Box 251"/>
          <p:cNvSpPr txBox="1">
            <a:spLocks noChangeArrowheads="1"/>
          </p:cNvSpPr>
          <p:nvPr/>
        </p:nvSpPr>
        <p:spPr bwMode="auto">
          <a:xfrm>
            <a:off x="5524128" y="2494880"/>
            <a:ext cx="847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600">
                <a:latin typeface="Arial" charset="0"/>
              </a:rPr>
              <a:t>View</a:t>
            </a:r>
          </a:p>
          <a:p>
            <a:pPr algn="ctr" eaLnBrk="1" hangingPunct="1"/>
            <a:r>
              <a:rPr lang="fr-FR" sz="1600">
                <a:latin typeface="Arial" charset="0"/>
              </a:rPr>
              <a:t>Plugins</a:t>
            </a:r>
          </a:p>
        </p:txBody>
      </p:sp>
      <p:sp>
        <p:nvSpPr>
          <p:cNvPr id="28" name="Text Box 4"/>
          <p:cNvSpPr txBox="1">
            <a:spLocks noChangeArrowheads="1"/>
          </p:cNvSpPr>
          <p:nvPr/>
        </p:nvSpPr>
        <p:spPr bwMode="auto">
          <a:xfrm>
            <a:off x="5984503" y="4926930"/>
            <a:ext cx="23320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eaLnBrk="1" hangingPunct="1"/>
            <a:r>
              <a:rPr lang="fr-FR" sz="1600">
                <a:solidFill>
                  <a:srgbClr val="000000"/>
                </a:solidFill>
                <a:cs typeface="Arial" charset="0"/>
              </a:rPr>
              <a:t>Software library</a:t>
            </a:r>
          </a:p>
          <a:p>
            <a:pPr eaLnBrk="1" hangingPunct="1"/>
            <a:r>
              <a:rPr lang="fr-FR" sz="1600">
                <a:solidFill>
                  <a:srgbClr val="000000"/>
                </a:solidFill>
                <a:cs typeface="Arial" charset="0"/>
              </a:rPr>
              <a:t>(SDK)</a:t>
            </a:r>
          </a:p>
          <a:p>
            <a:pPr eaLnBrk="1" hangingPunct="1"/>
            <a:r>
              <a:rPr lang="fr-FR" sz="1600">
                <a:solidFill>
                  <a:srgbClr val="000000"/>
                </a:solidFill>
                <a:cs typeface="Arial" charset="0"/>
              </a:rPr>
              <a:t>Can be integrated</a:t>
            </a:r>
          </a:p>
          <a:p>
            <a:pPr eaLnBrk="1" hangingPunct="1"/>
            <a:r>
              <a:rPr lang="fr-FR" sz="1600">
                <a:solidFill>
                  <a:srgbClr val="000000"/>
                </a:solidFill>
                <a:cs typeface="Arial" charset="0"/>
              </a:rPr>
              <a:t>in 3rd party SW</a:t>
            </a:r>
          </a:p>
        </p:txBody>
      </p:sp>
      <p:sp>
        <p:nvSpPr>
          <p:cNvPr id="29" name="Text Box 6"/>
          <p:cNvSpPr txBox="1">
            <a:spLocks noChangeArrowheads="1"/>
          </p:cNvSpPr>
          <p:nvPr/>
        </p:nvSpPr>
        <p:spPr bwMode="auto">
          <a:xfrm>
            <a:off x="6008315" y="3341018"/>
            <a:ext cx="214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eaLnBrk="1" hangingPunct="1"/>
            <a:r>
              <a:rPr lang="fr-FR" sz="1600" dirty="0" err="1">
                <a:solidFill>
                  <a:srgbClr val="000000"/>
                </a:solidFill>
                <a:cs typeface="Arial" charset="0"/>
              </a:rPr>
              <a:t>Add</a:t>
            </a:r>
            <a:r>
              <a:rPr lang="fr-FR" sz="1600" dirty="0">
                <a:solidFill>
                  <a:srgbClr val="000000"/>
                </a:solidFill>
                <a:cs typeface="Arial" charset="0"/>
              </a:rPr>
              <a:t> </a:t>
            </a:r>
            <a:r>
              <a:rPr lang="fr-FR" sz="1600" dirty="0" err="1">
                <a:solidFill>
                  <a:srgbClr val="000000"/>
                </a:solidFill>
                <a:cs typeface="Arial" charset="0"/>
              </a:rPr>
              <a:t>analysis</a:t>
            </a:r>
            <a:endParaRPr lang="fr-FR" sz="1600" dirty="0">
              <a:solidFill>
                <a:srgbClr val="000000"/>
              </a:solidFill>
              <a:cs typeface="Arial" charset="0"/>
            </a:endParaRPr>
          </a:p>
          <a:p>
            <a:pPr eaLnBrk="1" hangingPunct="1"/>
            <a:r>
              <a:rPr lang="fr-FR" sz="1600" dirty="0">
                <a:solidFill>
                  <a:srgbClr val="000000"/>
                </a:solidFill>
                <a:cs typeface="Arial" charset="0"/>
              </a:rPr>
              <a:t>modules</a:t>
            </a:r>
          </a:p>
        </p:txBody>
      </p:sp>
      <p:sp>
        <p:nvSpPr>
          <p:cNvPr id="31" name="Line 14"/>
          <p:cNvSpPr>
            <a:spLocks noChangeShapeType="1"/>
          </p:cNvSpPr>
          <p:nvPr/>
        </p:nvSpPr>
        <p:spPr bwMode="auto">
          <a:xfrm flipH="1">
            <a:off x="5938465" y="1553493"/>
            <a:ext cx="1314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Text Box 264"/>
          <p:cNvSpPr txBox="1">
            <a:spLocks noChangeArrowheads="1"/>
          </p:cNvSpPr>
          <p:nvPr/>
        </p:nvSpPr>
        <p:spPr bwMode="auto">
          <a:xfrm>
            <a:off x="1507753" y="3442618"/>
            <a:ext cx="196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dirty="0">
                <a:latin typeface="Arial" charset="0"/>
              </a:rPr>
              <a:t>Analysis modules</a:t>
            </a:r>
          </a:p>
        </p:txBody>
      </p:sp>
      <p:sp>
        <p:nvSpPr>
          <p:cNvPr id="33" name="Rectangle 265"/>
          <p:cNvSpPr>
            <a:spLocks noChangeArrowheads="1"/>
          </p:cNvSpPr>
          <p:nvPr/>
        </p:nvSpPr>
        <p:spPr bwMode="auto">
          <a:xfrm>
            <a:off x="4362078" y="3780755"/>
            <a:ext cx="1277937" cy="725488"/>
          </a:xfrm>
          <a:prstGeom prst="rect">
            <a:avLst/>
          </a:prstGeom>
          <a:solidFill>
            <a:schemeClr val="bg1">
              <a:lumMod val="65000"/>
            </a:schemeClr>
          </a:solidFill>
          <a:ln w="9525">
            <a:solidFill>
              <a:schemeClr val="tx1"/>
            </a:solidFill>
            <a:miter lim="800000"/>
            <a:headEnd/>
            <a:tailEnd/>
          </a:ln>
        </p:spPr>
        <p:txBody>
          <a:bodyPr wrap="none" anchor="ctr"/>
          <a:lstStyle/>
          <a:p>
            <a:pPr algn="ctr"/>
            <a:r>
              <a:rPr lang="fr-FR" sz="1600" dirty="0">
                <a:latin typeface="Arial" charset="0"/>
              </a:rPr>
              <a:t>Security &amp;</a:t>
            </a:r>
          </a:p>
          <a:p>
            <a:pPr algn="ctr"/>
            <a:r>
              <a:rPr lang="fr-FR" sz="1600" dirty="0">
                <a:latin typeface="Arial" charset="0"/>
              </a:rPr>
              <a:t>Functional</a:t>
            </a:r>
          </a:p>
          <a:p>
            <a:pPr algn="ctr"/>
            <a:r>
              <a:rPr lang="fr-FR" sz="1600" dirty="0">
                <a:latin typeface="Arial" charset="0"/>
              </a:rPr>
              <a:t>Analysis</a:t>
            </a:r>
          </a:p>
        </p:txBody>
      </p:sp>
      <p:sp>
        <p:nvSpPr>
          <p:cNvPr id="34" name="Rectangle 266"/>
          <p:cNvSpPr>
            <a:spLocks noChangeArrowheads="1"/>
          </p:cNvSpPr>
          <p:nvPr/>
        </p:nvSpPr>
        <p:spPr bwMode="auto">
          <a:xfrm>
            <a:off x="1574428" y="3769643"/>
            <a:ext cx="1277937" cy="725487"/>
          </a:xfrm>
          <a:prstGeom prst="rect">
            <a:avLst/>
          </a:prstGeom>
          <a:solidFill>
            <a:schemeClr val="bg1">
              <a:lumMod val="65000"/>
            </a:schemeClr>
          </a:solidFill>
          <a:ln w="9525">
            <a:solidFill>
              <a:schemeClr val="tx1"/>
            </a:solidFill>
            <a:miter lim="800000"/>
            <a:headEnd/>
            <a:tailEnd/>
          </a:ln>
        </p:spPr>
        <p:txBody>
          <a:bodyPr wrap="none" anchor="ctr"/>
          <a:lstStyle/>
          <a:p>
            <a:pPr algn="ctr"/>
            <a:r>
              <a:rPr lang="fr-FR" sz="1800">
                <a:latin typeface="Arial" charset="0"/>
              </a:rPr>
              <a:t>Traffic</a:t>
            </a:r>
          </a:p>
          <a:p>
            <a:pPr algn="ctr"/>
            <a:r>
              <a:rPr lang="fr-FR" sz="1800">
                <a:latin typeface="Arial" charset="0"/>
              </a:rPr>
              <a:t>Monitoring</a:t>
            </a:r>
          </a:p>
        </p:txBody>
      </p:sp>
      <p:sp>
        <p:nvSpPr>
          <p:cNvPr id="35" name="Rectangle 267"/>
          <p:cNvSpPr>
            <a:spLocks noChangeArrowheads="1"/>
          </p:cNvSpPr>
          <p:nvPr/>
        </p:nvSpPr>
        <p:spPr bwMode="auto">
          <a:xfrm>
            <a:off x="2965078" y="3780755"/>
            <a:ext cx="1277937" cy="725488"/>
          </a:xfrm>
          <a:prstGeom prst="rect">
            <a:avLst/>
          </a:prstGeom>
          <a:solidFill>
            <a:schemeClr val="bg1">
              <a:lumMod val="65000"/>
            </a:schemeClr>
          </a:solidFill>
          <a:ln w="9525">
            <a:solidFill>
              <a:schemeClr val="tx1"/>
            </a:solidFill>
            <a:miter lim="800000"/>
            <a:headEnd/>
            <a:tailEnd/>
          </a:ln>
        </p:spPr>
        <p:txBody>
          <a:bodyPr wrap="none" anchor="ctr"/>
          <a:lstStyle/>
          <a:p>
            <a:pPr algn="ctr"/>
            <a:endParaRPr lang="fr-FR" sz="1600" dirty="0"/>
          </a:p>
          <a:p>
            <a:pPr algn="ctr"/>
            <a:r>
              <a:rPr lang="fr-FR" sz="1800" dirty="0">
                <a:latin typeface="Arial" charset="0"/>
              </a:rPr>
              <a:t>Quality</a:t>
            </a:r>
          </a:p>
          <a:p>
            <a:pPr algn="ctr"/>
            <a:r>
              <a:rPr lang="fr-FR" sz="1800" dirty="0">
                <a:latin typeface="Arial" charset="0"/>
              </a:rPr>
              <a:t>Monitoring</a:t>
            </a:r>
          </a:p>
          <a:p>
            <a:pPr algn="ctr"/>
            <a:endParaRPr lang="fr-FR" sz="1800" dirty="0">
              <a:latin typeface="Arial" charset="0"/>
            </a:endParaRPr>
          </a:p>
        </p:txBody>
      </p:sp>
      <p:sp>
        <p:nvSpPr>
          <p:cNvPr id="36" name="Text Box 6"/>
          <p:cNvSpPr txBox="1">
            <a:spLocks noChangeArrowheads="1"/>
          </p:cNvSpPr>
          <p:nvPr/>
        </p:nvSpPr>
        <p:spPr bwMode="auto">
          <a:xfrm>
            <a:off x="5995615" y="4056980"/>
            <a:ext cx="21494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eaLnBrk="1" hangingPunct="1"/>
            <a:r>
              <a:rPr lang="fr-FR" sz="1600">
                <a:solidFill>
                  <a:srgbClr val="000000"/>
                </a:solidFill>
                <a:cs typeface="Arial" charset="0"/>
              </a:rPr>
              <a:t>HW/SW Probe</a:t>
            </a:r>
          </a:p>
          <a:p>
            <a:pPr eaLnBrk="1" hangingPunct="1"/>
            <a:r>
              <a:rPr lang="fr-FR" sz="1600">
                <a:solidFill>
                  <a:srgbClr val="000000"/>
                </a:solidFill>
                <a:cs typeface="Arial" charset="0"/>
              </a:rPr>
              <a:t>Can be installed</a:t>
            </a:r>
          </a:p>
          <a:p>
            <a:pPr eaLnBrk="1" hangingPunct="1"/>
            <a:r>
              <a:rPr lang="fr-FR" sz="1600">
                <a:solidFill>
                  <a:srgbClr val="000000"/>
                </a:solidFill>
                <a:cs typeface="Arial" charset="0"/>
              </a:rPr>
              <a:t>on dedicated HW</a:t>
            </a:r>
            <a:r>
              <a:rPr lang="fr-FR" sz="1800">
                <a:solidFill>
                  <a:srgbClr val="000000"/>
                </a:solidFill>
                <a:cs typeface="Arial" charset="0"/>
              </a:rPr>
              <a:t> </a:t>
            </a:r>
          </a:p>
        </p:txBody>
      </p:sp>
      <p:sp>
        <p:nvSpPr>
          <p:cNvPr id="37" name="Text Box 4"/>
          <p:cNvSpPr txBox="1">
            <a:spLocks noChangeArrowheads="1"/>
          </p:cNvSpPr>
          <p:nvPr/>
        </p:nvSpPr>
        <p:spPr bwMode="auto">
          <a:xfrm>
            <a:off x="5986090" y="6142955"/>
            <a:ext cx="2332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eaLnBrk="1" hangingPunct="1"/>
            <a:r>
              <a:rPr lang="fr-FR" sz="1600">
                <a:solidFill>
                  <a:srgbClr val="000000"/>
                </a:solidFill>
                <a:cs typeface="Arial" charset="0"/>
              </a:rPr>
              <a:t>Add plugins </a:t>
            </a:r>
          </a:p>
        </p:txBody>
      </p:sp>
      <p:sp>
        <p:nvSpPr>
          <p:cNvPr id="38" name="Text Box 9"/>
          <p:cNvSpPr txBox="1">
            <a:spLocks noChangeArrowheads="1"/>
          </p:cNvSpPr>
          <p:nvPr/>
        </p:nvSpPr>
        <p:spPr bwMode="auto">
          <a:xfrm>
            <a:off x="6067053" y="1834480"/>
            <a:ext cx="21494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eaLnBrk="1" hangingPunct="1"/>
            <a:r>
              <a:rPr lang="fr-FR" sz="1600">
                <a:solidFill>
                  <a:srgbClr val="000000"/>
                </a:solidFill>
                <a:cs typeface="Arial" charset="0"/>
              </a:rPr>
              <a:t>User defined</a:t>
            </a:r>
          </a:p>
          <a:p>
            <a:pPr eaLnBrk="1" hangingPunct="1"/>
            <a:r>
              <a:rPr lang="fr-FR" sz="1600">
                <a:solidFill>
                  <a:srgbClr val="000000"/>
                </a:solidFill>
                <a:cs typeface="Arial" charset="0"/>
              </a:rPr>
              <a:t>Reports and views</a:t>
            </a:r>
            <a:r>
              <a:rPr lang="fr-FR" sz="1800">
                <a:solidFill>
                  <a:srgbClr val="000000"/>
                </a:solidFill>
                <a:cs typeface="Arial" charset="0"/>
              </a:rPr>
              <a:t> </a:t>
            </a:r>
          </a:p>
        </p:txBody>
      </p:sp>
      <p:sp>
        <p:nvSpPr>
          <p:cNvPr id="39" name="Line 13"/>
          <p:cNvSpPr>
            <a:spLocks noChangeShapeType="1"/>
          </p:cNvSpPr>
          <p:nvPr/>
        </p:nvSpPr>
        <p:spPr bwMode="auto">
          <a:xfrm flipH="1">
            <a:off x="5938465" y="3341018"/>
            <a:ext cx="1384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Rectangle 285"/>
          <p:cNvSpPr>
            <a:spLocks noChangeArrowheads="1"/>
          </p:cNvSpPr>
          <p:nvPr/>
        </p:nvSpPr>
        <p:spPr bwMode="auto">
          <a:xfrm>
            <a:off x="5730503" y="1985293"/>
            <a:ext cx="338137" cy="157162"/>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41" name="Rectangle 286"/>
          <p:cNvSpPr>
            <a:spLocks noChangeArrowheads="1"/>
          </p:cNvSpPr>
          <p:nvPr/>
        </p:nvSpPr>
        <p:spPr bwMode="auto">
          <a:xfrm>
            <a:off x="5730503" y="2215480"/>
            <a:ext cx="338137" cy="157163"/>
          </a:xfrm>
          <a:prstGeom prst="rect">
            <a:avLst/>
          </a:prstGeom>
          <a:solidFill>
            <a:srgbClr val="C0C0C0"/>
          </a:solidFill>
          <a:ln w="9525">
            <a:solidFill>
              <a:schemeClr val="tx1"/>
            </a:solidFill>
            <a:miter lim="800000"/>
            <a:headEnd/>
            <a:tailEnd/>
          </a:ln>
        </p:spPr>
        <p:txBody>
          <a:bodyPr wrap="none" anchor="ctr"/>
          <a:lstStyle/>
          <a:p>
            <a:endParaRPr lang="en-GB"/>
          </a:p>
        </p:txBody>
      </p:sp>
    </p:spTree>
    <p:extLst>
      <p:ext uri="{BB962C8B-B14F-4D97-AF65-F5344CB8AC3E}">
        <p14:creationId xmlns:p14="http://schemas.microsoft.com/office/powerpoint/2010/main" val="30831270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Innovation</a:t>
            </a:r>
            <a:endParaRPr lang="en-US" dirty="0"/>
          </a:p>
        </p:txBody>
      </p:sp>
      <p:sp>
        <p:nvSpPr>
          <p:cNvPr id="3" name="Espace réservé du contenu 2"/>
          <p:cNvSpPr>
            <a:spLocks noGrp="1"/>
          </p:cNvSpPr>
          <p:nvPr>
            <p:ph idx="1"/>
          </p:nvPr>
        </p:nvSpPr>
        <p:spPr/>
        <p:txBody>
          <a:bodyPr/>
          <a:lstStyle/>
          <a:p>
            <a:r>
              <a:rPr lang="fr-FR" sz="2800" dirty="0"/>
              <a:t> </a:t>
            </a:r>
            <a:r>
              <a:rPr lang="en-US" sz="2800" dirty="0"/>
              <a:t>Model-driven security (or </a:t>
            </a:r>
            <a:r>
              <a:rPr lang="en-US" sz="2800" dirty="0" err="1"/>
              <a:t>DevOpsSec</a:t>
            </a:r>
            <a:r>
              <a:rPr lang="en-US" sz="2800" dirty="0"/>
              <a:t>)</a:t>
            </a:r>
          </a:p>
          <a:p>
            <a:pPr lvl="1"/>
            <a:r>
              <a:rPr lang="en-US" sz="2400" dirty="0"/>
              <a:t>Modeling of  security properties and attacks</a:t>
            </a:r>
          </a:p>
          <a:p>
            <a:pPr lvl="1"/>
            <a:r>
              <a:rPr lang="en-US" sz="2400" dirty="0"/>
              <a:t>Applicable to testing and operation phases</a:t>
            </a:r>
          </a:p>
          <a:p>
            <a:pPr lvl="1"/>
            <a:r>
              <a:rPr lang="en-US" sz="2400" dirty="0"/>
              <a:t>Allows checking compliance of security policies</a:t>
            </a:r>
          </a:p>
          <a:p>
            <a:pPr lvl="1"/>
            <a:r>
              <a:rPr lang="en-US" sz="2400" dirty="0"/>
              <a:t>Automate security management and enforcement</a:t>
            </a:r>
          </a:p>
          <a:p>
            <a:pPr lvl="1"/>
            <a:r>
              <a:rPr lang="en-US" sz="2400" dirty="0"/>
              <a:t>Externalizes security policies (defined by security and business organizations, not developers)</a:t>
            </a:r>
          </a:p>
          <a:p>
            <a:pPr lvl="1"/>
            <a:r>
              <a:rPr lang="en-US" sz="2400" dirty="0"/>
              <a:t>Allows building security aware systems</a:t>
            </a:r>
          </a:p>
          <a:p>
            <a:pPr lvl="1"/>
            <a:r>
              <a:rPr lang="en-US" sz="2400" dirty="0"/>
              <a:t>Intrusion {prevention </a:t>
            </a:r>
            <a:r>
              <a:rPr lang="en-US" sz="2400" dirty="0">
                <a:sym typeface="Wingdings" pitchFamily="2" charset="2"/>
              </a:rPr>
              <a:t> resilient} systems</a:t>
            </a:r>
          </a:p>
          <a:p>
            <a:pPr>
              <a:buFont typeface="Wingdings" pitchFamily="2" charset="2"/>
              <a:buNone/>
            </a:pPr>
            <a:r>
              <a:rPr lang="en-US" sz="1800" dirty="0" err="1"/>
              <a:t>DevOpsSec</a:t>
            </a:r>
            <a:r>
              <a:rPr lang="en-US" sz="1800" dirty="0"/>
              <a:t>: term introduced by Gartner Research (« Hype Cycle for Application Security », July 2012)</a:t>
            </a:r>
            <a:endParaRPr lang="en-US" sz="2000" dirty="0"/>
          </a:p>
          <a:p>
            <a:endParaRPr lang="en-US" sz="2800" dirty="0"/>
          </a:p>
        </p:txBody>
      </p:sp>
      <p:sp>
        <p:nvSpPr>
          <p:cNvPr id="5" name="Espace réservé du numéro de diapositive 4"/>
          <p:cNvSpPr>
            <a:spLocks noGrp="1"/>
          </p:cNvSpPr>
          <p:nvPr>
            <p:ph type="sldNum" sz="quarter" idx="12"/>
          </p:nvPr>
        </p:nvSpPr>
        <p:spPr/>
        <p:txBody>
          <a:bodyPr/>
          <a:lstStyle/>
          <a:p>
            <a:pPr>
              <a:defRPr/>
            </a:pPr>
            <a:fld id="{7BC538F5-AE3E-4060-9D7B-E244CDF4597A}" type="slidenum">
              <a:rPr lang="en-US" smtClean="0"/>
              <a:pPr>
                <a:defRPr/>
              </a:pPr>
              <a:t>28</a:t>
            </a:fld>
            <a:endParaRPr lang="en-US"/>
          </a:p>
        </p:txBody>
      </p:sp>
    </p:spTree>
    <p:extLst>
      <p:ext uri="{BB962C8B-B14F-4D97-AF65-F5344CB8AC3E}">
        <p14:creationId xmlns:p14="http://schemas.microsoft.com/office/powerpoint/2010/main" val="689619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p:txBody>
          <a:bodyPr/>
          <a:lstStyle/>
          <a:p>
            <a:r>
              <a:rPr lang="en-GB" dirty="0" smtClean="0"/>
              <a:t>Thales Case Study: A</a:t>
            </a:r>
            <a:r>
              <a:rPr lang="en-US" dirty="0" smtClean="0"/>
              <a:t>d-hoc </a:t>
            </a:r>
            <a:r>
              <a:rPr lang="en-US" dirty="0"/>
              <a:t>waveform </a:t>
            </a:r>
            <a:r>
              <a:rPr lang="en-US" dirty="0" smtClean="0"/>
              <a:t>networking</a:t>
            </a:r>
            <a:r>
              <a:rPr lang="en-US" dirty="0"/>
              <a:t> </a:t>
            </a:r>
            <a:r>
              <a:rPr lang="en-US" dirty="0" smtClean="0"/>
              <a:t>protocols</a:t>
            </a:r>
            <a:endParaRPr lang="en-GB" dirty="0"/>
          </a:p>
        </p:txBody>
      </p:sp>
      <p:sp>
        <p:nvSpPr>
          <p:cNvPr id="4099" name="Rectangle 14"/>
          <p:cNvSpPr>
            <a:spLocks noGrp="1" noChangeArrowheads="1"/>
          </p:cNvSpPr>
          <p:nvPr>
            <p:ph type="body" idx="1"/>
          </p:nvPr>
        </p:nvSpPr>
        <p:spPr>
          <a:xfrm>
            <a:off x="403224" y="1747771"/>
            <a:ext cx="6454776" cy="4417533"/>
          </a:xfrm>
          <a:noFill/>
        </p:spPr>
        <p:txBody>
          <a:bodyPr/>
          <a:lstStyle/>
          <a:p>
            <a:r>
              <a:rPr lang="en-US" sz="1800" dirty="0"/>
              <a:t>Technical challenges</a:t>
            </a:r>
          </a:p>
          <a:p>
            <a:pPr lvl="1"/>
            <a:r>
              <a:rPr lang="en-US" sz="1600" dirty="0"/>
              <a:t>Automatic network : no initial planning</a:t>
            </a:r>
          </a:p>
          <a:p>
            <a:pPr lvl="1"/>
            <a:r>
              <a:rPr lang="en-US" sz="1600" dirty="0"/>
              <a:t>Network continuity whatever are the stations in the network</a:t>
            </a:r>
          </a:p>
          <a:p>
            <a:pPr lvl="1"/>
            <a:r>
              <a:rPr lang="en-US" sz="1600" dirty="0"/>
              <a:t>“on the move” automatic network re-organization and operation</a:t>
            </a:r>
          </a:p>
          <a:p>
            <a:pPr lvl="1"/>
            <a:r>
              <a:rPr lang="en-US" sz="1600" dirty="0"/>
              <a:t>End-to-end heterogeneous user services transmission : voice, messages</a:t>
            </a:r>
          </a:p>
          <a:p>
            <a:pPr lvl="1"/>
            <a:r>
              <a:rPr lang="en-US" sz="1600" dirty="0"/>
              <a:t>Decentralized mesh network. no </a:t>
            </a:r>
            <a:r>
              <a:rPr lang="en-US" sz="1600" dirty="0" smtClean="0"/>
              <a:t>Base Station</a:t>
            </a:r>
          </a:p>
          <a:p>
            <a:pPr lvl="1"/>
            <a:r>
              <a:rPr lang="en-US" sz="1600" dirty="0" smtClean="0"/>
              <a:t>Nodes collaborate to ensure connectivity and participate in the routing task</a:t>
            </a:r>
          </a:p>
          <a:p>
            <a:pPr lvl="1"/>
            <a:endParaRPr lang="en-US" sz="1600" dirty="0" smtClean="0"/>
          </a:p>
          <a:p>
            <a:r>
              <a:rPr lang="en-GB" sz="1800" dirty="0"/>
              <a:t>Main scope of radio protocol case study: vulnerability analysis based on over-the-air info exchanged at physical layer</a:t>
            </a:r>
            <a:endParaRPr lang="en-US" sz="1800" dirty="0"/>
          </a:p>
          <a:p>
            <a:pPr lvl="1"/>
            <a:r>
              <a:rPr lang="en-GB" sz="1600" dirty="0"/>
              <a:t>Frames </a:t>
            </a:r>
            <a:r>
              <a:rPr lang="en-GB" sz="1600" dirty="0" smtClean="0"/>
              <a:t>analysis</a:t>
            </a:r>
            <a:r>
              <a:rPr lang="en-US" sz="1600" dirty="0" smtClean="0"/>
              <a:t>, </a:t>
            </a:r>
            <a:r>
              <a:rPr lang="en-GB" sz="1600" dirty="0"/>
              <a:t>d</a:t>
            </a:r>
            <a:r>
              <a:rPr lang="en-GB" sz="1600" dirty="0" smtClean="0"/>
              <a:t>ata alteration</a:t>
            </a:r>
            <a:r>
              <a:rPr lang="en-US" sz="1600" dirty="0" smtClean="0"/>
              <a:t>, </a:t>
            </a:r>
            <a:r>
              <a:rPr lang="en-GB" sz="1600" dirty="0" smtClean="0"/>
              <a:t>replay</a:t>
            </a:r>
            <a:r>
              <a:rPr lang="en-US" sz="1600" dirty="0" smtClean="0"/>
              <a:t>, denial</a:t>
            </a:r>
            <a:r>
              <a:rPr lang="en-GB" sz="1600" dirty="0" smtClean="0"/>
              <a:t> </a:t>
            </a:r>
            <a:r>
              <a:rPr lang="en-GB" sz="1600" dirty="0"/>
              <a:t>of </a:t>
            </a:r>
            <a:r>
              <a:rPr lang="en-GB" sz="1600" dirty="0" smtClean="0"/>
              <a:t>service</a:t>
            </a:r>
            <a:r>
              <a:rPr lang="en-US" sz="1600" dirty="0" smtClean="0"/>
              <a:t>, </a:t>
            </a:r>
            <a:r>
              <a:rPr lang="en-GB" sz="1600" dirty="0"/>
              <a:t>t</a:t>
            </a:r>
            <a:r>
              <a:rPr lang="en-GB" sz="1600" dirty="0" smtClean="0"/>
              <a:t>ampering </a:t>
            </a:r>
            <a:r>
              <a:rPr lang="en-GB" sz="1600" dirty="0"/>
              <a:t>and </a:t>
            </a:r>
            <a:r>
              <a:rPr lang="en-GB" sz="1600" dirty="0" smtClean="0"/>
              <a:t>misuse</a:t>
            </a:r>
            <a:r>
              <a:rPr lang="en-US" sz="1600" dirty="0" smtClean="0"/>
              <a:t>, and </a:t>
            </a:r>
            <a:r>
              <a:rPr lang="en-GB" sz="1600" dirty="0"/>
              <a:t>c</a:t>
            </a:r>
            <a:r>
              <a:rPr lang="en-GB" sz="1600" dirty="0" smtClean="0"/>
              <a:t>ombination </a:t>
            </a:r>
            <a:r>
              <a:rPr lang="en-GB" sz="1600" dirty="0"/>
              <a:t>of the threats</a:t>
            </a:r>
            <a:endParaRPr lang="en-US" sz="1600" dirty="0"/>
          </a:p>
          <a:p>
            <a:endParaRPr lang="en-US" sz="2000" dirty="0" smtClean="0"/>
          </a:p>
          <a:p>
            <a:pPr lvl="1"/>
            <a:endParaRPr lang="en-US" sz="1600" dirty="0"/>
          </a:p>
          <a:p>
            <a:endParaRPr lang="en-US" sz="2000" dirty="0"/>
          </a:p>
        </p:txBody>
      </p:sp>
      <p:grpSp>
        <p:nvGrpSpPr>
          <p:cNvPr id="4" name="Group 1126"/>
          <p:cNvGrpSpPr>
            <a:grpSpLocks/>
          </p:cNvGrpSpPr>
          <p:nvPr/>
        </p:nvGrpSpPr>
        <p:grpSpPr bwMode="auto">
          <a:xfrm>
            <a:off x="6964357" y="1924360"/>
            <a:ext cx="1876398" cy="1936688"/>
            <a:chOff x="138" y="162"/>
            <a:chExt cx="3222" cy="3048"/>
          </a:xfrm>
        </p:grpSpPr>
        <p:sp>
          <p:nvSpPr>
            <p:cNvPr id="5" name="Line 1127"/>
            <p:cNvSpPr>
              <a:spLocks noChangeShapeType="1"/>
            </p:cNvSpPr>
            <p:nvPr/>
          </p:nvSpPr>
          <p:spPr bwMode="auto">
            <a:xfrm flipH="1" flipV="1">
              <a:off x="510" y="438"/>
              <a:ext cx="852" cy="2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28"/>
            <p:cNvSpPr>
              <a:spLocks noChangeShapeType="1"/>
            </p:cNvSpPr>
            <p:nvPr/>
          </p:nvSpPr>
          <p:spPr bwMode="auto">
            <a:xfrm>
              <a:off x="1362" y="642"/>
              <a:ext cx="564" cy="2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129"/>
            <p:cNvSpPr>
              <a:spLocks noChangeShapeType="1"/>
            </p:cNvSpPr>
            <p:nvPr/>
          </p:nvSpPr>
          <p:spPr bwMode="auto">
            <a:xfrm flipH="1">
              <a:off x="864" y="642"/>
              <a:ext cx="498"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30"/>
            <p:cNvSpPr>
              <a:spLocks noChangeShapeType="1"/>
            </p:cNvSpPr>
            <p:nvPr/>
          </p:nvSpPr>
          <p:spPr bwMode="auto">
            <a:xfrm flipH="1">
              <a:off x="1086" y="642"/>
              <a:ext cx="276" cy="5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31"/>
            <p:cNvSpPr>
              <a:spLocks noChangeShapeType="1"/>
            </p:cNvSpPr>
            <p:nvPr/>
          </p:nvSpPr>
          <p:spPr bwMode="auto">
            <a:xfrm>
              <a:off x="1362" y="642"/>
              <a:ext cx="438"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132"/>
            <p:cNvSpPr>
              <a:spLocks noChangeShapeType="1"/>
            </p:cNvSpPr>
            <p:nvPr/>
          </p:nvSpPr>
          <p:spPr bwMode="auto">
            <a:xfrm flipH="1" flipV="1">
              <a:off x="342" y="486"/>
              <a:ext cx="1020"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33"/>
            <p:cNvSpPr>
              <a:spLocks noChangeShapeType="1"/>
            </p:cNvSpPr>
            <p:nvPr/>
          </p:nvSpPr>
          <p:spPr bwMode="auto">
            <a:xfrm flipH="1">
              <a:off x="774" y="642"/>
              <a:ext cx="588" cy="3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134"/>
            <p:cNvSpPr>
              <a:spLocks noChangeShapeType="1"/>
            </p:cNvSpPr>
            <p:nvPr/>
          </p:nvSpPr>
          <p:spPr bwMode="auto">
            <a:xfrm flipH="1">
              <a:off x="324" y="642"/>
              <a:ext cx="1038" cy="2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35"/>
            <p:cNvSpPr>
              <a:spLocks noChangeShapeType="1"/>
            </p:cNvSpPr>
            <p:nvPr/>
          </p:nvSpPr>
          <p:spPr bwMode="auto">
            <a:xfrm>
              <a:off x="1362" y="642"/>
              <a:ext cx="678" cy="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136"/>
            <p:cNvSpPr>
              <a:spLocks noChangeShapeType="1"/>
            </p:cNvSpPr>
            <p:nvPr/>
          </p:nvSpPr>
          <p:spPr bwMode="auto">
            <a:xfrm>
              <a:off x="1362" y="642"/>
              <a:ext cx="762"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37"/>
            <p:cNvSpPr>
              <a:spLocks noChangeShapeType="1"/>
            </p:cNvSpPr>
            <p:nvPr/>
          </p:nvSpPr>
          <p:spPr bwMode="auto">
            <a:xfrm flipH="1" flipV="1">
              <a:off x="1122" y="192"/>
              <a:ext cx="240" cy="4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38"/>
            <p:cNvSpPr>
              <a:spLocks noChangeShapeType="1"/>
            </p:cNvSpPr>
            <p:nvPr/>
          </p:nvSpPr>
          <p:spPr bwMode="auto">
            <a:xfrm>
              <a:off x="1362" y="642"/>
              <a:ext cx="108" cy="9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139"/>
            <p:cNvSpPr>
              <a:spLocks noChangeShapeType="1"/>
            </p:cNvSpPr>
            <p:nvPr/>
          </p:nvSpPr>
          <p:spPr bwMode="auto">
            <a:xfrm>
              <a:off x="1362" y="642"/>
              <a:ext cx="78" cy="3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140"/>
            <p:cNvSpPr>
              <a:spLocks noChangeShapeType="1"/>
            </p:cNvSpPr>
            <p:nvPr/>
          </p:nvSpPr>
          <p:spPr bwMode="auto">
            <a:xfrm>
              <a:off x="1362" y="642"/>
              <a:ext cx="42"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41"/>
            <p:cNvSpPr>
              <a:spLocks noChangeShapeType="1"/>
            </p:cNvSpPr>
            <p:nvPr/>
          </p:nvSpPr>
          <p:spPr bwMode="auto">
            <a:xfrm>
              <a:off x="1362" y="642"/>
              <a:ext cx="60" cy="7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142"/>
            <p:cNvSpPr>
              <a:spLocks noChangeShapeType="1"/>
            </p:cNvSpPr>
            <p:nvPr/>
          </p:nvSpPr>
          <p:spPr bwMode="auto">
            <a:xfrm flipH="1">
              <a:off x="1230" y="642"/>
              <a:ext cx="132" cy="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43"/>
            <p:cNvSpPr>
              <a:spLocks noChangeShapeType="1"/>
            </p:cNvSpPr>
            <p:nvPr/>
          </p:nvSpPr>
          <p:spPr bwMode="auto">
            <a:xfrm flipH="1">
              <a:off x="960" y="642"/>
              <a:ext cx="402" cy="2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144"/>
            <p:cNvSpPr>
              <a:spLocks noChangeShapeType="1"/>
            </p:cNvSpPr>
            <p:nvPr/>
          </p:nvSpPr>
          <p:spPr bwMode="auto">
            <a:xfrm flipV="1">
              <a:off x="1362" y="600"/>
              <a:ext cx="204" cy="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145"/>
            <p:cNvSpPr>
              <a:spLocks noChangeShapeType="1"/>
            </p:cNvSpPr>
            <p:nvPr/>
          </p:nvSpPr>
          <p:spPr bwMode="auto">
            <a:xfrm>
              <a:off x="504" y="1374"/>
              <a:ext cx="420" cy="9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146"/>
            <p:cNvSpPr>
              <a:spLocks noChangeShapeType="1"/>
            </p:cNvSpPr>
            <p:nvPr/>
          </p:nvSpPr>
          <p:spPr bwMode="auto">
            <a:xfrm flipV="1">
              <a:off x="504" y="438"/>
              <a:ext cx="6" cy="9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147"/>
            <p:cNvSpPr>
              <a:spLocks noChangeShapeType="1"/>
            </p:cNvSpPr>
            <p:nvPr/>
          </p:nvSpPr>
          <p:spPr bwMode="auto">
            <a:xfrm>
              <a:off x="504" y="1374"/>
              <a:ext cx="726" cy="60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148"/>
            <p:cNvSpPr>
              <a:spLocks noChangeShapeType="1"/>
            </p:cNvSpPr>
            <p:nvPr/>
          </p:nvSpPr>
          <p:spPr bwMode="auto">
            <a:xfrm flipV="1">
              <a:off x="504" y="798"/>
              <a:ext cx="360" cy="5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149"/>
            <p:cNvSpPr>
              <a:spLocks noChangeShapeType="1"/>
            </p:cNvSpPr>
            <p:nvPr/>
          </p:nvSpPr>
          <p:spPr bwMode="auto">
            <a:xfrm flipV="1">
              <a:off x="504" y="1218"/>
              <a:ext cx="582"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150"/>
            <p:cNvSpPr>
              <a:spLocks noChangeShapeType="1"/>
            </p:cNvSpPr>
            <p:nvPr/>
          </p:nvSpPr>
          <p:spPr bwMode="auto">
            <a:xfrm flipH="1" flipV="1">
              <a:off x="342" y="486"/>
              <a:ext cx="162" cy="88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151"/>
            <p:cNvSpPr>
              <a:spLocks noChangeShapeType="1"/>
            </p:cNvSpPr>
            <p:nvPr/>
          </p:nvSpPr>
          <p:spPr bwMode="auto">
            <a:xfrm flipV="1">
              <a:off x="504" y="948"/>
              <a:ext cx="270"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152"/>
            <p:cNvSpPr>
              <a:spLocks noChangeShapeType="1"/>
            </p:cNvSpPr>
            <p:nvPr/>
          </p:nvSpPr>
          <p:spPr bwMode="auto">
            <a:xfrm flipH="1" flipV="1">
              <a:off x="324" y="882"/>
              <a:ext cx="180" cy="4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153"/>
            <p:cNvSpPr>
              <a:spLocks noChangeShapeType="1"/>
            </p:cNvSpPr>
            <p:nvPr/>
          </p:nvSpPr>
          <p:spPr bwMode="auto">
            <a:xfrm flipH="1" flipV="1">
              <a:off x="414" y="1338"/>
              <a:ext cx="90" cy="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154"/>
            <p:cNvSpPr>
              <a:spLocks noChangeShapeType="1"/>
            </p:cNvSpPr>
            <p:nvPr/>
          </p:nvSpPr>
          <p:spPr bwMode="auto">
            <a:xfrm flipH="1">
              <a:off x="192" y="1374"/>
              <a:ext cx="312" cy="4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155"/>
            <p:cNvSpPr>
              <a:spLocks noChangeShapeType="1"/>
            </p:cNvSpPr>
            <p:nvPr/>
          </p:nvSpPr>
          <p:spPr bwMode="auto">
            <a:xfrm flipH="1" flipV="1">
              <a:off x="162" y="684"/>
              <a:ext cx="342"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156"/>
            <p:cNvSpPr>
              <a:spLocks noChangeShapeType="1"/>
            </p:cNvSpPr>
            <p:nvPr/>
          </p:nvSpPr>
          <p:spPr bwMode="auto">
            <a:xfrm>
              <a:off x="504" y="1374"/>
              <a:ext cx="966" cy="2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157"/>
            <p:cNvSpPr>
              <a:spLocks noChangeShapeType="1"/>
            </p:cNvSpPr>
            <p:nvPr/>
          </p:nvSpPr>
          <p:spPr bwMode="auto">
            <a:xfrm flipH="1">
              <a:off x="162" y="1374"/>
              <a:ext cx="342" cy="6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158"/>
            <p:cNvSpPr>
              <a:spLocks noChangeShapeType="1"/>
            </p:cNvSpPr>
            <p:nvPr/>
          </p:nvSpPr>
          <p:spPr bwMode="auto">
            <a:xfrm flipV="1">
              <a:off x="504" y="978"/>
              <a:ext cx="936"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159"/>
            <p:cNvSpPr>
              <a:spLocks noChangeShapeType="1"/>
            </p:cNvSpPr>
            <p:nvPr/>
          </p:nvSpPr>
          <p:spPr bwMode="auto">
            <a:xfrm flipV="1">
              <a:off x="504" y="1362"/>
              <a:ext cx="900" cy="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160"/>
            <p:cNvSpPr>
              <a:spLocks noChangeShapeType="1"/>
            </p:cNvSpPr>
            <p:nvPr/>
          </p:nvSpPr>
          <p:spPr bwMode="auto">
            <a:xfrm>
              <a:off x="504" y="1374"/>
              <a:ext cx="918" cy="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161"/>
            <p:cNvSpPr>
              <a:spLocks noChangeShapeType="1"/>
            </p:cNvSpPr>
            <p:nvPr/>
          </p:nvSpPr>
          <p:spPr bwMode="auto">
            <a:xfrm flipH="1">
              <a:off x="438" y="1374"/>
              <a:ext cx="66" cy="4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162"/>
            <p:cNvSpPr>
              <a:spLocks noChangeShapeType="1"/>
            </p:cNvSpPr>
            <p:nvPr/>
          </p:nvSpPr>
          <p:spPr bwMode="auto">
            <a:xfrm flipV="1">
              <a:off x="504" y="648"/>
              <a:ext cx="726" cy="7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163"/>
            <p:cNvSpPr>
              <a:spLocks noChangeShapeType="1"/>
            </p:cNvSpPr>
            <p:nvPr/>
          </p:nvSpPr>
          <p:spPr bwMode="auto">
            <a:xfrm flipV="1">
              <a:off x="504" y="870"/>
              <a:ext cx="456"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164"/>
            <p:cNvSpPr>
              <a:spLocks noChangeShapeType="1"/>
            </p:cNvSpPr>
            <p:nvPr/>
          </p:nvSpPr>
          <p:spPr bwMode="auto">
            <a:xfrm flipH="1">
              <a:off x="2178" y="1416"/>
              <a:ext cx="492"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165"/>
            <p:cNvSpPr>
              <a:spLocks noChangeShapeType="1"/>
            </p:cNvSpPr>
            <p:nvPr/>
          </p:nvSpPr>
          <p:spPr bwMode="auto">
            <a:xfrm>
              <a:off x="2670" y="1416"/>
              <a:ext cx="666" cy="8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166"/>
            <p:cNvSpPr>
              <a:spLocks noChangeShapeType="1"/>
            </p:cNvSpPr>
            <p:nvPr/>
          </p:nvSpPr>
          <p:spPr bwMode="auto">
            <a:xfrm flipH="1" flipV="1">
              <a:off x="1926" y="852"/>
              <a:ext cx="744" cy="564"/>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167"/>
            <p:cNvSpPr>
              <a:spLocks noChangeShapeType="1"/>
            </p:cNvSpPr>
            <p:nvPr/>
          </p:nvSpPr>
          <p:spPr bwMode="auto">
            <a:xfrm flipH="1">
              <a:off x="2172" y="1416"/>
              <a:ext cx="498" cy="34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168"/>
            <p:cNvSpPr>
              <a:spLocks noChangeShapeType="1"/>
            </p:cNvSpPr>
            <p:nvPr/>
          </p:nvSpPr>
          <p:spPr bwMode="auto">
            <a:xfrm flipH="1">
              <a:off x="2124" y="1416"/>
              <a:ext cx="546"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169"/>
            <p:cNvSpPr>
              <a:spLocks noChangeShapeType="1"/>
            </p:cNvSpPr>
            <p:nvPr/>
          </p:nvSpPr>
          <p:spPr bwMode="auto">
            <a:xfrm flipV="1">
              <a:off x="2670" y="1380"/>
              <a:ext cx="294" cy="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170"/>
            <p:cNvSpPr>
              <a:spLocks noChangeShapeType="1"/>
            </p:cNvSpPr>
            <p:nvPr/>
          </p:nvSpPr>
          <p:spPr bwMode="auto">
            <a:xfrm flipH="1">
              <a:off x="2520" y="1416"/>
              <a:ext cx="150" cy="6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171"/>
            <p:cNvSpPr>
              <a:spLocks noChangeShapeType="1"/>
            </p:cNvSpPr>
            <p:nvPr/>
          </p:nvSpPr>
          <p:spPr bwMode="auto">
            <a:xfrm>
              <a:off x="2670" y="1416"/>
              <a:ext cx="210"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172"/>
            <p:cNvSpPr>
              <a:spLocks noChangeShapeType="1"/>
            </p:cNvSpPr>
            <p:nvPr/>
          </p:nvSpPr>
          <p:spPr bwMode="auto">
            <a:xfrm flipH="1" flipV="1">
              <a:off x="1800" y="1332"/>
              <a:ext cx="870"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173"/>
            <p:cNvSpPr>
              <a:spLocks noChangeShapeType="1"/>
            </p:cNvSpPr>
            <p:nvPr/>
          </p:nvSpPr>
          <p:spPr bwMode="auto">
            <a:xfrm flipH="1">
              <a:off x="2418" y="1416"/>
              <a:ext cx="252" cy="2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174"/>
            <p:cNvSpPr>
              <a:spLocks noChangeShapeType="1"/>
            </p:cNvSpPr>
            <p:nvPr/>
          </p:nvSpPr>
          <p:spPr bwMode="auto">
            <a:xfrm flipV="1">
              <a:off x="2670" y="804"/>
              <a:ext cx="516" cy="6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175"/>
            <p:cNvSpPr>
              <a:spLocks noChangeShapeType="1"/>
            </p:cNvSpPr>
            <p:nvPr/>
          </p:nvSpPr>
          <p:spPr bwMode="auto">
            <a:xfrm flipH="1" flipV="1">
              <a:off x="2040" y="696"/>
              <a:ext cx="630"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176"/>
            <p:cNvSpPr>
              <a:spLocks noChangeShapeType="1"/>
            </p:cNvSpPr>
            <p:nvPr/>
          </p:nvSpPr>
          <p:spPr bwMode="auto">
            <a:xfrm>
              <a:off x="2670" y="1416"/>
              <a:ext cx="210" cy="4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177"/>
            <p:cNvSpPr>
              <a:spLocks noChangeShapeType="1"/>
            </p:cNvSpPr>
            <p:nvPr/>
          </p:nvSpPr>
          <p:spPr bwMode="auto">
            <a:xfrm flipH="1">
              <a:off x="1956" y="1416"/>
              <a:ext cx="714" cy="5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178"/>
            <p:cNvSpPr>
              <a:spLocks noChangeShapeType="1"/>
            </p:cNvSpPr>
            <p:nvPr/>
          </p:nvSpPr>
          <p:spPr bwMode="auto">
            <a:xfrm flipH="1" flipV="1">
              <a:off x="2532" y="486"/>
              <a:ext cx="138" cy="9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179"/>
            <p:cNvSpPr>
              <a:spLocks noChangeShapeType="1"/>
            </p:cNvSpPr>
            <p:nvPr/>
          </p:nvSpPr>
          <p:spPr bwMode="auto">
            <a:xfrm flipH="1" flipV="1">
              <a:off x="2124" y="1068"/>
              <a:ext cx="546" cy="34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1180"/>
            <p:cNvSpPr>
              <a:spLocks noChangeShapeType="1"/>
            </p:cNvSpPr>
            <p:nvPr/>
          </p:nvSpPr>
          <p:spPr bwMode="auto">
            <a:xfrm flipV="1">
              <a:off x="2670" y="1314"/>
              <a:ext cx="390" cy="1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181"/>
            <p:cNvSpPr>
              <a:spLocks noChangeShapeType="1"/>
            </p:cNvSpPr>
            <p:nvPr/>
          </p:nvSpPr>
          <p:spPr bwMode="auto">
            <a:xfrm flipV="1">
              <a:off x="2670" y="372"/>
              <a:ext cx="168" cy="10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182"/>
            <p:cNvSpPr>
              <a:spLocks noChangeShapeType="1"/>
            </p:cNvSpPr>
            <p:nvPr/>
          </p:nvSpPr>
          <p:spPr bwMode="auto">
            <a:xfrm>
              <a:off x="924" y="2298"/>
              <a:ext cx="474" cy="3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183"/>
            <p:cNvSpPr>
              <a:spLocks noChangeShapeType="1"/>
            </p:cNvSpPr>
            <p:nvPr/>
          </p:nvSpPr>
          <p:spPr bwMode="auto">
            <a:xfrm flipV="1">
              <a:off x="924" y="2232"/>
              <a:ext cx="528" cy="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184"/>
            <p:cNvSpPr>
              <a:spLocks noChangeShapeType="1"/>
            </p:cNvSpPr>
            <p:nvPr/>
          </p:nvSpPr>
          <p:spPr bwMode="auto">
            <a:xfrm flipV="1">
              <a:off x="924" y="1974"/>
              <a:ext cx="306" cy="3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185"/>
            <p:cNvSpPr>
              <a:spLocks noChangeShapeType="1"/>
            </p:cNvSpPr>
            <p:nvPr/>
          </p:nvSpPr>
          <p:spPr bwMode="auto">
            <a:xfrm>
              <a:off x="924" y="2298"/>
              <a:ext cx="870" cy="30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186"/>
            <p:cNvSpPr>
              <a:spLocks noChangeShapeType="1"/>
            </p:cNvSpPr>
            <p:nvPr/>
          </p:nvSpPr>
          <p:spPr bwMode="auto">
            <a:xfrm>
              <a:off x="924" y="2298"/>
              <a:ext cx="96" cy="5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187"/>
            <p:cNvSpPr>
              <a:spLocks noChangeShapeType="1"/>
            </p:cNvSpPr>
            <p:nvPr/>
          </p:nvSpPr>
          <p:spPr bwMode="auto">
            <a:xfrm>
              <a:off x="924" y="2298"/>
              <a:ext cx="882" cy="4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188"/>
            <p:cNvSpPr>
              <a:spLocks noChangeShapeType="1"/>
            </p:cNvSpPr>
            <p:nvPr/>
          </p:nvSpPr>
          <p:spPr bwMode="auto">
            <a:xfrm flipH="1" flipV="1">
              <a:off x="192" y="1860"/>
              <a:ext cx="732"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189"/>
            <p:cNvSpPr>
              <a:spLocks noChangeShapeType="1"/>
            </p:cNvSpPr>
            <p:nvPr/>
          </p:nvSpPr>
          <p:spPr bwMode="auto">
            <a:xfrm flipH="1">
              <a:off x="522" y="2298"/>
              <a:ext cx="402" cy="8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190"/>
            <p:cNvSpPr>
              <a:spLocks noChangeShapeType="1"/>
            </p:cNvSpPr>
            <p:nvPr/>
          </p:nvSpPr>
          <p:spPr bwMode="auto">
            <a:xfrm flipV="1">
              <a:off x="924" y="1824"/>
              <a:ext cx="642" cy="4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191"/>
            <p:cNvSpPr>
              <a:spLocks noChangeShapeType="1"/>
            </p:cNvSpPr>
            <p:nvPr/>
          </p:nvSpPr>
          <p:spPr bwMode="auto">
            <a:xfrm>
              <a:off x="924" y="2298"/>
              <a:ext cx="174" cy="1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192"/>
            <p:cNvSpPr>
              <a:spLocks noChangeShapeType="1"/>
            </p:cNvSpPr>
            <p:nvPr/>
          </p:nvSpPr>
          <p:spPr bwMode="auto">
            <a:xfrm flipV="1">
              <a:off x="924" y="1638"/>
              <a:ext cx="546"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193"/>
            <p:cNvSpPr>
              <a:spLocks noChangeShapeType="1"/>
            </p:cNvSpPr>
            <p:nvPr/>
          </p:nvSpPr>
          <p:spPr bwMode="auto">
            <a:xfrm flipH="1" flipV="1">
              <a:off x="162" y="2016"/>
              <a:ext cx="762" cy="2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194"/>
            <p:cNvSpPr>
              <a:spLocks noChangeShapeType="1"/>
            </p:cNvSpPr>
            <p:nvPr/>
          </p:nvSpPr>
          <p:spPr bwMode="auto">
            <a:xfrm flipV="1">
              <a:off x="924" y="1362"/>
              <a:ext cx="480" cy="9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195"/>
            <p:cNvSpPr>
              <a:spLocks noChangeShapeType="1"/>
            </p:cNvSpPr>
            <p:nvPr/>
          </p:nvSpPr>
          <p:spPr bwMode="auto">
            <a:xfrm flipV="1">
              <a:off x="924" y="1386"/>
              <a:ext cx="498" cy="9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196"/>
            <p:cNvSpPr>
              <a:spLocks noChangeShapeType="1"/>
            </p:cNvSpPr>
            <p:nvPr/>
          </p:nvSpPr>
          <p:spPr bwMode="auto">
            <a:xfrm flipH="1">
              <a:off x="378" y="2298"/>
              <a:ext cx="546" cy="1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1197"/>
            <p:cNvSpPr>
              <a:spLocks noChangeShapeType="1"/>
            </p:cNvSpPr>
            <p:nvPr/>
          </p:nvSpPr>
          <p:spPr bwMode="auto">
            <a:xfrm flipH="1" flipV="1">
              <a:off x="438" y="1776"/>
              <a:ext cx="486" cy="5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198"/>
            <p:cNvSpPr>
              <a:spLocks noChangeShapeType="1"/>
            </p:cNvSpPr>
            <p:nvPr/>
          </p:nvSpPr>
          <p:spPr bwMode="auto">
            <a:xfrm flipV="1">
              <a:off x="924" y="2070"/>
              <a:ext cx="774" cy="2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199"/>
            <p:cNvSpPr>
              <a:spLocks noChangeShapeType="1"/>
            </p:cNvSpPr>
            <p:nvPr/>
          </p:nvSpPr>
          <p:spPr bwMode="auto">
            <a:xfrm>
              <a:off x="924" y="2298"/>
              <a:ext cx="648" cy="6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200"/>
            <p:cNvSpPr>
              <a:spLocks noChangeShapeType="1"/>
            </p:cNvSpPr>
            <p:nvPr/>
          </p:nvSpPr>
          <p:spPr bwMode="auto">
            <a:xfrm>
              <a:off x="510" y="438"/>
              <a:ext cx="354" cy="3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201"/>
            <p:cNvSpPr>
              <a:spLocks noChangeShapeType="1"/>
            </p:cNvSpPr>
            <p:nvPr/>
          </p:nvSpPr>
          <p:spPr bwMode="auto">
            <a:xfrm>
              <a:off x="510" y="438"/>
              <a:ext cx="576" cy="7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202"/>
            <p:cNvSpPr>
              <a:spLocks noChangeShapeType="1"/>
            </p:cNvSpPr>
            <p:nvPr/>
          </p:nvSpPr>
          <p:spPr bwMode="auto">
            <a:xfrm flipH="1">
              <a:off x="342" y="438"/>
              <a:ext cx="168"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203"/>
            <p:cNvSpPr>
              <a:spLocks noChangeShapeType="1"/>
            </p:cNvSpPr>
            <p:nvPr/>
          </p:nvSpPr>
          <p:spPr bwMode="auto">
            <a:xfrm>
              <a:off x="510" y="438"/>
              <a:ext cx="264" cy="5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204"/>
            <p:cNvSpPr>
              <a:spLocks noChangeShapeType="1"/>
            </p:cNvSpPr>
            <p:nvPr/>
          </p:nvSpPr>
          <p:spPr bwMode="auto">
            <a:xfrm flipH="1">
              <a:off x="324" y="438"/>
              <a:ext cx="186" cy="4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205"/>
            <p:cNvSpPr>
              <a:spLocks noChangeShapeType="1"/>
            </p:cNvSpPr>
            <p:nvPr/>
          </p:nvSpPr>
          <p:spPr bwMode="auto">
            <a:xfrm flipH="1">
              <a:off x="414" y="438"/>
              <a:ext cx="96" cy="90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206"/>
            <p:cNvSpPr>
              <a:spLocks noChangeShapeType="1"/>
            </p:cNvSpPr>
            <p:nvPr/>
          </p:nvSpPr>
          <p:spPr bwMode="auto">
            <a:xfrm flipV="1">
              <a:off x="510" y="192"/>
              <a:ext cx="612" cy="2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207"/>
            <p:cNvSpPr>
              <a:spLocks noChangeShapeType="1"/>
            </p:cNvSpPr>
            <p:nvPr/>
          </p:nvSpPr>
          <p:spPr bwMode="auto">
            <a:xfrm flipH="1">
              <a:off x="162" y="438"/>
              <a:ext cx="348" cy="2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1208"/>
            <p:cNvSpPr>
              <a:spLocks noChangeShapeType="1"/>
            </p:cNvSpPr>
            <p:nvPr/>
          </p:nvSpPr>
          <p:spPr bwMode="auto">
            <a:xfrm>
              <a:off x="510" y="438"/>
              <a:ext cx="720" cy="2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209"/>
            <p:cNvSpPr>
              <a:spLocks noChangeShapeType="1"/>
            </p:cNvSpPr>
            <p:nvPr/>
          </p:nvSpPr>
          <p:spPr bwMode="auto">
            <a:xfrm>
              <a:off x="510" y="438"/>
              <a:ext cx="450" cy="4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210"/>
            <p:cNvSpPr>
              <a:spLocks noChangeShapeType="1"/>
            </p:cNvSpPr>
            <p:nvPr/>
          </p:nvSpPr>
          <p:spPr bwMode="auto">
            <a:xfrm flipV="1">
              <a:off x="1398" y="2232"/>
              <a:ext cx="54"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211"/>
            <p:cNvSpPr>
              <a:spLocks noChangeShapeType="1"/>
            </p:cNvSpPr>
            <p:nvPr/>
          </p:nvSpPr>
          <p:spPr bwMode="auto">
            <a:xfrm flipV="1">
              <a:off x="1398" y="2022"/>
              <a:ext cx="726"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212"/>
            <p:cNvSpPr>
              <a:spLocks noChangeShapeType="1"/>
            </p:cNvSpPr>
            <p:nvPr/>
          </p:nvSpPr>
          <p:spPr bwMode="auto">
            <a:xfrm flipH="1" flipV="1">
              <a:off x="1230" y="1974"/>
              <a:ext cx="168" cy="6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213"/>
            <p:cNvSpPr>
              <a:spLocks noChangeShapeType="1"/>
            </p:cNvSpPr>
            <p:nvPr/>
          </p:nvSpPr>
          <p:spPr bwMode="auto">
            <a:xfrm flipV="1">
              <a:off x="1398" y="2598"/>
              <a:ext cx="396" cy="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214"/>
            <p:cNvSpPr>
              <a:spLocks noChangeShapeType="1"/>
            </p:cNvSpPr>
            <p:nvPr/>
          </p:nvSpPr>
          <p:spPr bwMode="auto">
            <a:xfrm flipV="1">
              <a:off x="1398" y="2448"/>
              <a:ext cx="924" cy="1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215"/>
            <p:cNvSpPr>
              <a:spLocks noChangeShapeType="1"/>
            </p:cNvSpPr>
            <p:nvPr/>
          </p:nvSpPr>
          <p:spPr bwMode="auto">
            <a:xfrm flipH="1">
              <a:off x="1020" y="2628"/>
              <a:ext cx="378" cy="2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216"/>
            <p:cNvSpPr>
              <a:spLocks noChangeShapeType="1"/>
            </p:cNvSpPr>
            <p:nvPr/>
          </p:nvSpPr>
          <p:spPr bwMode="auto">
            <a:xfrm>
              <a:off x="1398" y="2628"/>
              <a:ext cx="408" cy="1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217"/>
            <p:cNvSpPr>
              <a:spLocks noChangeShapeType="1"/>
            </p:cNvSpPr>
            <p:nvPr/>
          </p:nvSpPr>
          <p:spPr bwMode="auto">
            <a:xfrm flipH="1">
              <a:off x="522" y="2628"/>
              <a:ext cx="876" cy="4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218"/>
            <p:cNvSpPr>
              <a:spLocks noChangeShapeType="1"/>
            </p:cNvSpPr>
            <p:nvPr/>
          </p:nvSpPr>
          <p:spPr bwMode="auto">
            <a:xfrm flipV="1">
              <a:off x="1398" y="1824"/>
              <a:ext cx="168" cy="8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219"/>
            <p:cNvSpPr>
              <a:spLocks noChangeShapeType="1"/>
            </p:cNvSpPr>
            <p:nvPr/>
          </p:nvSpPr>
          <p:spPr bwMode="auto">
            <a:xfrm flipV="1">
              <a:off x="1398" y="2010"/>
              <a:ext cx="558" cy="6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220"/>
            <p:cNvSpPr>
              <a:spLocks noChangeShapeType="1"/>
            </p:cNvSpPr>
            <p:nvPr/>
          </p:nvSpPr>
          <p:spPr bwMode="auto">
            <a:xfrm flipH="1" flipV="1">
              <a:off x="1098" y="2406"/>
              <a:ext cx="300" cy="2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221"/>
            <p:cNvSpPr>
              <a:spLocks noChangeShapeType="1"/>
            </p:cNvSpPr>
            <p:nvPr/>
          </p:nvSpPr>
          <p:spPr bwMode="auto">
            <a:xfrm flipV="1">
              <a:off x="1398" y="1638"/>
              <a:ext cx="72" cy="9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222"/>
            <p:cNvSpPr>
              <a:spLocks noChangeShapeType="1"/>
            </p:cNvSpPr>
            <p:nvPr/>
          </p:nvSpPr>
          <p:spPr bwMode="auto">
            <a:xfrm>
              <a:off x="1398" y="2628"/>
              <a:ext cx="576" cy="5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223"/>
            <p:cNvSpPr>
              <a:spLocks noChangeShapeType="1"/>
            </p:cNvSpPr>
            <p:nvPr/>
          </p:nvSpPr>
          <p:spPr bwMode="auto">
            <a:xfrm flipH="1" flipV="1">
              <a:off x="378" y="2466"/>
              <a:ext cx="1020" cy="1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224"/>
            <p:cNvSpPr>
              <a:spLocks noChangeShapeType="1"/>
            </p:cNvSpPr>
            <p:nvPr/>
          </p:nvSpPr>
          <p:spPr bwMode="auto">
            <a:xfrm flipV="1">
              <a:off x="1398" y="2526"/>
              <a:ext cx="978" cy="1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225"/>
            <p:cNvSpPr>
              <a:spLocks noChangeShapeType="1"/>
            </p:cNvSpPr>
            <p:nvPr/>
          </p:nvSpPr>
          <p:spPr bwMode="auto">
            <a:xfrm flipV="1">
              <a:off x="1398" y="2070"/>
              <a:ext cx="300" cy="5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226"/>
            <p:cNvSpPr>
              <a:spLocks noChangeShapeType="1"/>
            </p:cNvSpPr>
            <p:nvPr/>
          </p:nvSpPr>
          <p:spPr bwMode="auto">
            <a:xfrm>
              <a:off x="1398" y="2628"/>
              <a:ext cx="174" cy="3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227"/>
            <p:cNvSpPr>
              <a:spLocks noChangeShapeType="1"/>
            </p:cNvSpPr>
            <p:nvPr/>
          </p:nvSpPr>
          <p:spPr bwMode="auto">
            <a:xfrm flipV="1">
              <a:off x="1452" y="1812"/>
              <a:ext cx="726" cy="4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228"/>
            <p:cNvSpPr>
              <a:spLocks noChangeShapeType="1"/>
            </p:cNvSpPr>
            <p:nvPr/>
          </p:nvSpPr>
          <p:spPr bwMode="auto">
            <a:xfrm flipV="1">
              <a:off x="1452" y="1758"/>
              <a:ext cx="720" cy="4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229"/>
            <p:cNvSpPr>
              <a:spLocks noChangeShapeType="1"/>
            </p:cNvSpPr>
            <p:nvPr/>
          </p:nvSpPr>
          <p:spPr bwMode="auto">
            <a:xfrm flipV="1">
              <a:off x="1452" y="2022"/>
              <a:ext cx="672" cy="2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230"/>
            <p:cNvSpPr>
              <a:spLocks noChangeShapeType="1"/>
            </p:cNvSpPr>
            <p:nvPr/>
          </p:nvSpPr>
          <p:spPr bwMode="auto">
            <a:xfrm flipH="1" flipV="1">
              <a:off x="1230" y="1974"/>
              <a:ext cx="222" cy="2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31"/>
            <p:cNvSpPr>
              <a:spLocks noChangeShapeType="1"/>
            </p:cNvSpPr>
            <p:nvPr/>
          </p:nvSpPr>
          <p:spPr bwMode="auto">
            <a:xfrm>
              <a:off x="1452" y="2232"/>
              <a:ext cx="342" cy="3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32"/>
            <p:cNvSpPr>
              <a:spLocks noChangeShapeType="1"/>
            </p:cNvSpPr>
            <p:nvPr/>
          </p:nvSpPr>
          <p:spPr bwMode="auto">
            <a:xfrm>
              <a:off x="1452" y="2232"/>
              <a:ext cx="870" cy="21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33"/>
            <p:cNvSpPr>
              <a:spLocks noChangeShapeType="1"/>
            </p:cNvSpPr>
            <p:nvPr/>
          </p:nvSpPr>
          <p:spPr bwMode="auto">
            <a:xfrm flipV="1">
              <a:off x="1452" y="1332"/>
              <a:ext cx="348" cy="90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34"/>
            <p:cNvSpPr>
              <a:spLocks noChangeShapeType="1"/>
            </p:cNvSpPr>
            <p:nvPr/>
          </p:nvSpPr>
          <p:spPr bwMode="auto">
            <a:xfrm flipH="1">
              <a:off x="1020" y="2232"/>
              <a:ext cx="432" cy="6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35"/>
            <p:cNvSpPr>
              <a:spLocks noChangeShapeType="1"/>
            </p:cNvSpPr>
            <p:nvPr/>
          </p:nvSpPr>
          <p:spPr bwMode="auto">
            <a:xfrm>
              <a:off x="1452" y="2232"/>
              <a:ext cx="354" cy="4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36"/>
            <p:cNvSpPr>
              <a:spLocks noChangeShapeType="1"/>
            </p:cNvSpPr>
            <p:nvPr/>
          </p:nvSpPr>
          <p:spPr bwMode="auto">
            <a:xfrm flipV="1">
              <a:off x="1452" y="1824"/>
              <a:ext cx="114" cy="4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237"/>
            <p:cNvSpPr>
              <a:spLocks noChangeShapeType="1"/>
            </p:cNvSpPr>
            <p:nvPr/>
          </p:nvSpPr>
          <p:spPr bwMode="auto">
            <a:xfrm flipV="1">
              <a:off x="1452" y="2010"/>
              <a:ext cx="504" cy="2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238"/>
            <p:cNvSpPr>
              <a:spLocks noChangeShapeType="1"/>
            </p:cNvSpPr>
            <p:nvPr/>
          </p:nvSpPr>
          <p:spPr bwMode="auto">
            <a:xfrm flipH="1">
              <a:off x="1098" y="2232"/>
              <a:ext cx="354" cy="1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239"/>
            <p:cNvSpPr>
              <a:spLocks noChangeShapeType="1"/>
            </p:cNvSpPr>
            <p:nvPr/>
          </p:nvSpPr>
          <p:spPr bwMode="auto">
            <a:xfrm flipV="1">
              <a:off x="1452" y="1638"/>
              <a:ext cx="18" cy="5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240"/>
            <p:cNvSpPr>
              <a:spLocks noChangeShapeType="1"/>
            </p:cNvSpPr>
            <p:nvPr/>
          </p:nvSpPr>
          <p:spPr bwMode="auto">
            <a:xfrm flipH="1" flipV="1">
              <a:off x="1404" y="1362"/>
              <a:ext cx="48" cy="8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241"/>
            <p:cNvSpPr>
              <a:spLocks noChangeShapeType="1"/>
            </p:cNvSpPr>
            <p:nvPr/>
          </p:nvSpPr>
          <p:spPr bwMode="auto">
            <a:xfrm flipH="1" flipV="1">
              <a:off x="1422" y="1386"/>
              <a:ext cx="30" cy="8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242"/>
            <p:cNvSpPr>
              <a:spLocks noChangeShapeType="1"/>
            </p:cNvSpPr>
            <p:nvPr/>
          </p:nvSpPr>
          <p:spPr bwMode="auto">
            <a:xfrm>
              <a:off x="1452" y="2232"/>
              <a:ext cx="924" cy="2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243"/>
            <p:cNvSpPr>
              <a:spLocks noChangeShapeType="1"/>
            </p:cNvSpPr>
            <p:nvPr/>
          </p:nvSpPr>
          <p:spPr bwMode="auto">
            <a:xfrm flipV="1">
              <a:off x="1452" y="2070"/>
              <a:ext cx="246" cy="1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244"/>
            <p:cNvSpPr>
              <a:spLocks noChangeShapeType="1"/>
            </p:cNvSpPr>
            <p:nvPr/>
          </p:nvSpPr>
          <p:spPr bwMode="auto">
            <a:xfrm>
              <a:off x="1452" y="2232"/>
              <a:ext cx="120"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245"/>
            <p:cNvSpPr>
              <a:spLocks noChangeShapeType="1"/>
            </p:cNvSpPr>
            <p:nvPr/>
          </p:nvSpPr>
          <p:spPr bwMode="auto">
            <a:xfrm flipH="1" flipV="1">
              <a:off x="1926" y="852"/>
              <a:ext cx="252" cy="9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46"/>
            <p:cNvSpPr>
              <a:spLocks noChangeShapeType="1"/>
            </p:cNvSpPr>
            <p:nvPr/>
          </p:nvSpPr>
          <p:spPr bwMode="auto">
            <a:xfrm flipH="1" flipV="1">
              <a:off x="2172" y="1758"/>
              <a:ext cx="6" cy="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47"/>
            <p:cNvSpPr>
              <a:spLocks noChangeShapeType="1"/>
            </p:cNvSpPr>
            <p:nvPr/>
          </p:nvSpPr>
          <p:spPr bwMode="auto">
            <a:xfrm flipH="1">
              <a:off x="2124" y="1812"/>
              <a:ext cx="54" cy="2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48"/>
            <p:cNvSpPr>
              <a:spLocks noChangeShapeType="1"/>
            </p:cNvSpPr>
            <p:nvPr/>
          </p:nvSpPr>
          <p:spPr bwMode="auto">
            <a:xfrm flipV="1">
              <a:off x="2178" y="1380"/>
              <a:ext cx="786" cy="4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49"/>
            <p:cNvSpPr>
              <a:spLocks noChangeShapeType="1"/>
            </p:cNvSpPr>
            <p:nvPr/>
          </p:nvSpPr>
          <p:spPr bwMode="auto">
            <a:xfrm flipH="1">
              <a:off x="1230" y="1812"/>
              <a:ext cx="948" cy="1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50"/>
            <p:cNvSpPr>
              <a:spLocks noChangeShapeType="1"/>
            </p:cNvSpPr>
            <p:nvPr/>
          </p:nvSpPr>
          <p:spPr bwMode="auto">
            <a:xfrm>
              <a:off x="2178" y="1812"/>
              <a:ext cx="342" cy="2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51"/>
            <p:cNvSpPr>
              <a:spLocks noChangeShapeType="1"/>
            </p:cNvSpPr>
            <p:nvPr/>
          </p:nvSpPr>
          <p:spPr bwMode="auto">
            <a:xfrm flipH="1">
              <a:off x="1794" y="1812"/>
              <a:ext cx="384" cy="7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52"/>
            <p:cNvSpPr>
              <a:spLocks noChangeShapeType="1"/>
            </p:cNvSpPr>
            <p:nvPr/>
          </p:nvSpPr>
          <p:spPr bwMode="auto">
            <a:xfrm>
              <a:off x="2178" y="1812"/>
              <a:ext cx="702" cy="3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53"/>
            <p:cNvSpPr>
              <a:spLocks noChangeShapeType="1"/>
            </p:cNvSpPr>
            <p:nvPr/>
          </p:nvSpPr>
          <p:spPr bwMode="auto">
            <a:xfrm>
              <a:off x="2178" y="1812"/>
              <a:ext cx="144" cy="6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254"/>
            <p:cNvSpPr>
              <a:spLocks noChangeShapeType="1"/>
            </p:cNvSpPr>
            <p:nvPr/>
          </p:nvSpPr>
          <p:spPr bwMode="auto">
            <a:xfrm flipH="1" flipV="1">
              <a:off x="1800" y="1332"/>
              <a:ext cx="378" cy="4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255"/>
            <p:cNvSpPr>
              <a:spLocks noChangeShapeType="1"/>
            </p:cNvSpPr>
            <p:nvPr/>
          </p:nvSpPr>
          <p:spPr bwMode="auto">
            <a:xfrm flipV="1">
              <a:off x="2178" y="1674"/>
              <a:ext cx="240" cy="1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256"/>
            <p:cNvSpPr>
              <a:spLocks noChangeShapeType="1"/>
            </p:cNvSpPr>
            <p:nvPr/>
          </p:nvSpPr>
          <p:spPr bwMode="auto">
            <a:xfrm flipH="1">
              <a:off x="1806" y="1812"/>
              <a:ext cx="372" cy="9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257"/>
            <p:cNvSpPr>
              <a:spLocks noChangeShapeType="1"/>
            </p:cNvSpPr>
            <p:nvPr/>
          </p:nvSpPr>
          <p:spPr bwMode="auto">
            <a:xfrm>
              <a:off x="2178" y="1812"/>
              <a:ext cx="702" cy="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258"/>
            <p:cNvSpPr>
              <a:spLocks noChangeShapeType="1"/>
            </p:cNvSpPr>
            <p:nvPr/>
          </p:nvSpPr>
          <p:spPr bwMode="auto">
            <a:xfrm flipH="1">
              <a:off x="1566" y="1812"/>
              <a:ext cx="612" cy="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259"/>
            <p:cNvSpPr>
              <a:spLocks noChangeShapeType="1"/>
            </p:cNvSpPr>
            <p:nvPr/>
          </p:nvSpPr>
          <p:spPr bwMode="auto">
            <a:xfrm flipH="1">
              <a:off x="1956" y="1812"/>
              <a:ext cx="222"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260"/>
            <p:cNvSpPr>
              <a:spLocks noChangeShapeType="1"/>
            </p:cNvSpPr>
            <p:nvPr/>
          </p:nvSpPr>
          <p:spPr bwMode="auto">
            <a:xfrm flipH="1" flipV="1">
              <a:off x="2124" y="1068"/>
              <a:ext cx="54" cy="7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261"/>
            <p:cNvSpPr>
              <a:spLocks noChangeShapeType="1"/>
            </p:cNvSpPr>
            <p:nvPr/>
          </p:nvSpPr>
          <p:spPr bwMode="auto">
            <a:xfrm flipH="1" flipV="1">
              <a:off x="1470" y="1638"/>
              <a:ext cx="708" cy="1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262"/>
            <p:cNvSpPr>
              <a:spLocks noChangeShapeType="1"/>
            </p:cNvSpPr>
            <p:nvPr/>
          </p:nvSpPr>
          <p:spPr bwMode="auto">
            <a:xfrm flipH="1" flipV="1">
              <a:off x="1404" y="1362"/>
              <a:ext cx="774" cy="4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263"/>
            <p:cNvSpPr>
              <a:spLocks noChangeShapeType="1"/>
            </p:cNvSpPr>
            <p:nvPr/>
          </p:nvSpPr>
          <p:spPr bwMode="auto">
            <a:xfrm flipH="1" flipV="1">
              <a:off x="1422" y="1386"/>
              <a:ext cx="756"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264"/>
            <p:cNvSpPr>
              <a:spLocks noChangeShapeType="1"/>
            </p:cNvSpPr>
            <p:nvPr/>
          </p:nvSpPr>
          <p:spPr bwMode="auto">
            <a:xfrm flipV="1">
              <a:off x="2178" y="1314"/>
              <a:ext cx="882" cy="4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265"/>
            <p:cNvSpPr>
              <a:spLocks noChangeShapeType="1"/>
            </p:cNvSpPr>
            <p:nvPr/>
          </p:nvSpPr>
          <p:spPr bwMode="auto">
            <a:xfrm>
              <a:off x="2178" y="1812"/>
              <a:ext cx="198" cy="7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266"/>
            <p:cNvSpPr>
              <a:spLocks noChangeShapeType="1"/>
            </p:cNvSpPr>
            <p:nvPr/>
          </p:nvSpPr>
          <p:spPr bwMode="auto">
            <a:xfrm flipH="1">
              <a:off x="1698" y="1812"/>
              <a:ext cx="480" cy="2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267"/>
            <p:cNvSpPr>
              <a:spLocks noChangeShapeType="1"/>
            </p:cNvSpPr>
            <p:nvPr/>
          </p:nvSpPr>
          <p:spPr bwMode="auto">
            <a:xfrm>
              <a:off x="2178" y="1812"/>
              <a:ext cx="720" cy="7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1268"/>
            <p:cNvSpPr>
              <a:spLocks noChangeShapeType="1"/>
            </p:cNvSpPr>
            <p:nvPr/>
          </p:nvSpPr>
          <p:spPr bwMode="auto">
            <a:xfrm flipH="1" flipV="1">
              <a:off x="2964" y="1380"/>
              <a:ext cx="372" cy="8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1269"/>
            <p:cNvSpPr>
              <a:spLocks noChangeShapeType="1"/>
            </p:cNvSpPr>
            <p:nvPr/>
          </p:nvSpPr>
          <p:spPr bwMode="auto">
            <a:xfrm flipH="1" flipV="1">
              <a:off x="2520" y="2088"/>
              <a:ext cx="816"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270"/>
            <p:cNvSpPr>
              <a:spLocks noChangeShapeType="1"/>
            </p:cNvSpPr>
            <p:nvPr/>
          </p:nvSpPr>
          <p:spPr bwMode="auto">
            <a:xfrm flipH="1" flipV="1">
              <a:off x="2880" y="2136"/>
              <a:ext cx="456" cy="1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1271"/>
            <p:cNvSpPr>
              <a:spLocks noChangeShapeType="1"/>
            </p:cNvSpPr>
            <p:nvPr/>
          </p:nvSpPr>
          <p:spPr bwMode="auto">
            <a:xfrm flipH="1">
              <a:off x="2322" y="2244"/>
              <a:ext cx="1014" cy="2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272"/>
            <p:cNvSpPr>
              <a:spLocks noChangeShapeType="1"/>
            </p:cNvSpPr>
            <p:nvPr/>
          </p:nvSpPr>
          <p:spPr bwMode="auto">
            <a:xfrm flipH="1" flipV="1">
              <a:off x="2880" y="1818"/>
              <a:ext cx="456"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273"/>
            <p:cNvSpPr>
              <a:spLocks noChangeShapeType="1"/>
            </p:cNvSpPr>
            <p:nvPr/>
          </p:nvSpPr>
          <p:spPr bwMode="auto">
            <a:xfrm flipH="1">
              <a:off x="2940" y="2244"/>
              <a:ext cx="396" cy="8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274"/>
            <p:cNvSpPr>
              <a:spLocks noChangeShapeType="1"/>
            </p:cNvSpPr>
            <p:nvPr/>
          </p:nvSpPr>
          <p:spPr bwMode="auto">
            <a:xfrm flipH="1" flipV="1">
              <a:off x="3060" y="1314"/>
              <a:ext cx="276" cy="9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1275"/>
            <p:cNvSpPr>
              <a:spLocks noChangeShapeType="1"/>
            </p:cNvSpPr>
            <p:nvPr/>
          </p:nvSpPr>
          <p:spPr bwMode="auto">
            <a:xfrm flipH="1">
              <a:off x="3270" y="2244"/>
              <a:ext cx="66" cy="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1276"/>
            <p:cNvSpPr>
              <a:spLocks noChangeShapeType="1"/>
            </p:cNvSpPr>
            <p:nvPr/>
          </p:nvSpPr>
          <p:spPr bwMode="auto">
            <a:xfrm flipH="1">
              <a:off x="2376" y="2244"/>
              <a:ext cx="960" cy="2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1277"/>
            <p:cNvSpPr>
              <a:spLocks noChangeShapeType="1"/>
            </p:cNvSpPr>
            <p:nvPr/>
          </p:nvSpPr>
          <p:spPr bwMode="auto">
            <a:xfrm flipH="1">
              <a:off x="2898" y="2244"/>
              <a:ext cx="438" cy="2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278"/>
            <p:cNvSpPr>
              <a:spLocks noChangeShapeType="1"/>
            </p:cNvSpPr>
            <p:nvPr/>
          </p:nvSpPr>
          <p:spPr bwMode="auto">
            <a:xfrm flipV="1">
              <a:off x="1926" y="288"/>
              <a:ext cx="642" cy="564"/>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1279"/>
            <p:cNvSpPr>
              <a:spLocks noChangeShapeType="1"/>
            </p:cNvSpPr>
            <p:nvPr/>
          </p:nvSpPr>
          <p:spPr bwMode="auto">
            <a:xfrm>
              <a:off x="1926" y="852"/>
              <a:ext cx="246" cy="90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280"/>
            <p:cNvSpPr>
              <a:spLocks noChangeShapeType="1"/>
            </p:cNvSpPr>
            <p:nvPr/>
          </p:nvSpPr>
          <p:spPr bwMode="auto">
            <a:xfrm flipH="1" flipV="1">
              <a:off x="864" y="798"/>
              <a:ext cx="1062" cy="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281"/>
            <p:cNvSpPr>
              <a:spLocks noChangeShapeType="1"/>
            </p:cNvSpPr>
            <p:nvPr/>
          </p:nvSpPr>
          <p:spPr bwMode="auto">
            <a:xfrm flipH="1">
              <a:off x="1086" y="852"/>
              <a:ext cx="840" cy="36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282"/>
            <p:cNvSpPr>
              <a:spLocks noChangeShapeType="1"/>
            </p:cNvSpPr>
            <p:nvPr/>
          </p:nvSpPr>
          <p:spPr bwMode="auto">
            <a:xfrm flipH="1">
              <a:off x="1800" y="852"/>
              <a:ext cx="126" cy="4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1283"/>
            <p:cNvSpPr>
              <a:spLocks noChangeShapeType="1"/>
            </p:cNvSpPr>
            <p:nvPr/>
          </p:nvSpPr>
          <p:spPr bwMode="auto">
            <a:xfrm>
              <a:off x="1926" y="852"/>
              <a:ext cx="492" cy="8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1284"/>
            <p:cNvSpPr>
              <a:spLocks noChangeShapeType="1"/>
            </p:cNvSpPr>
            <p:nvPr/>
          </p:nvSpPr>
          <p:spPr bwMode="auto">
            <a:xfrm flipV="1">
              <a:off x="1926" y="696"/>
              <a:ext cx="114"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285"/>
            <p:cNvSpPr>
              <a:spLocks noChangeShapeType="1"/>
            </p:cNvSpPr>
            <p:nvPr/>
          </p:nvSpPr>
          <p:spPr bwMode="auto">
            <a:xfrm flipH="1">
              <a:off x="1566" y="852"/>
              <a:ext cx="360" cy="9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1286"/>
            <p:cNvSpPr>
              <a:spLocks noChangeShapeType="1"/>
            </p:cNvSpPr>
            <p:nvPr/>
          </p:nvSpPr>
          <p:spPr bwMode="auto">
            <a:xfrm flipV="1">
              <a:off x="1926" y="486"/>
              <a:ext cx="606" cy="3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287"/>
            <p:cNvSpPr>
              <a:spLocks noChangeShapeType="1"/>
            </p:cNvSpPr>
            <p:nvPr/>
          </p:nvSpPr>
          <p:spPr bwMode="auto">
            <a:xfrm>
              <a:off x="1926" y="852"/>
              <a:ext cx="198" cy="21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1288"/>
            <p:cNvSpPr>
              <a:spLocks noChangeShapeType="1"/>
            </p:cNvSpPr>
            <p:nvPr/>
          </p:nvSpPr>
          <p:spPr bwMode="auto">
            <a:xfrm flipH="1" flipV="1">
              <a:off x="1122" y="192"/>
              <a:ext cx="804" cy="66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1289"/>
            <p:cNvSpPr>
              <a:spLocks noChangeShapeType="1"/>
            </p:cNvSpPr>
            <p:nvPr/>
          </p:nvSpPr>
          <p:spPr bwMode="auto">
            <a:xfrm flipH="1">
              <a:off x="1470" y="852"/>
              <a:ext cx="456" cy="78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290"/>
            <p:cNvSpPr>
              <a:spLocks noChangeShapeType="1"/>
            </p:cNvSpPr>
            <p:nvPr/>
          </p:nvSpPr>
          <p:spPr bwMode="auto">
            <a:xfrm flipH="1">
              <a:off x="1440" y="852"/>
              <a:ext cx="486" cy="1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1291"/>
            <p:cNvSpPr>
              <a:spLocks noChangeShapeType="1"/>
            </p:cNvSpPr>
            <p:nvPr/>
          </p:nvSpPr>
          <p:spPr bwMode="auto">
            <a:xfrm flipH="1">
              <a:off x="1404" y="852"/>
              <a:ext cx="522" cy="5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1292"/>
            <p:cNvSpPr>
              <a:spLocks noChangeShapeType="1"/>
            </p:cNvSpPr>
            <p:nvPr/>
          </p:nvSpPr>
          <p:spPr bwMode="auto">
            <a:xfrm flipH="1">
              <a:off x="1422" y="852"/>
              <a:ext cx="504" cy="534"/>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1293"/>
            <p:cNvSpPr>
              <a:spLocks noChangeShapeType="1"/>
            </p:cNvSpPr>
            <p:nvPr/>
          </p:nvSpPr>
          <p:spPr bwMode="auto">
            <a:xfrm flipV="1">
              <a:off x="1926" y="372"/>
              <a:ext cx="912" cy="4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1294"/>
            <p:cNvSpPr>
              <a:spLocks noChangeShapeType="1"/>
            </p:cNvSpPr>
            <p:nvPr/>
          </p:nvSpPr>
          <p:spPr bwMode="auto">
            <a:xfrm flipH="1" flipV="1">
              <a:off x="1230" y="648"/>
              <a:ext cx="696" cy="2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1295"/>
            <p:cNvSpPr>
              <a:spLocks noChangeShapeType="1"/>
            </p:cNvSpPr>
            <p:nvPr/>
          </p:nvSpPr>
          <p:spPr bwMode="auto">
            <a:xfrm flipH="1">
              <a:off x="960" y="852"/>
              <a:ext cx="966" cy="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1296"/>
            <p:cNvSpPr>
              <a:spLocks noChangeShapeType="1"/>
            </p:cNvSpPr>
            <p:nvPr/>
          </p:nvSpPr>
          <p:spPr bwMode="auto">
            <a:xfrm flipH="1" flipV="1">
              <a:off x="1566" y="600"/>
              <a:ext cx="360" cy="25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1297"/>
            <p:cNvSpPr>
              <a:spLocks noChangeShapeType="1"/>
            </p:cNvSpPr>
            <p:nvPr/>
          </p:nvSpPr>
          <p:spPr bwMode="auto">
            <a:xfrm>
              <a:off x="2568" y="288"/>
              <a:ext cx="618" cy="51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298"/>
            <p:cNvSpPr>
              <a:spLocks noChangeShapeType="1"/>
            </p:cNvSpPr>
            <p:nvPr/>
          </p:nvSpPr>
          <p:spPr bwMode="auto">
            <a:xfrm flipH="1">
              <a:off x="2040" y="288"/>
              <a:ext cx="528" cy="4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1299"/>
            <p:cNvSpPr>
              <a:spLocks noChangeShapeType="1"/>
            </p:cNvSpPr>
            <p:nvPr/>
          </p:nvSpPr>
          <p:spPr bwMode="auto">
            <a:xfrm flipH="1">
              <a:off x="2532" y="288"/>
              <a:ext cx="36"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1300"/>
            <p:cNvSpPr>
              <a:spLocks noChangeShapeType="1"/>
            </p:cNvSpPr>
            <p:nvPr/>
          </p:nvSpPr>
          <p:spPr bwMode="auto">
            <a:xfrm flipH="1">
              <a:off x="2124" y="288"/>
              <a:ext cx="444" cy="78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1301"/>
            <p:cNvSpPr>
              <a:spLocks noChangeShapeType="1"/>
            </p:cNvSpPr>
            <p:nvPr/>
          </p:nvSpPr>
          <p:spPr bwMode="auto">
            <a:xfrm>
              <a:off x="2568" y="288"/>
              <a:ext cx="270"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1302"/>
            <p:cNvSpPr>
              <a:spLocks noChangeShapeType="1"/>
            </p:cNvSpPr>
            <p:nvPr/>
          </p:nvSpPr>
          <p:spPr bwMode="auto">
            <a:xfrm flipH="1">
              <a:off x="1566" y="288"/>
              <a:ext cx="1002" cy="3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1303"/>
            <p:cNvSpPr>
              <a:spLocks noChangeShapeType="1"/>
            </p:cNvSpPr>
            <p:nvPr/>
          </p:nvSpPr>
          <p:spPr bwMode="auto">
            <a:xfrm flipH="1">
              <a:off x="2124" y="1758"/>
              <a:ext cx="48" cy="2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1304"/>
            <p:cNvSpPr>
              <a:spLocks noChangeShapeType="1"/>
            </p:cNvSpPr>
            <p:nvPr/>
          </p:nvSpPr>
          <p:spPr bwMode="auto">
            <a:xfrm flipV="1">
              <a:off x="2172" y="1380"/>
              <a:ext cx="792" cy="3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1305"/>
            <p:cNvSpPr>
              <a:spLocks noChangeShapeType="1"/>
            </p:cNvSpPr>
            <p:nvPr/>
          </p:nvSpPr>
          <p:spPr bwMode="auto">
            <a:xfrm flipH="1">
              <a:off x="1230" y="1758"/>
              <a:ext cx="942" cy="21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306"/>
            <p:cNvSpPr>
              <a:spLocks noChangeShapeType="1"/>
            </p:cNvSpPr>
            <p:nvPr/>
          </p:nvSpPr>
          <p:spPr bwMode="auto">
            <a:xfrm>
              <a:off x="2172" y="1758"/>
              <a:ext cx="348" cy="3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1307"/>
            <p:cNvSpPr>
              <a:spLocks noChangeShapeType="1"/>
            </p:cNvSpPr>
            <p:nvPr/>
          </p:nvSpPr>
          <p:spPr bwMode="auto">
            <a:xfrm flipH="1">
              <a:off x="1794" y="1758"/>
              <a:ext cx="378" cy="8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308"/>
            <p:cNvSpPr>
              <a:spLocks noChangeShapeType="1"/>
            </p:cNvSpPr>
            <p:nvPr/>
          </p:nvSpPr>
          <p:spPr bwMode="auto">
            <a:xfrm>
              <a:off x="2172" y="1758"/>
              <a:ext cx="708" cy="3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1309"/>
            <p:cNvSpPr>
              <a:spLocks noChangeShapeType="1"/>
            </p:cNvSpPr>
            <p:nvPr/>
          </p:nvSpPr>
          <p:spPr bwMode="auto">
            <a:xfrm>
              <a:off x="2172" y="1758"/>
              <a:ext cx="150" cy="69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1310"/>
            <p:cNvSpPr>
              <a:spLocks noChangeShapeType="1"/>
            </p:cNvSpPr>
            <p:nvPr/>
          </p:nvSpPr>
          <p:spPr bwMode="auto">
            <a:xfrm flipH="1" flipV="1">
              <a:off x="1800" y="1332"/>
              <a:ext cx="372"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1311"/>
            <p:cNvSpPr>
              <a:spLocks noChangeShapeType="1"/>
            </p:cNvSpPr>
            <p:nvPr/>
          </p:nvSpPr>
          <p:spPr bwMode="auto">
            <a:xfrm flipV="1">
              <a:off x="2172" y="1674"/>
              <a:ext cx="246"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312"/>
            <p:cNvSpPr>
              <a:spLocks noChangeShapeType="1"/>
            </p:cNvSpPr>
            <p:nvPr/>
          </p:nvSpPr>
          <p:spPr bwMode="auto">
            <a:xfrm flipH="1">
              <a:off x="1806" y="1758"/>
              <a:ext cx="366" cy="9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1313"/>
            <p:cNvSpPr>
              <a:spLocks noChangeShapeType="1"/>
            </p:cNvSpPr>
            <p:nvPr/>
          </p:nvSpPr>
          <p:spPr bwMode="auto">
            <a:xfrm>
              <a:off x="2172" y="1758"/>
              <a:ext cx="708" cy="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314"/>
            <p:cNvSpPr>
              <a:spLocks noChangeShapeType="1"/>
            </p:cNvSpPr>
            <p:nvPr/>
          </p:nvSpPr>
          <p:spPr bwMode="auto">
            <a:xfrm flipH="1">
              <a:off x="1566" y="1758"/>
              <a:ext cx="606" cy="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1315"/>
            <p:cNvSpPr>
              <a:spLocks noChangeShapeType="1"/>
            </p:cNvSpPr>
            <p:nvPr/>
          </p:nvSpPr>
          <p:spPr bwMode="auto">
            <a:xfrm flipH="1">
              <a:off x="1956" y="1758"/>
              <a:ext cx="216" cy="25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1316"/>
            <p:cNvSpPr>
              <a:spLocks noChangeShapeType="1"/>
            </p:cNvSpPr>
            <p:nvPr/>
          </p:nvSpPr>
          <p:spPr bwMode="auto">
            <a:xfrm flipH="1" flipV="1">
              <a:off x="2124" y="1068"/>
              <a:ext cx="48" cy="69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1317"/>
            <p:cNvSpPr>
              <a:spLocks noChangeShapeType="1"/>
            </p:cNvSpPr>
            <p:nvPr/>
          </p:nvSpPr>
          <p:spPr bwMode="auto">
            <a:xfrm flipH="1" flipV="1">
              <a:off x="1470" y="1638"/>
              <a:ext cx="702" cy="12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1318"/>
            <p:cNvSpPr>
              <a:spLocks noChangeShapeType="1"/>
            </p:cNvSpPr>
            <p:nvPr/>
          </p:nvSpPr>
          <p:spPr bwMode="auto">
            <a:xfrm flipH="1" flipV="1">
              <a:off x="1404" y="1362"/>
              <a:ext cx="768"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1319"/>
            <p:cNvSpPr>
              <a:spLocks noChangeShapeType="1"/>
            </p:cNvSpPr>
            <p:nvPr/>
          </p:nvSpPr>
          <p:spPr bwMode="auto">
            <a:xfrm flipH="1" flipV="1">
              <a:off x="1422" y="1386"/>
              <a:ext cx="750" cy="37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1320"/>
            <p:cNvSpPr>
              <a:spLocks noChangeShapeType="1"/>
            </p:cNvSpPr>
            <p:nvPr/>
          </p:nvSpPr>
          <p:spPr bwMode="auto">
            <a:xfrm flipV="1">
              <a:off x="2172" y="1314"/>
              <a:ext cx="888" cy="4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1321"/>
            <p:cNvSpPr>
              <a:spLocks noChangeShapeType="1"/>
            </p:cNvSpPr>
            <p:nvPr/>
          </p:nvSpPr>
          <p:spPr bwMode="auto">
            <a:xfrm>
              <a:off x="2172" y="1758"/>
              <a:ext cx="204" cy="7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1322"/>
            <p:cNvSpPr>
              <a:spLocks noChangeShapeType="1"/>
            </p:cNvSpPr>
            <p:nvPr/>
          </p:nvSpPr>
          <p:spPr bwMode="auto">
            <a:xfrm flipH="1">
              <a:off x="1698" y="1758"/>
              <a:ext cx="474" cy="31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1323"/>
            <p:cNvSpPr>
              <a:spLocks noChangeShapeType="1"/>
            </p:cNvSpPr>
            <p:nvPr/>
          </p:nvSpPr>
          <p:spPr bwMode="auto">
            <a:xfrm>
              <a:off x="2172" y="1758"/>
              <a:ext cx="726" cy="7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1324"/>
            <p:cNvSpPr>
              <a:spLocks noChangeShapeType="1"/>
            </p:cNvSpPr>
            <p:nvPr/>
          </p:nvSpPr>
          <p:spPr bwMode="auto">
            <a:xfrm flipV="1">
              <a:off x="2124" y="1380"/>
              <a:ext cx="840" cy="6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1325"/>
            <p:cNvSpPr>
              <a:spLocks noChangeShapeType="1"/>
            </p:cNvSpPr>
            <p:nvPr/>
          </p:nvSpPr>
          <p:spPr bwMode="auto">
            <a:xfrm flipH="1" flipV="1">
              <a:off x="1230" y="1974"/>
              <a:ext cx="894"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326"/>
            <p:cNvSpPr>
              <a:spLocks noChangeShapeType="1"/>
            </p:cNvSpPr>
            <p:nvPr/>
          </p:nvSpPr>
          <p:spPr bwMode="auto">
            <a:xfrm>
              <a:off x="2124" y="2022"/>
              <a:ext cx="396" cy="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1327"/>
            <p:cNvSpPr>
              <a:spLocks noChangeShapeType="1"/>
            </p:cNvSpPr>
            <p:nvPr/>
          </p:nvSpPr>
          <p:spPr bwMode="auto">
            <a:xfrm flipH="1">
              <a:off x="1794" y="2022"/>
              <a:ext cx="330" cy="5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1328"/>
            <p:cNvSpPr>
              <a:spLocks noChangeShapeType="1"/>
            </p:cNvSpPr>
            <p:nvPr/>
          </p:nvSpPr>
          <p:spPr bwMode="auto">
            <a:xfrm>
              <a:off x="2124" y="2022"/>
              <a:ext cx="756"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1329"/>
            <p:cNvSpPr>
              <a:spLocks noChangeShapeType="1"/>
            </p:cNvSpPr>
            <p:nvPr/>
          </p:nvSpPr>
          <p:spPr bwMode="auto">
            <a:xfrm>
              <a:off x="2124" y="2022"/>
              <a:ext cx="198"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1330"/>
            <p:cNvSpPr>
              <a:spLocks noChangeShapeType="1"/>
            </p:cNvSpPr>
            <p:nvPr/>
          </p:nvSpPr>
          <p:spPr bwMode="auto">
            <a:xfrm flipH="1" flipV="1">
              <a:off x="1800" y="1332"/>
              <a:ext cx="324"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1331"/>
            <p:cNvSpPr>
              <a:spLocks noChangeShapeType="1"/>
            </p:cNvSpPr>
            <p:nvPr/>
          </p:nvSpPr>
          <p:spPr bwMode="auto">
            <a:xfrm flipV="1">
              <a:off x="2124" y="1674"/>
              <a:ext cx="294" cy="3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1332"/>
            <p:cNvSpPr>
              <a:spLocks noChangeShapeType="1"/>
            </p:cNvSpPr>
            <p:nvPr/>
          </p:nvSpPr>
          <p:spPr bwMode="auto">
            <a:xfrm flipH="1">
              <a:off x="1806" y="2022"/>
              <a:ext cx="318" cy="7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1333"/>
            <p:cNvSpPr>
              <a:spLocks noChangeShapeType="1"/>
            </p:cNvSpPr>
            <p:nvPr/>
          </p:nvSpPr>
          <p:spPr bwMode="auto">
            <a:xfrm flipV="1">
              <a:off x="2124" y="1818"/>
              <a:ext cx="756" cy="2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1334"/>
            <p:cNvSpPr>
              <a:spLocks noChangeShapeType="1"/>
            </p:cNvSpPr>
            <p:nvPr/>
          </p:nvSpPr>
          <p:spPr bwMode="auto">
            <a:xfrm flipH="1" flipV="1">
              <a:off x="1566" y="1824"/>
              <a:ext cx="558"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1335"/>
            <p:cNvSpPr>
              <a:spLocks noChangeShapeType="1"/>
            </p:cNvSpPr>
            <p:nvPr/>
          </p:nvSpPr>
          <p:spPr bwMode="auto">
            <a:xfrm flipH="1" flipV="1">
              <a:off x="1956" y="2010"/>
              <a:ext cx="168" cy="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1336"/>
            <p:cNvSpPr>
              <a:spLocks noChangeShapeType="1"/>
            </p:cNvSpPr>
            <p:nvPr/>
          </p:nvSpPr>
          <p:spPr bwMode="auto">
            <a:xfrm flipV="1">
              <a:off x="2124" y="1068"/>
              <a:ext cx="0" cy="9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1337"/>
            <p:cNvSpPr>
              <a:spLocks noChangeShapeType="1"/>
            </p:cNvSpPr>
            <p:nvPr/>
          </p:nvSpPr>
          <p:spPr bwMode="auto">
            <a:xfrm flipH="1" flipV="1">
              <a:off x="1470" y="1638"/>
              <a:ext cx="654" cy="3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338"/>
            <p:cNvSpPr>
              <a:spLocks noChangeShapeType="1"/>
            </p:cNvSpPr>
            <p:nvPr/>
          </p:nvSpPr>
          <p:spPr bwMode="auto">
            <a:xfrm flipH="1" flipV="1">
              <a:off x="1404" y="1362"/>
              <a:ext cx="720"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1339"/>
            <p:cNvSpPr>
              <a:spLocks noChangeShapeType="1"/>
            </p:cNvSpPr>
            <p:nvPr/>
          </p:nvSpPr>
          <p:spPr bwMode="auto">
            <a:xfrm flipH="1" flipV="1">
              <a:off x="1422" y="1386"/>
              <a:ext cx="702" cy="6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1340"/>
            <p:cNvSpPr>
              <a:spLocks noChangeShapeType="1"/>
            </p:cNvSpPr>
            <p:nvPr/>
          </p:nvSpPr>
          <p:spPr bwMode="auto">
            <a:xfrm>
              <a:off x="2124" y="2022"/>
              <a:ext cx="252"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1341"/>
            <p:cNvSpPr>
              <a:spLocks noChangeShapeType="1"/>
            </p:cNvSpPr>
            <p:nvPr/>
          </p:nvSpPr>
          <p:spPr bwMode="auto">
            <a:xfrm flipH="1">
              <a:off x="1698" y="2022"/>
              <a:ext cx="426"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1342"/>
            <p:cNvSpPr>
              <a:spLocks noChangeShapeType="1"/>
            </p:cNvSpPr>
            <p:nvPr/>
          </p:nvSpPr>
          <p:spPr bwMode="auto">
            <a:xfrm>
              <a:off x="2124" y="2022"/>
              <a:ext cx="774"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1343"/>
            <p:cNvSpPr>
              <a:spLocks noChangeShapeType="1"/>
            </p:cNvSpPr>
            <p:nvPr/>
          </p:nvSpPr>
          <p:spPr bwMode="auto">
            <a:xfrm flipH="1">
              <a:off x="2520" y="1380"/>
              <a:ext cx="444" cy="7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1344"/>
            <p:cNvSpPr>
              <a:spLocks noChangeShapeType="1"/>
            </p:cNvSpPr>
            <p:nvPr/>
          </p:nvSpPr>
          <p:spPr bwMode="auto">
            <a:xfrm flipH="1">
              <a:off x="2880" y="1380"/>
              <a:ext cx="84" cy="7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1345"/>
            <p:cNvSpPr>
              <a:spLocks noChangeShapeType="1"/>
            </p:cNvSpPr>
            <p:nvPr/>
          </p:nvSpPr>
          <p:spPr bwMode="auto">
            <a:xfrm flipH="1">
              <a:off x="2418" y="1380"/>
              <a:ext cx="546" cy="2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346"/>
            <p:cNvSpPr>
              <a:spLocks noChangeShapeType="1"/>
            </p:cNvSpPr>
            <p:nvPr/>
          </p:nvSpPr>
          <p:spPr bwMode="auto">
            <a:xfrm flipV="1">
              <a:off x="2964" y="804"/>
              <a:ext cx="222" cy="5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1347"/>
            <p:cNvSpPr>
              <a:spLocks noChangeShapeType="1"/>
            </p:cNvSpPr>
            <p:nvPr/>
          </p:nvSpPr>
          <p:spPr bwMode="auto">
            <a:xfrm flipH="1">
              <a:off x="2880" y="1380"/>
              <a:ext cx="84"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1348"/>
            <p:cNvSpPr>
              <a:spLocks noChangeShapeType="1"/>
            </p:cNvSpPr>
            <p:nvPr/>
          </p:nvSpPr>
          <p:spPr bwMode="auto">
            <a:xfrm flipH="1" flipV="1">
              <a:off x="2532" y="486"/>
              <a:ext cx="432" cy="8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1349"/>
            <p:cNvSpPr>
              <a:spLocks noChangeShapeType="1"/>
            </p:cNvSpPr>
            <p:nvPr/>
          </p:nvSpPr>
          <p:spPr bwMode="auto">
            <a:xfrm flipH="1" flipV="1">
              <a:off x="2124" y="1068"/>
              <a:ext cx="840" cy="3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1350"/>
            <p:cNvSpPr>
              <a:spLocks noChangeShapeType="1"/>
            </p:cNvSpPr>
            <p:nvPr/>
          </p:nvSpPr>
          <p:spPr bwMode="auto">
            <a:xfrm flipV="1">
              <a:off x="2964" y="1314"/>
              <a:ext cx="96" cy="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1351"/>
            <p:cNvSpPr>
              <a:spLocks noChangeShapeType="1"/>
            </p:cNvSpPr>
            <p:nvPr/>
          </p:nvSpPr>
          <p:spPr bwMode="auto">
            <a:xfrm flipH="1" flipV="1">
              <a:off x="2838" y="372"/>
              <a:ext cx="126" cy="10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1352"/>
            <p:cNvSpPr>
              <a:spLocks noChangeShapeType="1"/>
            </p:cNvSpPr>
            <p:nvPr/>
          </p:nvSpPr>
          <p:spPr bwMode="auto">
            <a:xfrm>
              <a:off x="2964" y="1380"/>
              <a:ext cx="306" cy="9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1353"/>
            <p:cNvSpPr>
              <a:spLocks noChangeShapeType="1"/>
            </p:cNvSpPr>
            <p:nvPr/>
          </p:nvSpPr>
          <p:spPr bwMode="auto">
            <a:xfrm>
              <a:off x="1230" y="1974"/>
              <a:ext cx="564" cy="6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1354"/>
            <p:cNvSpPr>
              <a:spLocks noChangeShapeType="1"/>
            </p:cNvSpPr>
            <p:nvPr/>
          </p:nvSpPr>
          <p:spPr bwMode="auto">
            <a:xfrm flipH="1" flipV="1">
              <a:off x="1086" y="1218"/>
              <a:ext cx="144" cy="75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1355"/>
            <p:cNvSpPr>
              <a:spLocks noChangeShapeType="1"/>
            </p:cNvSpPr>
            <p:nvPr/>
          </p:nvSpPr>
          <p:spPr bwMode="auto">
            <a:xfrm flipV="1">
              <a:off x="1230" y="1332"/>
              <a:ext cx="570" cy="6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1356"/>
            <p:cNvSpPr>
              <a:spLocks noChangeShapeType="1"/>
            </p:cNvSpPr>
            <p:nvPr/>
          </p:nvSpPr>
          <p:spPr bwMode="auto">
            <a:xfrm flipH="1">
              <a:off x="1020" y="1974"/>
              <a:ext cx="210" cy="894"/>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1357"/>
            <p:cNvSpPr>
              <a:spLocks noChangeShapeType="1"/>
            </p:cNvSpPr>
            <p:nvPr/>
          </p:nvSpPr>
          <p:spPr bwMode="auto">
            <a:xfrm>
              <a:off x="1230" y="1974"/>
              <a:ext cx="576" cy="7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1358"/>
            <p:cNvSpPr>
              <a:spLocks noChangeShapeType="1"/>
            </p:cNvSpPr>
            <p:nvPr/>
          </p:nvSpPr>
          <p:spPr bwMode="auto">
            <a:xfrm flipH="1" flipV="1">
              <a:off x="414" y="1338"/>
              <a:ext cx="816" cy="63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1359"/>
            <p:cNvSpPr>
              <a:spLocks noChangeShapeType="1"/>
            </p:cNvSpPr>
            <p:nvPr/>
          </p:nvSpPr>
          <p:spPr bwMode="auto">
            <a:xfrm flipH="1" flipV="1">
              <a:off x="192" y="1860"/>
              <a:ext cx="1038"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1360"/>
            <p:cNvSpPr>
              <a:spLocks noChangeShapeType="1"/>
            </p:cNvSpPr>
            <p:nvPr/>
          </p:nvSpPr>
          <p:spPr bwMode="auto">
            <a:xfrm flipV="1">
              <a:off x="1230" y="1824"/>
              <a:ext cx="336" cy="1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1361"/>
            <p:cNvSpPr>
              <a:spLocks noChangeShapeType="1"/>
            </p:cNvSpPr>
            <p:nvPr/>
          </p:nvSpPr>
          <p:spPr bwMode="auto">
            <a:xfrm>
              <a:off x="1230" y="1974"/>
              <a:ext cx="726" cy="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1362"/>
            <p:cNvSpPr>
              <a:spLocks noChangeShapeType="1"/>
            </p:cNvSpPr>
            <p:nvPr/>
          </p:nvSpPr>
          <p:spPr bwMode="auto">
            <a:xfrm flipH="1">
              <a:off x="1098" y="1974"/>
              <a:ext cx="132" cy="4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1363"/>
            <p:cNvSpPr>
              <a:spLocks noChangeShapeType="1"/>
            </p:cNvSpPr>
            <p:nvPr/>
          </p:nvSpPr>
          <p:spPr bwMode="auto">
            <a:xfrm flipV="1">
              <a:off x="1230" y="1638"/>
              <a:ext cx="240" cy="33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1364"/>
            <p:cNvSpPr>
              <a:spLocks noChangeShapeType="1"/>
            </p:cNvSpPr>
            <p:nvPr/>
          </p:nvSpPr>
          <p:spPr bwMode="auto">
            <a:xfrm flipH="1">
              <a:off x="162" y="1974"/>
              <a:ext cx="1068" cy="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1365"/>
            <p:cNvSpPr>
              <a:spLocks noChangeShapeType="1"/>
            </p:cNvSpPr>
            <p:nvPr/>
          </p:nvSpPr>
          <p:spPr bwMode="auto">
            <a:xfrm flipV="1">
              <a:off x="1230" y="978"/>
              <a:ext cx="210" cy="9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1366"/>
            <p:cNvSpPr>
              <a:spLocks noChangeShapeType="1"/>
            </p:cNvSpPr>
            <p:nvPr/>
          </p:nvSpPr>
          <p:spPr bwMode="auto">
            <a:xfrm flipV="1">
              <a:off x="1230" y="1362"/>
              <a:ext cx="174" cy="6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1367"/>
            <p:cNvSpPr>
              <a:spLocks noChangeShapeType="1"/>
            </p:cNvSpPr>
            <p:nvPr/>
          </p:nvSpPr>
          <p:spPr bwMode="auto">
            <a:xfrm flipV="1">
              <a:off x="1230" y="1386"/>
              <a:ext cx="192" cy="58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1368"/>
            <p:cNvSpPr>
              <a:spLocks noChangeShapeType="1"/>
            </p:cNvSpPr>
            <p:nvPr/>
          </p:nvSpPr>
          <p:spPr bwMode="auto">
            <a:xfrm flipH="1">
              <a:off x="378" y="1974"/>
              <a:ext cx="852" cy="4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1369"/>
            <p:cNvSpPr>
              <a:spLocks noChangeShapeType="1"/>
            </p:cNvSpPr>
            <p:nvPr/>
          </p:nvSpPr>
          <p:spPr bwMode="auto">
            <a:xfrm flipH="1" flipV="1">
              <a:off x="438" y="1776"/>
              <a:ext cx="792"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1370"/>
            <p:cNvSpPr>
              <a:spLocks noChangeShapeType="1"/>
            </p:cNvSpPr>
            <p:nvPr/>
          </p:nvSpPr>
          <p:spPr bwMode="auto">
            <a:xfrm>
              <a:off x="1230" y="1974"/>
              <a:ext cx="468" cy="9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1371"/>
            <p:cNvSpPr>
              <a:spLocks noChangeShapeType="1"/>
            </p:cNvSpPr>
            <p:nvPr/>
          </p:nvSpPr>
          <p:spPr bwMode="auto">
            <a:xfrm>
              <a:off x="1230" y="1974"/>
              <a:ext cx="342" cy="9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1372"/>
            <p:cNvSpPr>
              <a:spLocks noChangeShapeType="1"/>
            </p:cNvSpPr>
            <p:nvPr/>
          </p:nvSpPr>
          <p:spPr bwMode="auto">
            <a:xfrm flipH="1">
              <a:off x="1794" y="2088"/>
              <a:ext cx="726" cy="5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1373"/>
            <p:cNvSpPr>
              <a:spLocks noChangeShapeType="1"/>
            </p:cNvSpPr>
            <p:nvPr/>
          </p:nvSpPr>
          <p:spPr bwMode="auto">
            <a:xfrm>
              <a:off x="2520" y="2088"/>
              <a:ext cx="360"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374"/>
            <p:cNvSpPr>
              <a:spLocks noChangeShapeType="1"/>
            </p:cNvSpPr>
            <p:nvPr/>
          </p:nvSpPr>
          <p:spPr bwMode="auto">
            <a:xfrm flipH="1">
              <a:off x="2322" y="2088"/>
              <a:ext cx="198" cy="3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1375"/>
            <p:cNvSpPr>
              <a:spLocks noChangeShapeType="1"/>
            </p:cNvSpPr>
            <p:nvPr/>
          </p:nvSpPr>
          <p:spPr bwMode="auto">
            <a:xfrm flipH="1" flipV="1">
              <a:off x="1800" y="1332"/>
              <a:ext cx="720" cy="7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1376"/>
            <p:cNvSpPr>
              <a:spLocks noChangeShapeType="1"/>
            </p:cNvSpPr>
            <p:nvPr/>
          </p:nvSpPr>
          <p:spPr bwMode="auto">
            <a:xfrm flipH="1" flipV="1">
              <a:off x="2418" y="1674"/>
              <a:ext cx="102" cy="4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1377"/>
            <p:cNvSpPr>
              <a:spLocks noChangeShapeType="1"/>
            </p:cNvSpPr>
            <p:nvPr/>
          </p:nvSpPr>
          <p:spPr bwMode="auto">
            <a:xfrm flipH="1">
              <a:off x="1806" y="2088"/>
              <a:ext cx="714" cy="6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1378"/>
            <p:cNvSpPr>
              <a:spLocks noChangeShapeType="1"/>
            </p:cNvSpPr>
            <p:nvPr/>
          </p:nvSpPr>
          <p:spPr bwMode="auto">
            <a:xfrm flipV="1">
              <a:off x="2520" y="1818"/>
              <a:ext cx="360" cy="2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1379"/>
            <p:cNvSpPr>
              <a:spLocks noChangeShapeType="1"/>
            </p:cNvSpPr>
            <p:nvPr/>
          </p:nvSpPr>
          <p:spPr bwMode="auto">
            <a:xfrm flipH="1" flipV="1">
              <a:off x="1566" y="1824"/>
              <a:ext cx="954" cy="2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380"/>
            <p:cNvSpPr>
              <a:spLocks noChangeShapeType="1"/>
            </p:cNvSpPr>
            <p:nvPr/>
          </p:nvSpPr>
          <p:spPr bwMode="auto">
            <a:xfrm flipH="1" flipV="1">
              <a:off x="1956" y="2010"/>
              <a:ext cx="564" cy="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1381"/>
            <p:cNvSpPr>
              <a:spLocks noChangeShapeType="1"/>
            </p:cNvSpPr>
            <p:nvPr/>
          </p:nvSpPr>
          <p:spPr bwMode="auto">
            <a:xfrm>
              <a:off x="2520" y="2088"/>
              <a:ext cx="420" cy="9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382"/>
            <p:cNvSpPr>
              <a:spLocks noChangeShapeType="1"/>
            </p:cNvSpPr>
            <p:nvPr/>
          </p:nvSpPr>
          <p:spPr bwMode="auto">
            <a:xfrm flipV="1">
              <a:off x="2520" y="1314"/>
              <a:ext cx="540" cy="7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1383"/>
            <p:cNvSpPr>
              <a:spLocks noChangeShapeType="1"/>
            </p:cNvSpPr>
            <p:nvPr/>
          </p:nvSpPr>
          <p:spPr bwMode="auto">
            <a:xfrm>
              <a:off x="2520" y="2088"/>
              <a:ext cx="750" cy="2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1384"/>
            <p:cNvSpPr>
              <a:spLocks noChangeShapeType="1"/>
            </p:cNvSpPr>
            <p:nvPr/>
          </p:nvSpPr>
          <p:spPr bwMode="auto">
            <a:xfrm flipH="1">
              <a:off x="2376" y="2088"/>
              <a:ext cx="144"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1385"/>
            <p:cNvSpPr>
              <a:spLocks noChangeShapeType="1"/>
            </p:cNvSpPr>
            <p:nvPr/>
          </p:nvSpPr>
          <p:spPr bwMode="auto">
            <a:xfrm flipH="1" flipV="1">
              <a:off x="1698" y="2070"/>
              <a:ext cx="822" cy="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1386"/>
            <p:cNvSpPr>
              <a:spLocks noChangeShapeType="1"/>
            </p:cNvSpPr>
            <p:nvPr/>
          </p:nvSpPr>
          <p:spPr bwMode="auto">
            <a:xfrm>
              <a:off x="2520" y="2088"/>
              <a:ext cx="378"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1387"/>
            <p:cNvSpPr>
              <a:spLocks noChangeShapeType="1"/>
            </p:cNvSpPr>
            <p:nvPr/>
          </p:nvSpPr>
          <p:spPr bwMode="auto">
            <a:xfrm flipV="1">
              <a:off x="1794" y="2448"/>
              <a:ext cx="528" cy="1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1388"/>
            <p:cNvSpPr>
              <a:spLocks noChangeShapeType="1"/>
            </p:cNvSpPr>
            <p:nvPr/>
          </p:nvSpPr>
          <p:spPr bwMode="auto">
            <a:xfrm flipH="1">
              <a:off x="1020" y="2598"/>
              <a:ext cx="774" cy="2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1389"/>
            <p:cNvSpPr>
              <a:spLocks noChangeShapeType="1"/>
            </p:cNvSpPr>
            <p:nvPr/>
          </p:nvSpPr>
          <p:spPr bwMode="auto">
            <a:xfrm>
              <a:off x="1794" y="2598"/>
              <a:ext cx="12" cy="1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390"/>
            <p:cNvSpPr>
              <a:spLocks noChangeShapeType="1"/>
            </p:cNvSpPr>
            <p:nvPr/>
          </p:nvSpPr>
          <p:spPr bwMode="auto">
            <a:xfrm flipH="1" flipV="1">
              <a:off x="1566" y="1824"/>
              <a:ext cx="228" cy="7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1391"/>
            <p:cNvSpPr>
              <a:spLocks noChangeShapeType="1"/>
            </p:cNvSpPr>
            <p:nvPr/>
          </p:nvSpPr>
          <p:spPr bwMode="auto">
            <a:xfrm flipV="1">
              <a:off x="1794" y="2010"/>
              <a:ext cx="162" cy="58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1392"/>
            <p:cNvSpPr>
              <a:spLocks noChangeShapeType="1"/>
            </p:cNvSpPr>
            <p:nvPr/>
          </p:nvSpPr>
          <p:spPr bwMode="auto">
            <a:xfrm flipH="1" flipV="1">
              <a:off x="1098" y="2406"/>
              <a:ext cx="696" cy="1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1393"/>
            <p:cNvSpPr>
              <a:spLocks noChangeShapeType="1"/>
            </p:cNvSpPr>
            <p:nvPr/>
          </p:nvSpPr>
          <p:spPr bwMode="auto">
            <a:xfrm flipH="1" flipV="1">
              <a:off x="1470" y="1638"/>
              <a:ext cx="324" cy="9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1394"/>
            <p:cNvSpPr>
              <a:spLocks noChangeShapeType="1"/>
            </p:cNvSpPr>
            <p:nvPr/>
          </p:nvSpPr>
          <p:spPr bwMode="auto">
            <a:xfrm>
              <a:off x="1794" y="2598"/>
              <a:ext cx="180" cy="58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1395"/>
            <p:cNvSpPr>
              <a:spLocks noChangeShapeType="1"/>
            </p:cNvSpPr>
            <p:nvPr/>
          </p:nvSpPr>
          <p:spPr bwMode="auto">
            <a:xfrm flipV="1">
              <a:off x="1794" y="2526"/>
              <a:ext cx="582" cy="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1396"/>
            <p:cNvSpPr>
              <a:spLocks noChangeShapeType="1"/>
            </p:cNvSpPr>
            <p:nvPr/>
          </p:nvSpPr>
          <p:spPr bwMode="auto">
            <a:xfrm flipH="1" flipV="1">
              <a:off x="1698" y="2070"/>
              <a:ext cx="96" cy="5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1397"/>
            <p:cNvSpPr>
              <a:spLocks noChangeShapeType="1"/>
            </p:cNvSpPr>
            <p:nvPr/>
          </p:nvSpPr>
          <p:spPr bwMode="auto">
            <a:xfrm flipH="1">
              <a:off x="1572" y="2598"/>
              <a:ext cx="222" cy="3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398"/>
            <p:cNvSpPr>
              <a:spLocks noChangeShapeType="1"/>
            </p:cNvSpPr>
            <p:nvPr/>
          </p:nvSpPr>
          <p:spPr bwMode="auto">
            <a:xfrm>
              <a:off x="864" y="798"/>
              <a:ext cx="222" cy="4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1399"/>
            <p:cNvSpPr>
              <a:spLocks noChangeShapeType="1"/>
            </p:cNvSpPr>
            <p:nvPr/>
          </p:nvSpPr>
          <p:spPr bwMode="auto">
            <a:xfrm flipH="1" flipV="1">
              <a:off x="342" y="486"/>
              <a:ext cx="522" cy="3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1400"/>
            <p:cNvSpPr>
              <a:spLocks noChangeShapeType="1"/>
            </p:cNvSpPr>
            <p:nvPr/>
          </p:nvSpPr>
          <p:spPr bwMode="auto">
            <a:xfrm flipH="1">
              <a:off x="774" y="798"/>
              <a:ext cx="90" cy="1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1401"/>
            <p:cNvSpPr>
              <a:spLocks noChangeShapeType="1"/>
            </p:cNvSpPr>
            <p:nvPr/>
          </p:nvSpPr>
          <p:spPr bwMode="auto">
            <a:xfrm flipH="1">
              <a:off x="324" y="798"/>
              <a:ext cx="540"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1402"/>
            <p:cNvSpPr>
              <a:spLocks noChangeShapeType="1"/>
            </p:cNvSpPr>
            <p:nvPr/>
          </p:nvSpPr>
          <p:spPr bwMode="auto">
            <a:xfrm flipH="1">
              <a:off x="414" y="798"/>
              <a:ext cx="450" cy="5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1403"/>
            <p:cNvSpPr>
              <a:spLocks noChangeShapeType="1"/>
            </p:cNvSpPr>
            <p:nvPr/>
          </p:nvSpPr>
          <p:spPr bwMode="auto">
            <a:xfrm flipV="1">
              <a:off x="864" y="192"/>
              <a:ext cx="258"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1404"/>
            <p:cNvSpPr>
              <a:spLocks noChangeShapeType="1"/>
            </p:cNvSpPr>
            <p:nvPr/>
          </p:nvSpPr>
          <p:spPr bwMode="auto">
            <a:xfrm flipH="1" flipV="1">
              <a:off x="162" y="684"/>
              <a:ext cx="702"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1405"/>
            <p:cNvSpPr>
              <a:spLocks noChangeShapeType="1"/>
            </p:cNvSpPr>
            <p:nvPr/>
          </p:nvSpPr>
          <p:spPr bwMode="auto">
            <a:xfrm>
              <a:off x="864" y="798"/>
              <a:ext cx="606" cy="8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406"/>
            <p:cNvSpPr>
              <a:spLocks noChangeShapeType="1"/>
            </p:cNvSpPr>
            <p:nvPr/>
          </p:nvSpPr>
          <p:spPr bwMode="auto">
            <a:xfrm>
              <a:off x="864" y="798"/>
              <a:ext cx="576" cy="18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1407"/>
            <p:cNvSpPr>
              <a:spLocks noChangeShapeType="1"/>
            </p:cNvSpPr>
            <p:nvPr/>
          </p:nvSpPr>
          <p:spPr bwMode="auto">
            <a:xfrm>
              <a:off x="864" y="798"/>
              <a:ext cx="540" cy="5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1408"/>
            <p:cNvSpPr>
              <a:spLocks noChangeShapeType="1"/>
            </p:cNvSpPr>
            <p:nvPr/>
          </p:nvSpPr>
          <p:spPr bwMode="auto">
            <a:xfrm>
              <a:off x="864" y="798"/>
              <a:ext cx="558" cy="58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1409"/>
            <p:cNvSpPr>
              <a:spLocks noChangeShapeType="1"/>
            </p:cNvSpPr>
            <p:nvPr/>
          </p:nvSpPr>
          <p:spPr bwMode="auto">
            <a:xfrm flipH="1">
              <a:off x="438" y="798"/>
              <a:ext cx="426" cy="9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1410"/>
            <p:cNvSpPr>
              <a:spLocks noChangeShapeType="1"/>
            </p:cNvSpPr>
            <p:nvPr/>
          </p:nvSpPr>
          <p:spPr bwMode="auto">
            <a:xfrm flipV="1">
              <a:off x="864" y="648"/>
              <a:ext cx="366" cy="1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1411"/>
            <p:cNvSpPr>
              <a:spLocks noChangeShapeType="1"/>
            </p:cNvSpPr>
            <p:nvPr/>
          </p:nvSpPr>
          <p:spPr bwMode="auto">
            <a:xfrm>
              <a:off x="864" y="798"/>
              <a:ext cx="96" cy="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1412"/>
            <p:cNvSpPr>
              <a:spLocks noChangeShapeType="1"/>
            </p:cNvSpPr>
            <p:nvPr/>
          </p:nvSpPr>
          <p:spPr bwMode="auto">
            <a:xfrm flipV="1">
              <a:off x="864" y="600"/>
              <a:ext cx="702"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1413"/>
            <p:cNvSpPr>
              <a:spLocks noChangeShapeType="1"/>
            </p:cNvSpPr>
            <p:nvPr/>
          </p:nvSpPr>
          <p:spPr bwMode="auto">
            <a:xfrm flipH="1">
              <a:off x="2322" y="2136"/>
              <a:ext cx="558" cy="3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1414"/>
            <p:cNvSpPr>
              <a:spLocks noChangeShapeType="1"/>
            </p:cNvSpPr>
            <p:nvPr/>
          </p:nvSpPr>
          <p:spPr bwMode="auto">
            <a:xfrm flipH="1" flipV="1">
              <a:off x="2418" y="1674"/>
              <a:ext cx="462" cy="4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1415"/>
            <p:cNvSpPr>
              <a:spLocks noChangeShapeType="1"/>
            </p:cNvSpPr>
            <p:nvPr/>
          </p:nvSpPr>
          <p:spPr bwMode="auto">
            <a:xfrm flipV="1">
              <a:off x="2880" y="1818"/>
              <a:ext cx="0" cy="3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1416"/>
            <p:cNvSpPr>
              <a:spLocks noChangeShapeType="1"/>
            </p:cNvSpPr>
            <p:nvPr/>
          </p:nvSpPr>
          <p:spPr bwMode="auto">
            <a:xfrm flipH="1" flipV="1">
              <a:off x="1956" y="2010"/>
              <a:ext cx="924" cy="1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1417"/>
            <p:cNvSpPr>
              <a:spLocks noChangeShapeType="1"/>
            </p:cNvSpPr>
            <p:nvPr/>
          </p:nvSpPr>
          <p:spPr bwMode="auto">
            <a:xfrm>
              <a:off x="2880" y="2136"/>
              <a:ext cx="60" cy="9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1418"/>
            <p:cNvSpPr>
              <a:spLocks noChangeShapeType="1"/>
            </p:cNvSpPr>
            <p:nvPr/>
          </p:nvSpPr>
          <p:spPr bwMode="auto">
            <a:xfrm flipV="1">
              <a:off x="2880" y="1314"/>
              <a:ext cx="180" cy="8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1419"/>
            <p:cNvSpPr>
              <a:spLocks noChangeShapeType="1"/>
            </p:cNvSpPr>
            <p:nvPr/>
          </p:nvSpPr>
          <p:spPr bwMode="auto">
            <a:xfrm>
              <a:off x="2880" y="2136"/>
              <a:ext cx="390"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1420"/>
            <p:cNvSpPr>
              <a:spLocks noChangeShapeType="1"/>
            </p:cNvSpPr>
            <p:nvPr/>
          </p:nvSpPr>
          <p:spPr bwMode="auto">
            <a:xfrm flipH="1">
              <a:off x="2376" y="2136"/>
              <a:ext cx="504" cy="3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1421"/>
            <p:cNvSpPr>
              <a:spLocks noChangeShapeType="1"/>
            </p:cNvSpPr>
            <p:nvPr/>
          </p:nvSpPr>
          <p:spPr bwMode="auto">
            <a:xfrm>
              <a:off x="2880" y="2136"/>
              <a:ext cx="18" cy="3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422"/>
            <p:cNvSpPr>
              <a:spLocks noChangeShapeType="1"/>
            </p:cNvSpPr>
            <p:nvPr/>
          </p:nvSpPr>
          <p:spPr bwMode="auto">
            <a:xfrm>
              <a:off x="1086" y="1218"/>
              <a:ext cx="714"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1423"/>
            <p:cNvSpPr>
              <a:spLocks noChangeShapeType="1"/>
            </p:cNvSpPr>
            <p:nvPr/>
          </p:nvSpPr>
          <p:spPr bwMode="auto">
            <a:xfrm flipH="1" flipV="1">
              <a:off x="342" y="486"/>
              <a:ext cx="744" cy="7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1424"/>
            <p:cNvSpPr>
              <a:spLocks noChangeShapeType="1"/>
            </p:cNvSpPr>
            <p:nvPr/>
          </p:nvSpPr>
          <p:spPr bwMode="auto">
            <a:xfrm flipH="1" flipV="1">
              <a:off x="774" y="948"/>
              <a:ext cx="312" cy="2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1425"/>
            <p:cNvSpPr>
              <a:spLocks noChangeShapeType="1"/>
            </p:cNvSpPr>
            <p:nvPr/>
          </p:nvSpPr>
          <p:spPr bwMode="auto">
            <a:xfrm flipH="1" flipV="1">
              <a:off x="324" y="882"/>
              <a:ext cx="762" cy="3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1426"/>
            <p:cNvSpPr>
              <a:spLocks noChangeShapeType="1"/>
            </p:cNvSpPr>
            <p:nvPr/>
          </p:nvSpPr>
          <p:spPr bwMode="auto">
            <a:xfrm flipH="1">
              <a:off x="414" y="1218"/>
              <a:ext cx="672" cy="12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1427"/>
            <p:cNvSpPr>
              <a:spLocks noChangeShapeType="1"/>
            </p:cNvSpPr>
            <p:nvPr/>
          </p:nvSpPr>
          <p:spPr bwMode="auto">
            <a:xfrm>
              <a:off x="1086" y="1218"/>
              <a:ext cx="480"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1428"/>
            <p:cNvSpPr>
              <a:spLocks noChangeShapeType="1"/>
            </p:cNvSpPr>
            <p:nvPr/>
          </p:nvSpPr>
          <p:spPr bwMode="auto">
            <a:xfrm flipV="1">
              <a:off x="1086" y="1068"/>
              <a:ext cx="1038" cy="15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1429"/>
            <p:cNvSpPr>
              <a:spLocks noChangeShapeType="1"/>
            </p:cNvSpPr>
            <p:nvPr/>
          </p:nvSpPr>
          <p:spPr bwMode="auto">
            <a:xfrm flipV="1">
              <a:off x="1086" y="192"/>
              <a:ext cx="36" cy="1026"/>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430"/>
            <p:cNvSpPr>
              <a:spLocks noChangeShapeType="1"/>
            </p:cNvSpPr>
            <p:nvPr/>
          </p:nvSpPr>
          <p:spPr bwMode="auto">
            <a:xfrm>
              <a:off x="1086" y="1218"/>
              <a:ext cx="384" cy="42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1431"/>
            <p:cNvSpPr>
              <a:spLocks noChangeShapeType="1"/>
            </p:cNvSpPr>
            <p:nvPr/>
          </p:nvSpPr>
          <p:spPr bwMode="auto">
            <a:xfrm flipV="1">
              <a:off x="1086" y="978"/>
              <a:ext cx="354" cy="2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1432"/>
            <p:cNvSpPr>
              <a:spLocks noChangeShapeType="1"/>
            </p:cNvSpPr>
            <p:nvPr/>
          </p:nvSpPr>
          <p:spPr bwMode="auto">
            <a:xfrm>
              <a:off x="1086" y="1218"/>
              <a:ext cx="318" cy="1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1433"/>
            <p:cNvSpPr>
              <a:spLocks noChangeShapeType="1"/>
            </p:cNvSpPr>
            <p:nvPr/>
          </p:nvSpPr>
          <p:spPr bwMode="auto">
            <a:xfrm>
              <a:off x="1086" y="1218"/>
              <a:ext cx="336" cy="16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1434"/>
            <p:cNvSpPr>
              <a:spLocks noChangeShapeType="1"/>
            </p:cNvSpPr>
            <p:nvPr/>
          </p:nvSpPr>
          <p:spPr bwMode="auto">
            <a:xfrm flipH="1">
              <a:off x="438" y="1218"/>
              <a:ext cx="648" cy="5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1435"/>
            <p:cNvSpPr>
              <a:spLocks noChangeShapeType="1"/>
            </p:cNvSpPr>
            <p:nvPr/>
          </p:nvSpPr>
          <p:spPr bwMode="auto">
            <a:xfrm flipV="1">
              <a:off x="1086" y="648"/>
              <a:ext cx="144" cy="5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1436"/>
            <p:cNvSpPr>
              <a:spLocks noChangeShapeType="1"/>
            </p:cNvSpPr>
            <p:nvPr/>
          </p:nvSpPr>
          <p:spPr bwMode="auto">
            <a:xfrm>
              <a:off x="1086" y="1218"/>
              <a:ext cx="612" cy="85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1437"/>
            <p:cNvSpPr>
              <a:spLocks noChangeShapeType="1"/>
            </p:cNvSpPr>
            <p:nvPr/>
          </p:nvSpPr>
          <p:spPr bwMode="auto">
            <a:xfrm flipH="1" flipV="1">
              <a:off x="960" y="870"/>
              <a:ext cx="126" cy="3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1438"/>
            <p:cNvSpPr>
              <a:spLocks noChangeShapeType="1"/>
            </p:cNvSpPr>
            <p:nvPr/>
          </p:nvSpPr>
          <p:spPr bwMode="auto">
            <a:xfrm flipV="1">
              <a:off x="1086" y="600"/>
              <a:ext cx="480" cy="6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Line 1439"/>
            <p:cNvSpPr>
              <a:spLocks noChangeShapeType="1"/>
            </p:cNvSpPr>
            <p:nvPr/>
          </p:nvSpPr>
          <p:spPr bwMode="auto">
            <a:xfrm flipV="1">
              <a:off x="2322" y="1674"/>
              <a:ext cx="96" cy="7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1440"/>
            <p:cNvSpPr>
              <a:spLocks noChangeShapeType="1"/>
            </p:cNvSpPr>
            <p:nvPr/>
          </p:nvSpPr>
          <p:spPr bwMode="auto">
            <a:xfrm flipH="1">
              <a:off x="1806" y="2448"/>
              <a:ext cx="516" cy="2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1441"/>
            <p:cNvSpPr>
              <a:spLocks noChangeShapeType="1"/>
            </p:cNvSpPr>
            <p:nvPr/>
          </p:nvSpPr>
          <p:spPr bwMode="auto">
            <a:xfrm flipV="1">
              <a:off x="2322" y="1818"/>
              <a:ext cx="558" cy="6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1442"/>
            <p:cNvSpPr>
              <a:spLocks noChangeShapeType="1"/>
            </p:cNvSpPr>
            <p:nvPr/>
          </p:nvSpPr>
          <p:spPr bwMode="auto">
            <a:xfrm flipH="1" flipV="1">
              <a:off x="1566" y="1824"/>
              <a:ext cx="756" cy="6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1443"/>
            <p:cNvSpPr>
              <a:spLocks noChangeShapeType="1"/>
            </p:cNvSpPr>
            <p:nvPr/>
          </p:nvSpPr>
          <p:spPr bwMode="auto">
            <a:xfrm flipH="1" flipV="1">
              <a:off x="1956" y="2010"/>
              <a:ext cx="366"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1444"/>
            <p:cNvSpPr>
              <a:spLocks noChangeShapeType="1"/>
            </p:cNvSpPr>
            <p:nvPr/>
          </p:nvSpPr>
          <p:spPr bwMode="auto">
            <a:xfrm flipH="1">
              <a:off x="1974" y="2448"/>
              <a:ext cx="348" cy="7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1445"/>
            <p:cNvSpPr>
              <a:spLocks noChangeShapeType="1"/>
            </p:cNvSpPr>
            <p:nvPr/>
          </p:nvSpPr>
          <p:spPr bwMode="auto">
            <a:xfrm>
              <a:off x="2322" y="2448"/>
              <a:ext cx="618" cy="6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1446"/>
            <p:cNvSpPr>
              <a:spLocks noChangeShapeType="1"/>
            </p:cNvSpPr>
            <p:nvPr/>
          </p:nvSpPr>
          <p:spPr bwMode="auto">
            <a:xfrm flipV="1">
              <a:off x="2322" y="2334"/>
              <a:ext cx="948"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1447"/>
            <p:cNvSpPr>
              <a:spLocks noChangeShapeType="1"/>
            </p:cNvSpPr>
            <p:nvPr/>
          </p:nvSpPr>
          <p:spPr bwMode="auto">
            <a:xfrm>
              <a:off x="2322" y="2448"/>
              <a:ext cx="54" cy="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1448"/>
            <p:cNvSpPr>
              <a:spLocks noChangeShapeType="1"/>
            </p:cNvSpPr>
            <p:nvPr/>
          </p:nvSpPr>
          <p:spPr bwMode="auto">
            <a:xfrm flipH="1" flipV="1">
              <a:off x="1698" y="2070"/>
              <a:ext cx="624" cy="37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1449"/>
            <p:cNvSpPr>
              <a:spLocks noChangeShapeType="1"/>
            </p:cNvSpPr>
            <p:nvPr/>
          </p:nvSpPr>
          <p:spPr bwMode="auto">
            <a:xfrm>
              <a:off x="2322" y="2448"/>
              <a:ext cx="576" cy="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1450"/>
            <p:cNvSpPr>
              <a:spLocks noChangeShapeType="1"/>
            </p:cNvSpPr>
            <p:nvPr/>
          </p:nvSpPr>
          <p:spPr bwMode="auto">
            <a:xfrm flipH="1">
              <a:off x="1572" y="2448"/>
              <a:ext cx="750"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1451"/>
            <p:cNvSpPr>
              <a:spLocks noChangeShapeType="1"/>
            </p:cNvSpPr>
            <p:nvPr/>
          </p:nvSpPr>
          <p:spPr bwMode="auto">
            <a:xfrm>
              <a:off x="1800" y="1332"/>
              <a:ext cx="618" cy="3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1452"/>
            <p:cNvSpPr>
              <a:spLocks noChangeShapeType="1"/>
            </p:cNvSpPr>
            <p:nvPr/>
          </p:nvSpPr>
          <p:spPr bwMode="auto">
            <a:xfrm flipV="1">
              <a:off x="1800" y="696"/>
              <a:ext cx="240" cy="6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1453"/>
            <p:cNvSpPr>
              <a:spLocks noChangeShapeType="1"/>
            </p:cNvSpPr>
            <p:nvPr/>
          </p:nvSpPr>
          <p:spPr bwMode="auto">
            <a:xfrm flipH="1">
              <a:off x="1566" y="1332"/>
              <a:ext cx="234" cy="4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1454"/>
            <p:cNvSpPr>
              <a:spLocks noChangeShapeType="1"/>
            </p:cNvSpPr>
            <p:nvPr/>
          </p:nvSpPr>
          <p:spPr bwMode="auto">
            <a:xfrm>
              <a:off x="1800" y="1332"/>
              <a:ext cx="156" cy="6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455"/>
            <p:cNvSpPr>
              <a:spLocks noChangeShapeType="1"/>
            </p:cNvSpPr>
            <p:nvPr/>
          </p:nvSpPr>
          <p:spPr bwMode="auto">
            <a:xfrm flipV="1">
              <a:off x="1800" y="1068"/>
              <a:ext cx="324" cy="2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1456"/>
            <p:cNvSpPr>
              <a:spLocks noChangeShapeType="1"/>
            </p:cNvSpPr>
            <p:nvPr/>
          </p:nvSpPr>
          <p:spPr bwMode="auto">
            <a:xfrm flipH="1">
              <a:off x="1470" y="1332"/>
              <a:ext cx="330" cy="3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1457"/>
            <p:cNvSpPr>
              <a:spLocks noChangeShapeType="1"/>
            </p:cNvSpPr>
            <p:nvPr/>
          </p:nvSpPr>
          <p:spPr bwMode="auto">
            <a:xfrm flipH="1" flipV="1">
              <a:off x="1440" y="978"/>
              <a:ext cx="360" cy="3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1458"/>
            <p:cNvSpPr>
              <a:spLocks noChangeShapeType="1"/>
            </p:cNvSpPr>
            <p:nvPr/>
          </p:nvSpPr>
          <p:spPr bwMode="auto">
            <a:xfrm flipH="1">
              <a:off x="1404" y="1332"/>
              <a:ext cx="396" cy="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1459"/>
            <p:cNvSpPr>
              <a:spLocks noChangeShapeType="1"/>
            </p:cNvSpPr>
            <p:nvPr/>
          </p:nvSpPr>
          <p:spPr bwMode="auto">
            <a:xfrm flipH="1">
              <a:off x="1422" y="1332"/>
              <a:ext cx="378" cy="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1460"/>
            <p:cNvSpPr>
              <a:spLocks noChangeShapeType="1"/>
            </p:cNvSpPr>
            <p:nvPr/>
          </p:nvSpPr>
          <p:spPr bwMode="auto">
            <a:xfrm flipH="1" flipV="1">
              <a:off x="1230" y="648"/>
              <a:ext cx="570" cy="6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461"/>
            <p:cNvSpPr>
              <a:spLocks noChangeShapeType="1"/>
            </p:cNvSpPr>
            <p:nvPr/>
          </p:nvSpPr>
          <p:spPr bwMode="auto">
            <a:xfrm flipH="1">
              <a:off x="1698" y="1332"/>
              <a:ext cx="102" cy="7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1462"/>
            <p:cNvSpPr>
              <a:spLocks noChangeShapeType="1"/>
            </p:cNvSpPr>
            <p:nvPr/>
          </p:nvSpPr>
          <p:spPr bwMode="auto">
            <a:xfrm flipH="1" flipV="1">
              <a:off x="960" y="870"/>
              <a:ext cx="840" cy="4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1463"/>
            <p:cNvSpPr>
              <a:spLocks noChangeShapeType="1"/>
            </p:cNvSpPr>
            <p:nvPr/>
          </p:nvSpPr>
          <p:spPr bwMode="auto">
            <a:xfrm flipH="1" flipV="1">
              <a:off x="1566" y="600"/>
              <a:ext cx="234" cy="7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1464"/>
            <p:cNvSpPr>
              <a:spLocks noChangeShapeType="1"/>
            </p:cNvSpPr>
            <p:nvPr/>
          </p:nvSpPr>
          <p:spPr bwMode="auto">
            <a:xfrm flipH="1" flipV="1">
              <a:off x="2040" y="696"/>
              <a:ext cx="378" cy="9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465"/>
            <p:cNvSpPr>
              <a:spLocks noChangeShapeType="1"/>
            </p:cNvSpPr>
            <p:nvPr/>
          </p:nvSpPr>
          <p:spPr bwMode="auto">
            <a:xfrm>
              <a:off x="2418" y="1674"/>
              <a:ext cx="462" cy="14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1466"/>
            <p:cNvSpPr>
              <a:spLocks noChangeShapeType="1"/>
            </p:cNvSpPr>
            <p:nvPr/>
          </p:nvSpPr>
          <p:spPr bwMode="auto">
            <a:xfrm flipH="1">
              <a:off x="1566" y="1674"/>
              <a:ext cx="852" cy="1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1467"/>
            <p:cNvSpPr>
              <a:spLocks noChangeShapeType="1"/>
            </p:cNvSpPr>
            <p:nvPr/>
          </p:nvSpPr>
          <p:spPr bwMode="auto">
            <a:xfrm flipH="1">
              <a:off x="1956" y="1674"/>
              <a:ext cx="462" cy="3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1468"/>
            <p:cNvSpPr>
              <a:spLocks noChangeShapeType="1"/>
            </p:cNvSpPr>
            <p:nvPr/>
          </p:nvSpPr>
          <p:spPr bwMode="auto">
            <a:xfrm flipH="1" flipV="1">
              <a:off x="2124" y="1068"/>
              <a:ext cx="294"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1469"/>
            <p:cNvSpPr>
              <a:spLocks noChangeShapeType="1"/>
            </p:cNvSpPr>
            <p:nvPr/>
          </p:nvSpPr>
          <p:spPr bwMode="auto">
            <a:xfrm flipH="1" flipV="1">
              <a:off x="1470" y="1638"/>
              <a:ext cx="948" cy="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1470"/>
            <p:cNvSpPr>
              <a:spLocks noChangeShapeType="1"/>
            </p:cNvSpPr>
            <p:nvPr/>
          </p:nvSpPr>
          <p:spPr bwMode="auto">
            <a:xfrm flipH="1" flipV="1">
              <a:off x="1404" y="1362"/>
              <a:ext cx="1014" cy="3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471"/>
            <p:cNvSpPr>
              <a:spLocks noChangeShapeType="1"/>
            </p:cNvSpPr>
            <p:nvPr/>
          </p:nvSpPr>
          <p:spPr bwMode="auto">
            <a:xfrm flipH="1" flipV="1">
              <a:off x="1422" y="1386"/>
              <a:ext cx="996" cy="28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1472"/>
            <p:cNvSpPr>
              <a:spLocks noChangeShapeType="1"/>
            </p:cNvSpPr>
            <p:nvPr/>
          </p:nvSpPr>
          <p:spPr bwMode="auto">
            <a:xfrm flipV="1">
              <a:off x="2418" y="1314"/>
              <a:ext cx="642" cy="3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1473"/>
            <p:cNvSpPr>
              <a:spLocks noChangeShapeType="1"/>
            </p:cNvSpPr>
            <p:nvPr/>
          </p:nvSpPr>
          <p:spPr bwMode="auto">
            <a:xfrm flipH="1">
              <a:off x="2376" y="1674"/>
              <a:ext cx="42" cy="85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1474"/>
            <p:cNvSpPr>
              <a:spLocks noChangeShapeType="1"/>
            </p:cNvSpPr>
            <p:nvPr/>
          </p:nvSpPr>
          <p:spPr bwMode="auto">
            <a:xfrm flipH="1">
              <a:off x="1698" y="1674"/>
              <a:ext cx="720"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1475"/>
            <p:cNvSpPr>
              <a:spLocks noChangeShapeType="1"/>
            </p:cNvSpPr>
            <p:nvPr/>
          </p:nvSpPr>
          <p:spPr bwMode="auto">
            <a:xfrm>
              <a:off x="2418" y="1674"/>
              <a:ext cx="480" cy="85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1476"/>
            <p:cNvSpPr>
              <a:spLocks noChangeShapeType="1"/>
            </p:cNvSpPr>
            <p:nvPr/>
          </p:nvSpPr>
          <p:spPr bwMode="auto">
            <a:xfrm flipH="1">
              <a:off x="2880" y="804"/>
              <a:ext cx="306" cy="10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1477"/>
            <p:cNvSpPr>
              <a:spLocks noChangeShapeType="1"/>
            </p:cNvSpPr>
            <p:nvPr/>
          </p:nvSpPr>
          <p:spPr bwMode="auto">
            <a:xfrm flipH="1" flipV="1">
              <a:off x="2532" y="486"/>
              <a:ext cx="654" cy="3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1478"/>
            <p:cNvSpPr>
              <a:spLocks noChangeShapeType="1"/>
            </p:cNvSpPr>
            <p:nvPr/>
          </p:nvSpPr>
          <p:spPr bwMode="auto">
            <a:xfrm flipH="1">
              <a:off x="3060" y="804"/>
              <a:ext cx="126" cy="5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1479"/>
            <p:cNvSpPr>
              <a:spLocks noChangeShapeType="1"/>
            </p:cNvSpPr>
            <p:nvPr/>
          </p:nvSpPr>
          <p:spPr bwMode="auto">
            <a:xfrm flipH="1" flipV="1">
              <a:off x="2838" y="372"/>
              <a:ext cx="348" cy="4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1480"/>
            <p:cNvSpPr>
              <a:spLocks noChangeShapeType="1"/>
            </p:cNvSpPr>
            <p:nvPr/>
          </p:nvSpPr>
          <p:spPr bwMode="auto">
            <a:xfrm>
              <a:off x="342" y="486"/>
              <a:ext cx="432" cy="4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1481"/>
            <p:cNvSpPr>
              <a:spLocks noChangeShapeType="1"/>
            </p:cNvSpPr>
            <p:nvPr/>
          </p:nvSpPr>
          <p:spPr bwMode="auto">
            <a:xfrm flipH="1">
              <a:off x="324" y="486"/>
              <a:ext cx="18"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482"/>
            <p:cNvSpPr>
              <a:spLocks noChangeShapeType="1"/>
            </p:cNvSpPr>
            <p:nvPr/>
          </p:nvSpPr>
          <p:spPr bwMode="auto">
            <a:xfrm>
              <a:off x="342" y="486"/>
              <a:ext cx="72" cy="85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1483"/>
            <p:cNvSpPr>
              <a:spLocks noChangeShapeType="1"/>
            </p:cNvSpPr>
            <p:nvPr/>
          </p:nvSpPr>
          <p:spPr bwMode="auto">
            <a:xfrm flipV="1">
              <a:off x="342" y="192"/>
              <a:ext cx="780" cy="2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1484"/>
            <p:cNvSpPr>
              <a:spLocks noChangeShapeType="1"/>
            </p:cNvSpPr>
            <p:nvPr/>
          </p:nvSpPr>
          <p:spPr bwMode="auto">
            <a:xfrm flipH="1">
              <a:off x="162" y="486"/>
              <a:ext cx="180"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1485"/>
            <p:cNvSpPr>
              <a:spLocks noChangeShapeType="1"/>
            </p:cNvSpPr>
            <p:nvPr/>
          </p:nvSpPr>
          <p:spPr bwMode="auto">
            <a:xfrm>
              <a:off x="342" y="486"/>
              <a:ext cx="888" cy="1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1486"/>
            <p:cNvSpPr>
              <a:spLocks noChangeShapeType="1"/>
            </p:cNvSpPr>
            <p:nvPr/>
          </p:nvSpPr>
          <p:spPr bwMode="auto">
            <a:xfrm>
              <a:off x="342" y="486"/>
              <a:ext cx="618" cy="3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1487"/>
            <p:cNvSpPr>
              <a:spLocks noChangeShapeType="1"/>
            </p:cNvSpPr>
            <p:nvPr/>
          </p:nvSpPr>
          <p:spPr bwMode="auto">
            <a:xfrm flipV="1">
              <a:off x="1020" y="2730"/>
              <a:ext cx="786" cy="1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1488"/>
            <p:cNvSpPr>
              <a:spLocks noChangeShapeType="1"/>
            </p:cNvSpPr>
            <p:nvPr/>
          </p:nvSpPr>
          <p:spPr bwMode="auto">
            <a:xfrm flipH="1">
              <a:off x="522" y="2868"/>
              <a:ext cx="498" cy="2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1489"/>
            <p:cNvSpPr>
              <a:spLocks noChangeShapeType="1"/>
            </p:cNvSpPr>
            <p:nvPr/>
          </p:nvSpPr>
          <p:spPr bwMode="auto">
            <a:xfrm flipV="1">
              <a:off x="1020" y="2406"/>
              <a:ext cx="78" cy="4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1490"/>
            <p:cNvSpPr>
              <a:spLocks noChangeShapeType="1"/>
            </p:cNvSpPr>
            <p:nvPr/>
          </p:nvSpPr>
          <p:spPr bwMode="auto">
            <a:xfrm>
              <a:off x="1020" y="2868"/>
              <a:ext cx="954" cy="3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Line 1491"/>
            <p:cNvSpPr>
              <a:spLocks noChangeShapeType="1"/>
            </p:cNvSpPr>
            <p:nvPr/>
          </p:nvSpPr>
          <p:spPr bwMode="auto">
            <a:xfrm flipH="1" flipV="1">
              <a:off x="378" y="2466"/>
              <a:ext cx="642" cy="40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1492"/>
            <p:cNvSpPr>
              <a:spLocks noChangeShapeType="1"/>
            </p:cNvSpPr>
            <p:nvPr/>
          </p:nvSpPr>
          <p:spPr bwMode="auto">
            <a:xfrm flipV="1">
              <a:off x="1020" y="2070"/>
              <a:ext cx="678" cy="79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Line 1493"/>
            <p:cNvSpPr>
              <a:spLocks noChangeShapeType="1"/>
            </p:cNvSpPr>
            <p:nvPr/>
          </p:nvSpPr>
          <p:spPr bwMode="auto">
            <a:xfrm>
              <a:off x="1020" y="2868"/>
              <a:ext cx="552"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 name="Line 1494"/>
            <p:cNvSpPr>
              <a:spLocks noChangeShapeType="1"/>
            </p:cNvSpPr>
            <p:nvPr/>
          </p:nvSpPr>
          <p:spPr bwMode="auto">
            <a:xfrm flipH="1" flipV="1">
              <a:off x="1566" y="1824"/>
              <a:ext cx="240" cy="9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Line 1495"/>
            <p:cNvSpPr>
              <a:spLocks noChangeShapeType="1"/>
            </p:cNvSpPr>
            <p:nvPr/>
          </p:nvSpPr>
          <p:spPr bwMode="auto">
            <a:xfrm flipV="1">
              <a:off x="1806" y="2010"/>
              <a:ext cx="150"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Line 1496"/>
            <p:cNvSpPr>
              <a:spLocks noChangeShapeType="1"/>
            </p:cNvSpPr>
            <p:nvPr/>
          </p:nvSpPr>
          <p:spPr bwMode="auto">
            <a:xfrm flipH="1" flipV="1">
              <a:off x="1098" y="2406"/>
              <a:ext cx="708" cy="3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 name="Line 1497"/>
            <p:cNvSpPr>
              <a:spLocks noChangeShapeType="1"/>
            </p:cNvSpPr>
            <p:nvPr/>
          </p:nvSpPr>
          <p:spPr bwMode="auto">
            <a:xfrm>
              <a:off x="1806" y="2730"/>
              <a:ext cx="168" cy="4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Line 1498"/>
            <p:cNvSpPr>
              <a:spLocks noChangeShapeType="1"/>
            </p:cNvSpPr>
            <p:nvPr/>
          </p:nvSpPr>
          <p:spPr bwMode="auto">
            <a:xfrm flipV="1">
              <a:off x="1806" y="2526"/>
              <a:ext cx="570" cy="2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Line 1499"/>
            <p:cNvSpPr>
              <a:spLocks noChangeShapeType="1"/>
            </p:cNvSpPr>
            <p:nvPr/>
          </p:nvSpPr>
          <p:spPr bwMode="auto">
            <a:xfrm flipH="1" flipV="1">
              <a:off x="1698" y="2070"/>
              <a:ext cx="108"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Line 1500"/>
            <p:cNvSpPr>
              <a:spLocks noChangeShapeType="1"/>
            </p:cNvSpPr>
            <p:nvPr/>
          </p:nvSpPr>
          <p:spPr bwMode="auto">
            <a:xfrm flipH="1">
              <a:off x="1572" y="2730"/>
              <a:ext cx="234" cy="2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Line 1501"/>
            <p:cNvSpPr>
              <a:spLocks noChangeShapeType="1"/>
            </p:cNvSpPr>
            <p:nvPr/>
          </p:nvSpPr>
          <p:spPr bwMode="auto">
            <a:xfrm flipH="1" flipV="1">
              <a:off x="324" y="882"/>
              <a:ext cx="450" cy="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 name="Line 1502"/>
            <p:cNvSpPr>
              <a:spLocks noChangeShapeType="1"/>
            </p:cNvSpPr>
            <p:nvPr/>
          </p:nvSpPr>
          <p:spPr bwMode="auto">
            <a:xfrm flipH="1">
              <a:off x="414" y="948"/>
              <a:ext cx="360" cy="3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 name="Line 1503"/>
            <p:cNvSpPr>
              <a:spLocks noChangeShapeType="1"/>
            </p:cNvSpPr>
            <p:nvPr/>
          </p:nvSpPr>
          <p:spPr bwMode="auto">
            <a:xfrm flipV="1">
              <a:off x="774" y="192"/>
              <a:ext cx="348" cy="7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 name="Line 1504"/>
            <p:cNvSpPr>
              <a:spLocks noChangeShapeType="1"/>
            </p:cNvSpPr>
            <p:nvPr/>
          </p:nvSpPr>
          <p:spPr bwMode="auto">
            <a:xfrm flipH="1" flipV="1">
              <a:off x="162" y="684"/>
              <a:ext cx="612" cy="26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Line 1505"/>
            <p:cNvSpPr>
              <a:spLocks noChangeShapeType="1"/>
            </p:cNvSpPr>
            <p:nvPr/>
          </p:nvSpPr>
          <p:spPr bwMode="auto">
            <a:xfrm>
              <a:off x="774" y="948"/>
              <a:ext cx="696"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Line 1506"/>
            <p:cNvSpPr>
              <a:spLocks noChangeShapeType="1"/>
            </p:cNvSpPr>
            <p:nvPr/>
          </p:nvSpPr>
          <p:spPr bwMode="auto">
            <a:xfrm>
              <a:off x="774" y="948"/>
              <a:ext cx="666" cy="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 name="Line 1507"/>
            <p:cNvSpPr>
              <a:spLocks noChangeShapeType="1"/>
            </p:cNvSpPr>
            <p:nvPr/>
          </p:nvSpPr>
          <p:spPr bwMode="auto">
            <a:xfrm>
              <a:off x="774" y="948"/>
              <a:ext cx="630" cy="4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Line 1508"/>
            <p:cNvSpPr>
              <a:spLocks noChangeShapeType="1"/>
            </p:cNvSpPr>
            <p:nvPr/>
          </p:nvSpPr>
          <p:spPr bwMode="auto">
            <a:xfrm>
              <a:off x="774" y="948"/>
              <a:ext cx="648"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Line 1509"/>
            <p:cNvSpPr>
              <a:spLocks noChangeShapeType="1"/>
            </p:cNvSpPr>
            <p:nvPr/>
          </p:nvSpPr>
          <p:spPr bwMode="auto">
            <a:xfrm flipH="1">
              <a:off x="438" y="948"/>
              <a:ext cx="336" cy="8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Line 1510"/>
            <p:cNvSpPr>
              <a:spLocks noChangeShapeType="1"/>
            </p:cNvSpPr>
            <p:nvPr/>
          </p:nvSpPr>
          <p:spPr bwMode="auto">
            <a:xfrm flipV="1">
              <a:off x="774" y="648"/>
              <a:ext cx="456" cy="30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Line 1511"/>
            <p:cNvSpPr>
              <a:spLocks noChangeShapeType="1"/>
            </p:cNvSpPr>
            <p:nvPr/>
          </p:nvSpPr>
          <p:spPr bwMode="auto">
            <a:xfrm flipV="1">
              <a:off x="774" y="870"/>
              <a:ext cx="186" cy="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 name="Line 1512"/>
            <p:cNvSpPr>
              <a:spLocks noChangeShapeType="1"/>
            </p:cNvSpPr>
            <p:nvPr/>
          </p:nvSpPr>
          <p:spPr bwMode="auto">
            <a:xfrm flipV="1">
              <a:off x="774" y="600"/>
              <a:ext cx="792" cy="3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Line 1513"/>
            <p:cNvSpPr>
              <a:spLocks noChangeShapeType="1"/>
            </p:cNvSpPr>
            <p:nvPr/>
          </p:nvSpPr>
          <p:spPr bwMode="auto">
            <a:xfrm>
              <a:off x="324" y="882"/>
              <a:ext cx="90" cy="4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Line 1514"/>
            <p:cNvSpPr>
              <a:spLocks noChangeShapeType="1"/>
            </p:cNvSpPr>
            <p:nvPr/>
          </p:nvSpPr>
          <p:spPr bwMode="auto">
            <a:xfrm flipH="1">
              <a:off x="192" y="882"/>
              <a:ext cx="132" cy="9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Line 1515"/>
            <p:cNvSpPr>
              <a:spLocks noChangeShapeType="1"/>
            </p:cNvSpPr>
            <p:nvPr/>
          </p:nvSpPr>
          <p:spPr bwMode="auto">
            <a:xfrm flipV="1">
              <a:off x="324" y="192"/>
              <a:ext cx="798"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4" name="Line 1516"/>
            <p:cNvSpPr>
              <a:spLocks noChangeShapeType="1"/>
            </p:cNvSpPr>
            <p:nvPr/>
          </p:nvSpPr>
          <p:spPr bwMode="auto">
            <a:xfrm flipH="1" flipV="1">
              <a:off x="162" y="684"/>
              <a:ext cx="162" cy="19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5" name="Line 1517"/>
            <p:cNvSpPr>
              <a:spLocks noChangeShapeType="1"/>
            </p:cNvSpPr>
            <p:nvPr/>
          </p:nvSpPr>
          <p:spPr bwMode="auto">
            <a:xfrm>
              <a:off x="324" y="882"/>
              <a:ext cx="114" cy="8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 name="Line 1518"/>
            <p:cNvSpPr>
              <a:spLocks noChangeShapeType="1"/>
            </p:cNvSpPr>
            <p:nvPr/>
          </p:nvSpPr>
          <p:spPr bwMode="auto">
            <a:xfrm flipV="1">
              <a:off x="324" y="648"/>
              <a:ext cx="906" cy="23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7" name="Line 1519"/>
            <p:cNvSpPr>
              <a:spLocks noChangeShapeType="1"/>
            </p:cNvSpPr>
            <p:nvPr/>
          </p:nvSpPr>
          <p:spPr bwMode="auto">
            <a:xfrm flipV="1">
              <a:off x="324" y="870"/>
              <a:ext cx="636" cy="1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 name="Line 1520"/>
            <p:cNvSpPr>
              <a:spLocks noChangeShapeType="1"/>
            </p:cNvSpPr>
            <p:nvPr/>
          </p:nvSpPr>
          <p:spPr bwMode="auto">
            <a:xfrm flipH="1">
              <a:off x="192" y="1338"/>
              <a:ext cx="222" cy="5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Line 1521"/>
            <p:cNvSpPr>
              <a:spLocks noChangeShapeType="1"/>
            </p:cNvSpPr>
            <p:nvPr/>
          </p:nvSpPr>
          <p:spPr bwMode="auto">
            <a:xfrm flipH="1" flipV="1">
              <a:off x="162" y="684"/>
              <a:ext cx="252" cy="65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 name="Line 1522"/>
            <p:cNvSpPr>
              <a:spLocks noChangeShapeType="1"/>
            </p:cNvSpPr>
            <p:nvPr/>
          </p:nvSpPr>
          <p:spPr bwMode="auto">
            <a:xfrm flipH="1">
              <a:off x="162" y="1338"/>
              <a:ext cx="252" cy="6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 name="Line 1523"/>
            <p:cNvSpPr>
              <a:spLocks noChangeShapeType="1"/>
            </p:cNvSpPr>
            <p:nvPr/>
          </p:nvSpPr>
          <p:spPr bwMode="auto">
            <a:xfrm>
              <a:off x="414" y="1338"/>
              <a:ext cx="990" cy="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 name="Line 1524"/>
            <p:cNvSpPr>
              <a:spLocks noChangeShapeType="1"/>
            </p:cNvSpPr>
            <p:nvPr/>
          </p:nvSpPr>
          <p:spPr bwMode="auto">
            <a:xfrm>
              <a:off x="414" y="1338"/>
              <a:ext cx="1008" cy="4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3" name="Line 1525"/>
            <p:cNvSpPr>
              <a:spLocks noChangeShapeType="1"/>
            </p:cNvSpPr>
            <p:nvPr/>
          </p:nvSpPr>
          <p:spPr bwMode="auto">
            <a:xfrm>
              <a:off x="414" y="1338"/>
              <a:ext cx="24"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Line 1526"/>
            <p:cNvSpPr>
              <a:spLocks noChangeShapeType="1"/>
            </p:cNvSpPr>
            <p:nvPr/>
          </p:nvSpPr>
          <p:spPr bwMode="auto">
            <a:xfrm flipV="1">
              <a:off x="414" y="870"/>
              <a:ext cx="546" cy="4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 name="Line 1527"/>
            <p:cNvSpPr>
              <a:spLocks noChangeShapeType="1"/>
            </p:cNvSpPr>
            <p:nvPr/>
          </p:nvSpPr>
          <p:spPr bwMode="auto">
            <a:xfrm flipV="1">
              <a:off x="2040" y="486"/>
              <a:ext cx="492" cy="2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Line 1528"/>
            <p:cNvSpPr>
              <a:spLocks noChangeShapeType="1"/>
            </p:cNvSpPr>
            <p:nvPr/>
          </p:nvSpPr>
          <p:spPr bwMode="auto">
            <a:xfrm>
              <a:off x="2040" y="696"/>
              <a:ext cx="84" cy="3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7" name="Line 1529"/>
            <p:cNvSpPr>
              <a:spLocks noChangeShapeType="1"/>
            </p:cNvSpPr>
            <p:nvPr/>
          </p:nvSpPr>
          <p:spPr bwMode="auto">
            <a:xfrm flipH="1" flipV="1">
              <a:off x="1122" y="192"/>
              <a:ext cx="918"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 name="Line 1530"/>
            <p:cNvSpPr>
              <a:spLocks noChangeShapeType="1"/>
            </p:cNvSpPr>
            <p:nvPr/>
          </p:nvSpPr>
          <p:spPr bwMode="auto">
            <a:xfrm flipH="1">
              <a:off x="1440" y="696"/>
              <a:ext cx="600" cy="2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 name="Line 1531"/>
            <p:cNvSpPr>
              <a:spLocks noChangeShapeType="1"/>
            </p:cNvSpPr>
            <p:nvPr/>
          </p:nvSpPr>
          <p:spPr bwMode="auto">
            <a:xfrm flipH="1">
              <a:off x="1404" y="696"/>
              <a:ext cx="636" cy="66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 name="Line 1532"/>
            <p:cNvSpPr>
              <a:spLocks noChangeShapeType="1"/>
            </p:cNvSpPr>
            <p:nvPr/>
          </p:nvSpPr>
          <p:spPr bwMode="auto">
            <a:xfrm flipH="1">
              <a:off x="1422" y="696"/>
              <a:ext cx="618"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 name="Line 1533"/>
            <p:cNvSpPr>
              <a:spLocks noChangeShapeType="1"/>
            </p:cNvSpPr>
            <p:nvPr/>
          </p:nvSpPr>
          <p:spPr bwMode="auto">
            <a:xfrm flipV="1">
              <a:off x="2040" y="372"/>
              <a:ext cx="798" cy="3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 name="Line 1534"/>
            <p:cNvSpPr>
              <a:spLocks noChangeShapeType="1"/>
            </p:cNvSpPr>
            <p:nvPr/>
          </p:nvSpPr>
          <p:spPr bwMode="auto">
            <a:xfrm flipH="1" flipV="1">
              <a:off x="1230" y="648"/>
              <a:ext cx="810"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Line 1535"/>
            <p:cNvSpPr>
              <a:spLocks noChangeShapeType="1"/>
            </p:cNvSpPr>
            <p:nvPr/>
          </p:nvSpPr>
          <p:spPr bwMode="auto">
            <a:xfrm flipH="1" flipV="1">
              <a:off x="1566" y="600"/>
              <a:ext cx="474" cy="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 name="Line 1536"/>
            <p:cNvSpPr>
              <a:spLocks noChangeShapeType="1"/>
            </p:cNvSpPr>
            <p:nvPr/>
          </p:nvSpPr>
          <p:spPr bwMode="auto">
            <a:xfrm flipH="1">
              <a:off x="1956" y="1818"/>
              <a:ext cx="924" cy="1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Line 1537"/>
            <p:cNvSpPr>
              <a:spLocks noChangeShapeType="1"/>
            </p:cNvSpPr>
            <p:nvPr/>
          </p:nvSpPr>
          <p:spPr bwMode="auto">
            <a:xfrm flipH="1" flipV="1">
              <a:off x="2124" y="1068"/>
              <a:ext cx="756" cy="7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 name="Line 1538"/>
            <p:cNvSpPr>
              <a:spLocks noChangeShapeType="1"/>
            </p:cNvSpPr>
            <p:nvPr/>
          </p:nvSpPr>
          <p:spPr bwMode="auto">
            <a:xfrm flipV="1">
              <a:off x="2880" y="1314"/>
              <a:ext cx="180" cy="50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Line 1539"/>
            <p:cNvSpPr>
              <a:spLocks noChangeShapeType="1"/>
            </p:cNvSpPr>
            <p:nvPr/>
          </p:nvSpPr>
          <p:spPr bwMode="auto">
            <a:xfrm>
              <a:off x="2880" y="1818"/>
              <a:ext cx="390" cy="51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 name="Line 1540"/>
            <p:cNvSpPr>
              <a:spLocks noChangeShapeType="1"/>
            </p:cNvSpPr>
            <p:nvPr/>
          </p:nvSpPr>
          <p:spPr bwMode="auto">
            <a:xfrm flipH="1">
              <a:off x="2376" y="1818"/>
              <a:ext cx="504" cy="7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Line 1541"/>
            <p:cNvSpPr>
              <a:spLocks noChangeShapeType="1"/>
            </p:cNvSpPr>
            <p:nvPr/>
          </p:nvSpPr>
          <p:spPr bwMode="auto">
            <a:xfrm>
              <a:off x="2880" y="1818"/>
              <a:ext cx="18" cy="7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 name="Line 1542"/>
            <p:cNvSpPr>
              <a:spLocks noChangeShapeType="1"/>
            </p:cNvSpPr>
            <p:nvPr/>
          </p:nvSpPr>
          <p:spPr bwMode="auto">
            <a:xfrm>
              <a:off x="192" y="1860"/>
              <a:ext cx="906" cy="5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 name="Line 1543"/>
            <p:cNvSpPr>
              <a:spLocks noChangeShapeType="1"/>
            </p:cNvSpPr>
            <p:nvPr/>
          </p:nvSpPr>
          <p:spPr bwMode="auto">
            <a:xfrm flipH="1">
              <a:off x="162" y="1860"/>
              <a:ext cx="30" cy="1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2" name="Line 1544"/>
            <p:cNvSpPr>
              <a:spLocks noChangeShapeType="1"/>
            </p:cNvSpPr>
            <p:nvPr/>
          </p:nvSpPr>
          <p:spPr bwMode="auto">
            <a:xfrm>
              <a:off x="192" y="1860"/>
              <a:ext cx="186" cy="6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 name="Line 1545"/>
            <p:cNvSpPr>
              <a:spLocks noChangeShapeType="1"/>
            </p:cNvSpPr>
            <p:nvPr/>
          </p:nvSpPr>
          <p:spPr bwMode="auto">
            <a:xfrm flipV="1">
              <a:off x="192" y="1776"/>
              <a:ext cx="246" cy="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 name="Line 1546"/>
            <p:cNvSpPr>
              <a:spLocks noChangeShapeType="1"/>
            </p:cNvSpPr>
            <p:nvPr/>
          </p:nvSpPr>
          <p:spPr bwMode="auto">
            <a:xfrm flipV="1">
              <a:off x="522" y="2406"/>
              <a:ext cx="576" cy="7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Line 1547"/>
            <p:cNvSpPr>
              <a:spLocks noChangeShapeType="1"/>
            </p:cNvSpPr>
            <p:nvPr/>
          </p:nvSpPr>
          <p:spPr bwMode="auto">
            <a:xfrm flipH="1" flipV="1">
              <a:off x="378" y="2466"/>
              <a:ext cx="144"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 name="Line 1548"/>
            <p:cNvSpPr>
              <a:spLocks noChangeShapeType="1"/>
            </p:cNvSpPr>
            <p:nvPr/>
          </p:nvSpPr>
          <p:spPr bwMode="auto">
            <a:xfrm flipV="1">
              <a:off x="522" y="2952"/>
              <a:ext cx="1050" cy="17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Line 1549"/>
            <p:cNvSpPr>
              <a:spLocks noChangeShapeType="1"/>
            </p:cNvSpPr>
            <p:nvPr/>
          </p:nvSpPr>
          <p:spPr bwMode="auto">
            <a:xfrm>
              <a:off x="1566" y="1824"/>
              <a:ext cx="390" cy="1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Line 1550"/>
            <p:cNvSpPr>
              <a:spLocks noChangeShapeType="1"/>
            </p:cNvSpPr>
            <p:nvPr/>
          </p:nvSpPr>
          <p:spPr bwMode="auto">
            <a:xfrm flipV="1">
              <a:off x="1566" y="1068"/>
              <a:ext cx="558" cy="7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 name="Line 1551"/>
            <p:cNvSpPr>
              <a:spLocks noChangeShapeType="1"/>
            </p:cNvSpPr>
            <p:nvPr/>
          </p:nvSpPr>
          <p:spPr bwMode="auto">
            <a:xfrm flipH="1">
              <a:off x="1098" y="1824"/>
              <a:ext cx="468" cy="5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Line 1552"/>
            <p:cNvSpPr>
              <a:spLocks noChangeShapeType="1"/>
            </p:cNvSpPr>
            <p:nvPr/>
          </p:nvSpPr>
          <p:spPr bwMode="auto">
            <a:xfrm flipH="1" flipV="1">
              <a:off x="1470" y="1638"/>
              <a:ext cx="96" cy="1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 name="Line 1553"/>
            <p:cNvSpPr>
              <a:spLocks noChangeShapeType="1"/>
            </p:cNvSpPr>
            <p:nvPr/>
          </p:nvSpPr>
          <p:spPr bwMode="auto">
            <a:xfrm flipH="1" flipV="1">
              <a:off x="1440" y="978"/>
              <a:ext cx="126" cy="8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Line 1554"/>
            <p:cNvSpPr>
              <a:spLocks noChangeShapeType="1"/>
            </p:cNvSpPr>
            <p:nvPr/>
          </p:nvSpPr>
          <p:spPr bwMode="auto">
            <a:xfrm flipH="1" flipV="1">
              <a:off x="1404" y="1362"/>
              <a:ext cx="162" cy="4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3" name="Line 1555"/>
            <p:cNvSpPr>
              <a:spLocks noChangeShapeType="1"/>
            </p:cNvSpPr>
            <p:nvPr/>
          </p:nvSpPr>
          <p:spPr bwMode="auto">
            <a:xfrm flipH="1" flipV="1">
              <a:off x="1422" y="1386"/>
              <a:ext cx="144" cy="4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 name="Line 1556"/>
            <p:cNvSpPr>
              <a:spLocks noChangeShapeType="1"/>
            </p:cNvSpPr>
            <p:nvPr/>
          </p:nvSpPr>
          <p:spPr bwMode="auto">
            <a:xfrm>
              <a:off x="1566" y="1824"/>
              <a:ext cx="132" cy="2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 name="Line 1557"/>
            <p:cNvSpPr>
              <a:spLocks noChangeShapeType="1"/>
            </p:cNvSpPr>
            <p:nvPr/>
          </p:nvSpPr>
          <p:spPr bwMode="auto">
            <a:xfrm flipV="1">
              <a:off x="1956" y="1068"/>
              <a:ext cx="168" cy="9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6" name="Line 1558"/>
            <p:cNvSpPr>
              <a:spLocks noChangeShapeType="1"/>
            </p:cNvSpPr>
            <p:nvPr/>
          </p:nvSpPr>
          <p:spPr bwMode="auto">
            <a:xfrm flipH="1">
              <a:off x="1098" y="2010"/>
              <a:ext cx="858" cy="3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7" name="Line 1559"/>
            <p:cNvSpPr>
              <a:spLocks noChangeShapeType="1"/>
            </p:cNvSpPr>
            <p:nvPr/>
          </p:nvSpPr>
          <p:spPr bwMode="auto">
            <a:xfrm flipH="1" flipV="1">
              <a:off x="1470" y="1638"/>
              <a:ext cx="486" cy="37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 name="Line 1560"/>
            <p:cNvSpPr>
              <a:spLocks noChangeShapeType="1"/>
            </p:cNvSpPr>
            <p:nvPr/>
          </p:nvSpPr>
          <p:spPr bwMode="auto">
            <a:xfrm flipH="1" flipV="1">
              <a:off x="1404" y="1362"/>
              <a:ext cx="552" cy="6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 name="Line 1561"/>
            <p:cNvSpPr>
              <a:spLocks noChangeShapeType="1"/>
            </p:cNvSpPr>
            <p:nvPr/>
          </p:nvSpPr>
          <p:spPr bwMode="auto">
            <a:xfrm flipH="1" flipV="1">
              <a:off x="1422" y="1386"/>
              <a:ext cx="534" cy="6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 name="Line 1562"/>
            <p:cNvSpPr>
              <a:spLocks noChangeShapeType="1"/>
            </p:cNvSpPr>
            <p:nvPr/>
          </p:nvSpPr>
          <p:spPr bwMode="auto">
            <a:xfrm>
              <a:off x="1956" y="2010"/>
              <a:ext cx="420" cy="51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 name="Line 1563"/>
            <p:cNvSpPr>
              <a:spLocks noChangeShapeType="1"/>
            </p:cNvSpPr>
            <p:nvPr/>
          </p:nvSpPr>
          <p:spPr bwMode="auto">
            <a:xfrm flipH="1">
              <a:off x="1698" y="2010"/>
              <a:ext cx="258" cy="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 name="Line 1564"/>
            <p:cNvSpPr>
              <a:spLocks noChangeShapeType="1"/>
            </p:cNvSpPr>
            <p:nvPr/>
          </p:nvSpPr>
          <p:spPr bwMode="auto">
            <a:xfrm flipH="1">
              <a:off x="1572" y="2010"/>
              <a:ext cx="384" cy="9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 name="Line 1565"/>
            <p:cNvSpPr>
              <a:spLocks noChangeShapeType="1"/>
            </p:cNvSpPr>
            <p:nvPr/>
          </p:nvSpPr>
          <p:spPr bwMode="auto">
            <a:xfrm flipH="1">
              <a:off x="2124" y="486"/>
              <a:ext cx="408" cy="5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 name="Line 1566"/>
            <p:cNvSpPr>
              <a:spLocks noChangeShapeType="1"/>
            </p:cNvSpPr>
            <p:nvPr/>
          </p:nvSpPr>
          <p:spPr bwMode="auto">
            <a:xfrm>
              <a:off x="2532" y="486"/>
              <a:ext cx="528" cy="82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 name="Line 1567"/>
            <p:cNvSpPr>
              <a:spLocks noChangeShapeType="1"/>
            </p:cNvSpPr>
            <p:nvPr/>
          </p:nvSpPr>
          <p:spPr bwMode="auto">
            <a:xfrm flipV="1">
              <a:off x="2532" y="372"/>
              <a:ext cx="306"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 name="Line 1568"/>
            <p:cNvSpPr>
              <a:spLocks noChangeShapeType="1"/>
            </p:cNvSpPr>
            <p:nvPr/>
          </p:nvSpPr>
          <p:spPr bwMode="auto">
            <a:xfrm flipH="1">
              <a:off x="1566" y="486"/>
              <a:ext cx="966" cy="1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 name="Line 1569"/>
            <p:cNvSpPr>
              <a:spLocks noChangeShapeType="1"/>
            </p:cNvSpPr>
            <p:nvPr/>
          </p:nvSpPr>
          <p:spPr bwMode="auto">
            <a:xfrm flipH="1">
              <a:off x="1470" y="1068"/>
              <a:ext cx="654" cy="570"/>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 name="Line 1570"/>
            <p:cNvSpPr>
              <a:spLocks noChangeShapeType="1"/>
            </p:cNvSpPr>
            <p:nvPr/>
          </p:nvSpPr>
          <p:spPr bwMode="auto">
            <a:xfrm flipH="1" flipV="1">
              <a:off x="1440" y="978"/>
              <a:ext cx="684" cy="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 name="Line 1571"/>
            <p:cNvSpPr>
              <a:spLocks noChangeShapeType="1"/>
            </p:cNvSpPr>
            <p:nvPr/>
          </p:nvSpPr>
          <p:spPr bwMode="auto">
            <a:xfrm flipH="1">
              <a:off x="1404" y="1068"/>
              <a:ext cx="720" cy="29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 name="Line 1572"/>
            <p:cNvSpPr>
              <a:spLocks noChangeShapeType="1"/>
            </p:cNvSpPr>
            <p:nvPr/>
          </p:nvSpPr>
          <p:spPr bwMode="auto">
            <a:xfrm flipH="1">
              <a:off x="1422" y="1068"/>
              <a:ext cx="702" cy="318"/>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 name="Line 1573"/>
            <p:cNvSpPr>
              <a:spLocks noChangeShapeType="1"/>
            </p:cNvSpPr>
            <p:nvPr/>
          </p:nvSpPr>
          <p:spPr bwMode="auto">
            <a:xfrm>
              <a:off x="2124" y="1068"/>
              <a:ext cx="936" cy="2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 name="Line 1574"/>
            <p:cNvSpPr>
              <a:spLocks noChangeShapeType="1"/>
            </p:cNvSpPr>
            <p:nvPr/>
          </p:nvSpPr>
          <p:spPr bwMode="auto">
            <a:xfrm flipV="1">
              <a:off x="2124" y="372"/>
              <a:ext cx="714" cy="69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 name="Line 1575"/>
            <p:cNvSpPr>
              <a:spLocks noChangeShapeType="1"/>
            </p:cNvSpPr>
            <p:nvPr/>
          </p:nvSpPr>
          <p:spPr bwMode="auto">
            <a:xfrm flipH="1" flipV="1">
              <a:off x="1230" y="648"/>
              <a:ext cx="894" cy="4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 name="Line 1576"/>
            <p:cNvSpPr>
              <a:spLocks noChangeShapeType="1"/>
            </p:cNvSpPr>
            <p:nvPr/>
          </p:nvSpPr>
          <p:spPr bwMode="auto">
            <a:xfrm flipH="1" flipV="1">
              <a:off x="1566" y="600"/>
              <a:ext cx="558" cy="4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 name="Line 1577"/>
            <p:cNvSpPr>
              <a:spLocks noChangeShapeType="1"/>
            </p:cNvSpPr>
            <p:nvPr/>
          </p:nvSpPr>
          <p:spPr bwMode="auto">
            <a:xfrm flipV="1">
              <a:off x="1098" y="1638"/>
              <a:ext cx="372" cy="7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6" name="Line 1578"/>
            <p:cNvSpPr>
              <a:spLocks noChangeShapeType="1"/>
            </p:cNvSpPr>
            <p:nvPr/>
          </p:nvSpPr>
          <p:spPr bwMode="auto">
            <a:xfrm flipH="1" flipV="1">
              <a:off x="162" y="2016"/>
              <a:ext cx="936" cy="3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7" name="Line 1579"/>
            <p:cNvSpPr>
              <a:spLocks noChangeShapeType="1"/>
            </p:cNvSpPr>
            <p:nvPr/>
          </p:nvSpPr>
          <p:spPr bwMode="auto">
            <a:xfrm flipH="1">
              <a:off x="378" y="2406"/>
              <a:ext cx="720" cy="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 name="Line 1580"/>
            <p:cNvSpPr>
              <a:spLocks noChangeShapeType="1"/>
            </p:cNvSpPr>
            <p:nvPr/>
          </p:nvSpPr>
          <p:spPr bwMode="auto">
            <a:xfrm flipH="1" flipV="1">
              <a:off x="438" y="1776"/>
              <a:ext cx="660" cy="6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9" name="Line 1581"/>
            <p:cNvSpPr>
              <a:spLocks noChangeShapeType="1"/>
            </p:cNvSpPr>
            <p:nvPr/>
          </p:nvSpPr>
          <p:spPr bwMode="auto">
            <a:xfrm flipV="1">
              <a:off x="1098" y="2070"/>
              <a:ext cx="600" cy="33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 name="Line 1582"/>
            <p:cNvSpPr>
              <a:spLocks noChangeShapeType="1"/>
            </p:cNvSpPr>
            <p:nvPr/>
          </p:nvSpPr>
          <p:spPr bwMode="auto">
            <a:xfrm>
              <a:off x="1098" y="2406"/>
              <a:ext cx="474" cy="54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 name="Line 1583"/>
            <p:cNvSpPr>
              <a:spLocks noChangeShapeType="1"/>
            </p:cNvSpPr>
            <p:nvPr/>
          </p:nvSpPr>
          <p:spPr bwMode="auto">
            <a:xfrm>
              <a:off x="1122" y="192"/>
              <a:ext cx="318" cy="7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 name="Line 1584"/>
            <p:cNvSpPr>
              <a:spLocks noChangeShapeType="1"/>
            </p:cNvSpPr>
            <p:nvPr/>
          </p:nvSpPr>
          <p:spPr bwMode="auto">
            <a:xfrm>
              <a:off x="1122" y="192"/>
              <a:ext cx="108" cy="4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3" name="Line 1585"/>
            <p:cNvSpPr>
              <a:spLocks noChangeShapeType="1"/>
            </p:cNvSpPr>
            <p:nvPr/>
          </p:nvSpPr>
          <p:spPr bwMode="auto">
            <a:xfrm flipH="1">
              <a:off x="960" y="192"/>
              <a:ext cx="162" cy="6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4" name="Line 1586"/>
            <p:cNvSpPr>
              <a:spLocks noChangeShapeType="1"/>
            </p:cNvSpPr>
            <p:nvPr/>
          </p:nvSpPr>
          <p:spPr bwMode="auto">
            <a:xfrm>
              <a:off x="1122" y="192"/>
              <a:ext cx="444" cy="4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 name="Line 1587"/>
            <p:cNvSpPr>
              <a:spLocks noChangeShapeType="1"/>
            </p:cNvSpPr>
            <p:nvPr/>
          </p:nvSpPr>
          <p:spPr bwMode="auto">
            <a:xfrm>
              <a:off x="162" y="684"/>
              <a:ext cx="798" cy="1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 name="Line 1588"/>
            <p:cNvSpPr>
              <a:spLocks noChangeShapeType="1"/>
            </p:cNvSpPr>
            <p:nvPr/>
          </p:nvSpPr>
          <p:spPr bwMode="auto">
            <a:xfrm flipH="1" flipV="1">
              <a:off x="1440" y="978"/>
              <a:ext cx="30"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 name="Line 1589"/>
            <p:cNvSpPr>
              <a:spLocks noChangeShapeType="1"/>
            </p:cNvSpPr>
            <p:nvPr/>
          </p:nvSpPr>
          <p:spPr bwMode="auto">
            <a:xfrm flipH="1" flipV="1">
              <a:off x="1404" y="1362"/>
              <a:ext cx="66" cy="27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8" name="Line 1590"/>
            <p:cNvSpPr>
              <a:spLocks noChangeShapeType="1"/>
            </p:cNvSpPr>
            <p:nvPr/>
          </p:nvSpPr>
          <p:spPr bwMode="auto">
            <a:xfrm flipH="1" flipV="1">
              <a:off x="1422" y="1386"/>
              <a:ext cx="48" cy="25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 name="Line 1591"/>
            <p:cNvSpPr>
              <a:spLocks noChangeShapeType="1"/>
            </p:cNvSpPr>
            <p:nvPr/>
          </p:nvSpPr>
          <p:spPr bwMode="auto">
            <a:xfrm flipH="1">
              <a:off x="438" y="1638"/>
              <a:ext cx="1032" cy="1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 name="Line 1592"/>
            <p:cNvSpPr>
              <a:spLocks noChangeShapeType="1"/>
            </p:cNvSpPr>
            <p:nvPr/>
          </p:nvSpPr>
          <p:spPr bwMode="auto">
            <a:xfrm flipH="1" flipV="1">
              <a:off x="1230" y="648"/>
              <a:ext cx="240" cy="9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 name="Line 1593"/>
            <p:cNvSpPr>
              <a:spLocks noChangeShapeType="1"/>
            </p:cNvSpPr>
            <p:nvPr/>
          </p:nvSpPr>
          <p:spPr bwMode="auto">
            <a:xfrm>
              <a:off x="1470" y="1638"/>
              <a:ext cx="228" cy="432"/>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 name="Line 1594"/>
            <p:cNvSpPr>
              <a:spLocks noChangeShapeType="1"/>
            </p:cNvSpPr>
            <p:nvPr/>
          </p:nvSpPr>
          <p:spPr bwMode="auto">
            <a:xfrm flipH="1" flipV="1">
              <a:off x="960" y="870"/>
              <a:ext cx="510" cy="7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3" name="Line 1595"/>
            <p:cNvSpPr>
              <a:spLocks noChangeShapeType="1"/>
            </p:cNvSpPr>
            <p:nvPr/>
          </p:nvSpPr>
          <p:spPr bwMode="auto">
            <a:xfrm flipV="1">
              <a:off x="1470" y="600"/>
              <a:ext cx="96" cy="10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 name="Line 1596"/>
            <p:cNvSpPr>
              <a:spLocks noChangeShapeType="1"/>
            </p:cNvSpPr>
            <p:nvPr/>
          </p:nvSpPr>
          <p:spPr bwMode="auto">
            <a:xfrm flipV="1">
              <a:off x="1974" y="3066"/>
              <a:ext cx="966" cy="1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5" name="Line 1597"/>
            <p:cNvSpPr>
              <a:spLocks noChangeShapeType="1"/>
            </p:cNvSpPr>
            <p:nvPr/>
          </p:nvSpPr>
          <p:spPr bwMode="auto">
            <a:xfrm flipV="1">
              <a:off x="1974" y="2526"/>
              <a:ext cx="402" cy="66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6" name="Line 1598"/>
            <p:cNvSpPr>
              <a:spLocks noChangeShapeType="1"/>
            </p:cNvSpPr>
            <p:nvPr/>
          </p:nvSpPr>
          <p:spPr bwMode="auto">
            <a:xfrm flipH="1" flipV="1">
              <a:off x="1572" y="2952"/>
              <a:ext cx="402" cy="23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7" name="Line 1599"/>
            <p:cNvSpPr>
              <a:spLocks noChangeShapeType="1"/>
            </p:cNvSpPr>
            <p:nvPr/>
          </p:nvSpPr>
          <p:spPr bwMode="auto">
            <a:xfrm flipV="1">
              <a:off x="2940" y="2334"/>
              <a:ext cx="330" cy="73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8" name="Line 1600"/>
            <p:cNvSpPr>
              <a:spLocks noChangeShapeType="1"/>
            </p:cNvSpPr>
            <p:nvPr/>
          </p:nvSpPr>
          <p:spPr bwMode="auto">
            <a:xfrm flipH="1" flipV="1">
              <a:off x="2376" y="2526"/>
              <a:ext cx="564" cy="5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9" name="Line 1601"/>
            <p:cNvSpPr>
              <a:spLocks noChangeShapeType="1"/>
            </p:cNvSpPr>
            <p:nvPr/>
          </p:nvSpPr>
          <p:spPr bwMode="auto">
            <a:xfrm flipH="1" flipV="1">
              <a:off x="2898" y="2526"/>
              <a:ext cx="42" cy="5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 name="Line 1602"/>
            <p:cNvSpPr>
              <a:spLocks noChangeShapeType="1"/>
            </p:cNvSpPr>
            <p:nvPr/>
          </p:nvSpPr>
          <p:spPr bwMode="auto">
            <a:xfrm>
              <a:off x="162" y="2016"/>
              <a:ext cx="216" cy="45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 name="Line 1603"/>
            <p:cNvSpPr>
              <a:spLocks noChangeShapeType="1"/>
            </p:cNvSpPr>
            <p:nvPr/>
          </p:nvSpPr>
          <p:spPr bwMode="auto">
            <a:xfrm flipV="1">
              <a:off x="162" y="1776"/>
              <a:ext cx="276" cy="24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Line 1604"/>
            <p:cNvSpPr>
              <a:spLocks noChangeShapeType="1"/>
            </p:cNvSpPr>
            <p:nvPr/>
          </p:nvSpPr>
          <p:spPr bwMode="auto">
            <a:xfrm flipH="1">
              <a:off x="1404" y="978"/>
              <a:ext cx="36" cy="38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 name="Line 1605"/>
            <p:cNvSpPr>
              <a:spLocks noChangeShapeType="1"/>
            </p:cNvSpPr>
            <p:nvPr/>
          </p:nvSpPr>
          <p:spPr bwMode="auto">
            <a:xfrm flipH="1">
              <a:off x="1422" y="978"/>
              <a:ext cx="18" cy="4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 name="Line 1606"/>
            <p:cNvSpPr>
              <a:spLocks noChangeShapeType="1"/>
            </p:cNvSpPr>
            <p:nvPr/>
          </p:nvSpPr>
          <p:spPr bwMode="auto">
            <a:xfrm flipH="1" flipV="1">
              <a:off x="1230" y="648"/>
              <a:ext cx="210" cy="33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5" name="Line 1607"/>
            <p:cNvSpPr>
              <a:spLocks noChangeShapeType="1"/>
            </p:cNvSpPr>
            <p:nvPr/>
          </p:nvSpPr>
          <p:spPr bwMode="auto">
            <a:xfrm flipH="1" flipV="1">
              <a:off x="960" y="870"/>
              <a:ext cx="480" cy="1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Line 1608"/>
            <p:cNvSpPr>
              <a:spLocks noChangeShapeType="1"/>
            </p:cNvSpPr>
            <p:nvPr/>
          </p:nvSpPr>
          <p:spPr bwMode="auto">
            <a:xfrm flipV="1">
              <a:off x="1440" y="600"/>
              <a:ext cx="126" cy="37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 name="Line 1609"/>
            <p:cNvSpPr>
              <a:spLocks noChangeShapeType="1"/>
            </p:cNvSpPr>
            <p:nvPr/>
          </p:nvSpPr>
          <p:spPr bwMode="auto">
            <a:xfrm>
              <a:off x="1404" y="1362"/>
              <a:ext cx="18" cy="2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8" name="Line 1610"/>
            <p:cNvSpPr>
              <a:spLocks noChangeShapeType="1"/>
            </p:cNvSpPr>
            <p:nvPr/>
          </p:nvSpPr>
          <p:spPr bwMode="auto">
            <a:xfrm flipH="1">
              <a:off x="438" y="1362"/>
              <a:ext cx="966" cy="4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9" name="Line 1611"/>
            <p:cNvSpPr>
              <a:spLocks noChangeShapeType="1"/>
            </p:cNvSpPr>
            <p:nvPr/>
          </p:nvSpPr>
          <p:spPr bwMode="auto">
            <a:xfrm flipH="1" flipV="1">
              <a:off x="1230" y="648"/>
              <a:ext cx="174" cy="71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0" name="Line 1612"/>
            <p:cNvSpPr>
              <a:spLocks noChangeShapeType="1"/>
            </p:cNvSpPr>
            <p:nvPr/>
          </p:nvSpPr>
          <p:spPr bwMode="auto">
            <a:xfrm>
              <a:off x="1404" y="1362"/>
              <a:ext cx="294" cy="70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Line 1613"/>
            <p:cNvSpPr>
              <a:spLocks noChangeShapeType="1"/>
            </p:cNvSpPr>
            <p:nvPr/>
          </p:nvSpPr>
          <p:spPr bwMode="auto">
            <a:xfrm flipH="1" flipV="1">
              <a:off x="960" y="870"/>
              <a:ext cx="444" cy="4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Line 1614"/>
            <p:cNvSpPr>
              <a:spLocks noChangeShapeType="1"/>
            </p:cNvSpPr>
            <p:nvPr/>
          </p:nvSpPr>
          <p:spPr bwMode="auto">
            <a:xfrm flipV="1">
              <a:off x="1404" y="600"/>
              <a:ext cx="162" cy="76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 name="Line 1615"/>
            <p:cNvSpPr>
              <a:spLocks noChangeShapeType="1"/>
            </p:cNvSpPr>
            <p:nvPr/>
          </p:nvSpPr>
          <p:spPr bwMode="auto">
            <a:xfrm flipH="1">
              <a:off x="438" y="1386"/>
              <a:ext cx="984" cy="3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 name="Line 1616"/>
            <p:cNvSpPr>
              <a:spLocks noChangeShapeType="1"/>
            </p:cNvSpPr>
            <p:nvPr/>
          </p:nvSpPr>
          <p:spPr bwMode="auto">
            <a:xfrm flipH="1" flipV="1">
              <a:off x="1230" y="648"/>
              <a:ext cx="192" cy="73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5" name="Line 1617"/>
            <p:cNvSpPr>
              <a:spLocks noChangeShapeType="1"/>
            </p:cNvSpPr>
            <p:nvPr/>
          </p:nvSpPr>
          <p:spPr bwMode="auto">
            <a:xfrm>
              <a:off x="1422" y="1386"/>
              <a:ext cx="276" cy="684"/>
            </a:xfrm>
            <a:prstGeom prst="line">
              <a:avLst/>
            </a:prstGeom>
            <a:noFill/>
            <a:ln w="1651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6" name="Line 1618"/>
            <p:cNvSpPr>
              <a:spLocks noChangeShapeType="1"/>
            </p:cNvSpPr>
            <p:nvPr/>
          </p:nvSpPr>
          <p:spPr bwMode="auto">
            <a:xfrm flipH="1" flipV="1">
              <a:off x="960" y="870"/>
              <a:ext cx="462" cy="51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7" name="Line 1619"/>
            <p:cNvSpPr>
              <a:spLocks noChangeShapeType="1"/>
            </p:cNvSpPr>
            <p:nvPr/>
          </p:nvSpPr>
          <p:spPr bwMode="auto">
            <a:xfrm flipV="1">
              <a:off x="1422" y="600"/>
              <a:ext cx="144" cy="78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Line 1620"/>
            <p:cNvSpPr>
              <a:spLocks noChangeShapeType="1"/>
            </p:cNvSpPr>
            <p:nvPr/>
          </p:nvSpPr>
          <p:spPr bwMode="auto">
            <a:xfrm flipH="1" flipV="1">
              <a:off x="2838" y="372"/>
              <a:ext cx="222" cy="94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9" name="Line 1621"/>
            <p:cNvSpPr>
              <a:spLocks noChangeShapeType="1"/>
            </p:cNvSpPr>
            <p:nvPr/>
          </p:nvSpPr>
          <p:spPr bwMode="auto">
            <a:xfrm>
              <a:off x="3060" y="1314"/>
              <a:ext cx="210" cy="102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0" name="Line 1622"/>
            <p:cNvSpPr>
              <a:spLocks noChangeShapeType="1"/>
            </p:cNvSpPr>
            <p:nvPr/>
          </p:nvSpPr>
          <p:spPr bwMode="auto">
            <a:xfrm flipV="1">
              <a:off x="378" y="1776"/>
              <a:ext cx="60" cy="69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 name="Line 1623"/>
            <p:cNvSpPr>
              <a:spLocks noChangeShapeType="1"/>
            </p:cNvSpPr>
            <p:nvPr/>
          </p:nvSpPr>
          <p:spPr bwMode="auto">
            <a:xfrm flipV="1">
              <a:off x="438" y="870"/>
              <a:ext cx="522" cy="90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 name="Line 1624"/>
            <p:cNvSpPr>
              <a:spLocks noChangeShapeType="1"/>
            </p:cNvSpPr>
            <p:nvPr/>
          </p:nvSpPr>
          <p:spPr bwMode="auto">
            <a:xfrm flipH="1">
              <a:off x="960" y="648"/>
              <a:ext cx="270" cy="22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 name="Line 1625"/>
            <p:cNvSpPr>
              <a:spLocks noChangeShapeType="1"/>
            </p:cNvSpPr>
            <p:nvPr/>
          </p:nvSpPr>
          <p:spPr bwMode="auto">
            <a:xfrm flipV="1">
              <a:off x="1230" y="600"/>
              <a:ext cx="336"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 name="Line 1626"/>
            <p:cNvSpPr>
              <a:spLocks noChangeShapeType="1"/>
            </p:cNvSpPr>
            <p:nvPr/>
          </p:nvSpPr>
          <p:spPr bwMode="auto">
            <a:xfrm flipH="1">
              <a:off x="2376" y="2334"/>
              <a:ext cx="894" cy="1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 name="Line 1627"/>
            <p:cNvSpPr>
              <a:spLocks noChangeShapeType="1"/>
            </p:cNvSpPr>
            <p:nvPr/>
          </p:nvSpPr>
          <p:spPr bwMode="auto">
            <a:xfrm flipH="1">
              <a:off x="2898" y="2334"/>
              <a:ext cx="372" cy="19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 name="Line 1628"/>
            <p:cNvSpPr>
              <a:spLocks noChangeShapeType="1"/>
            </p:cNvSpPr>
            <p:nvPr/>
          </p:nvSpPr>
          <p:spPr bwMode="auto">
            <a:xfrm flipH="1" flipV="1">
              <a:off x="1698" y="2070"/>
              <a:ext cx="678" cy="45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 name="Line 1629"/>
            <p:cNvSpPr>
              <a:spLocks noChangeShapeType="1"/>
            </p:cNvSpPr>
            <p:nvPr/>
          </p:nvSpPr>
          <p:spPr bwMode="auto">
            <a:xfrm>
              <a:off x="2376" y="2526"/>
              <a:ext cx="522"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 name="Line 1630"/>
            <p:cNvSpPr>
              <a:spLocks noChangeShapeType="1"/>
            </p:cNvSpPr>
            <p:nvPr/>
          </p:nvSpPr>
          <p:spPr bwMode="auto">
            <a:xfrm flipH="1">
              <a:off x="1572" y="2526"/>
              <a:ext cx="804" cy="426"/>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 name="Line 1631"/>
            <p:cNvSpPr>
              <a:spLocks noChangeShapeType="1"/>
            </p:cNvSpPr>
            <p:nvPr/>
          </p:nvSpPr>
          <p:spPr bwMode="auto">
            <a:xfrm flipH="1">
              <a:off x="1572" y="2070"/>
              <a:ext cx="126" cy="882"/>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 name="Line 1632"/>
            <p:cNvSpPr>
              <a:spLocks noChangeShapeType="1"/>
            </p:cNvSpPr>
            <p:nvPr/>
          </p:nvSpPr>
          <p:spPr bwMode="auto">
            <a:xfrm flipV="1">
              <a:off x="960" y="600"/>
              <a:ext cx="606" cy="27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1" name="Oval 1633"/>
            <p:cNvSpPr>
              <a:spLocks noChangeArrowheads="1"/>
            </p:cNvSpPr>
            <p:nvPr/>
          </p:nvSpPr>
          <p:spPr bwMode="auto">
            <a:xfrm>
              <a:off x="1338" y="618"/>
              <a:ext cx="48" cy="48"/>
            </a:xfrm>
            <a:prstGeom prst="ellipse">
              <a:avLst/>
            </a:prstGeom>
            <a:solidFill>
              <a:srgbClr val="000000"/>
            </a:solidFill>
            <a:ln w="9525">
              <a:solidFill>
                <a:srgbClr val="000000"/>
              </a:solidFill>
              <a:round/>
              <a:headEnd/>
              <a:tailEnd/>
            </a:ln>
          </p:spPr>
          <p:txBody>
            <a:bodyPr/>
            <a:lstStyle/>
            <a:p>
              <a:endParaRPr lang="en-US"/>
            </a:p>
          </p:txBody>
        </p:sp>
        <p:sp>
          <p:nvSpPr>
            <p:cNvPr id="512" name="Oval 1634"/>
            <p:cNvSpPr>
              <a:spLocks noChangeArrowheads="1"/>
            </p:cNvSpPr>
            <p:nvPr/>
          </p:nvSpPr>
          <p:spPr bwMode="auto">
            <a:xfrm>
              <a:off x="480" y="1350"/>
              <a:ext cx="48" cy="48"/>
            </a:xfrm>
            <a:prstGeom prst="ellipse">
              <a:avLst/>
            </a:prstGeom>
            <a:solidFill>
              <a:srgbClr val="000000"/>
            </a:solidFill>
            <a:ln w="9525">
              <a:solidFill>
                <a:srgbClr val="000000"/>
              </a:solidFill>
              <a:round/>
              <a:headEnd/>
              <a:tailEnd/>
            </a:ln>
          </p:spPr>
          <p:txBody>
            <a:bodyPr/>
            <a:lstStyle/>
            <a:p>
              <a:endParaRPr lang="en-US"/>
            </a:p>
          </p:txBody>
        </p:sp>
        <p:sp>
          <p:nvSpPr>
            <p:cNvPr id="513" name="Oval 1635"/>
            <p:cNvSpPr>
              <a:spLocks noChangeArrowheads="1"/>
            </p:cNvSpPr>
            <p:nvPr/>
          </p:nvSpPr>
          <p:spPr bwMode="auto">
            <a:xfrm>
              <a:off x="2634" y="1380"/>
              <a:ext cx="66" cy="66"/>
            </a:xfrm>
            <a:prstGeom prst="ellipse">
              <a:avLst/>
            </a:prstGeom>
            <a:solidFill>
              <a:srgbClr val="FF0000"/>
            </a:solidFill>
            <a:ln w="9525">
              <a:solidFill>
                <a:srgbClr val="000000"/>
              </a:solidFill>
              <a:round/>
              <a:headEnd/>
              <a:tailEnd/>
            </a:ln>
          </p:spPr>
          <p:txBody>
            <a:bodyPr/>
            <a:lstStyle/>
            <a:p>
              <a:endParaRPr lang="en-US"/>
            </a:p>
          </p:txBody>
        </p:sp>
        <p:sp>
          <p:nvSpPr>
            <p:cNvPr id="514" name="Oval 1636"/>
            <p:cNvSpPr>
              <a:spLocks noChangeArrowheads="1"/>
            </p:cNvSpPr>
            <p:nvPr/>
          </p:nvSpPr>
          <p:spPr bwMode="auto">
            <a:xfrm>
              <a:off x="900" y="2274"/>
              <a:ext cx="48" cy="48"/>
            </a:xfrm>
            <a:prstGeom prst="ellipse">
              <a:avLst/>
            </a:prstGeom>
            <a:solidFill>
              <a:srgbClr val="000000"/>
            </a:solidFill>
            <a:ln w="9525">
              <a:solidFill>
                <a:srgbClr val="000000"/>
              </a:solidFill>
              <a:round/>
              <a:headEnd/>
              <a:tailEnd/>
            </a:ln>
          </p:spPr>
          <p:txBody>
            <a:bodyPr/>
            <a:lstStyle/>
            <a:p>
              <a:endParaRPr lang="en-US"/>
            </a:p>
          </p:txBody>
        </p:sp>
        <p:sp>
          <p:nvSpPr>
            <p:cNvPr id="515" name="Oval 1637"/>
            <p:cNvSpPr>
              <a:spLocks noChangeArrowheads="1"/>
            </p:cNvSpPr>
            <p:nvPr/>
          </p:nvSpPr>
          <p:spPr bwMode="auto">
            <a:xfrm>
              <a:off x="486" y="414"/>
              <a:ext cx="48" cy="48"/>
            </a:xfrm>
            <a:prstGeom prst="ellipse">
              <a:avLst/>
            </a:prstGeom>
            <a:solidFill>
              <a:srgbClr val="000000"/>
            </a:solidFill>
            <a:ln w="9525">
              <a:solidFill>
                <a:srgbClr val="000000"/>
              </a:solidFill>
              <a:round/>
              <a:headEnd/>
              <a:tailEnd/>
            </a:ln>
          </p:spPr>
          <p:txBody>
            <a:bodyPr/>
            <a:lstStyle/>
            <a:p>
              <a:endParaRPr lang="en-US"/>
            </a:p>
          </p:txBody>
        </p:sp>
        <p:sp>
          <p:nvSpPr>
            <p:cNvPr id="516" name="Oval 1638"/>
            <p:cNvSpPr>
              <a:spLocks noChangeArrowheads="1"/>
            </p:cNvSpPr>
            <p:nvPr/>
          </p:nvSpPr>
          <p:spPr bwMode="auto">
            <a:xfrm>
              <a:off x="1374" y="2604"/>
              <a:ext cx="48" cy="48"/>
            </a:xfrm>
            <a:prstGeom prst="ellipse">
              <a:avLst/>
            </a:prstGeom>
            <a:solidFill>
              <a:srgbClr val="000000"/>
            </a:solidFill>
            <a:ln w="9525">
              <a:solidFill>
                <a:srgbClr val="000000"/>
              </a:solidFill>
              <a:round/>
              <a:headEnd/>
              <a:tailEnd/>
            </a:ln>
          </p:spPr>
          <p:txBody>
            <a:bodyPr/>
            <a:lstStyle/>
            <a:p>
              <a:endParaRPr lang="en-US"/>
            </a:p>
          </p:txBody>
        </p:sp>
        <p:sp>
          <p:nvSpPr>
            <p:cNvPr id="517" name="Oval 1639"/>
            <p:cNvSpPr>
              <a:spLocks noChangeArrowheads="1"/>
            </p:cNvSpPr>
            <p:nvPr/>
          </p:nvSpPr>
          <p:spPr bwMode="auto">
            <a:xfrm>
              <a:off x="1428" y="2208"/>
              <a:ext cx="48" cy="48"/>
            </a:xfrm>
            <a:prstGeom prst="ellipse">
              <a:avLst/>
            </a:prstGeom>
            <a:solidFill>
              <a:srgbClr val="000000"/>
            </a:solidFill>
            <a:ln w="9525">
              <a:solidFill>
                <a:srgbClr val="000000"/>
              </a:solidFill>
              <a:round/>
              <a:headEnd/>
              <a:tailEnd/>
            </a:ln>
          </p:spPr>
          <p:txBody>
            <a:bodyPr/>
            <a:lstStyle/>
            <a:p>
              <a:endParaRPr lang="en-US"/>
            </a:p>
          </p:txBody>
        </p:sp>
        <p:sp>
          <p:nvSpPr>
            <p:cNvPr id="518" name="Oval 1640"/>
            <p:cNvSpPr>
              <a:spLocks noChangeArrowheads="1"/>
            </p:cNvSpPr>
            <p:nvPr/>
          </p:nvSpPr>
          <p:spPr bwMode="auto">
            <a:xfrm>
              <a:off x="2154" y="1788"/>
              <a:ext cx="48" cy="48"/>
            </a:xfrm>
            <a:prstGeom prst="ellipse">
              <a:avLst/>
            </a:prstGeom>
            <a:solidFill>
              <a:srgbClr val="000000"/>
            </a:solidFill>
            <a:ln w="9525">
              <a:solidFill>
                <a:srgbClr val="000000"/>
              </a:solidFill>
              <a:round/>
              <a:headEnd/>
              <a:tailEnd/>
            </a:ln>
          </p:spPr>
          <p:txBody>
            <a:bodyPr/>
            <a:lstStyle/>
            <a:p>
              <a:endParaRPr lang="en-US"/>
            </a:p>
          </p:txBody>
        </p:sp>
        <p:sp>
          <p:nvSpPr>
            <p:cNvPr id="519" name="Oval 1641"/>
            <p:cNvSpPr>
              <a:spLocks noChangeArrowheads="1"/>
            </p:cNvSpPr>
            <p:nvPr/>
          </p:nvSpPr>
          <p:spPr bwMode="auto">
            <a:xfrm>
              <a:off x="3312" y="2220"/>
              <a:ext cx="48" cy="48"/>
            </a:xfrm>
            <a:prstGeom prst="ellipse">
              <a:avLst/>
            </a:prstGeom>
            <a:solidFill>
              <a:srgbClr val="000000"/>
            </a:solidFill>
            <a:ln w="9525">
              <a:solidFill>
                <a:srgbClr val="000000"/>
              </a:solidFill>
              <a:round/>
              <a:headEnd/>
              <a:tailEnd/>
            </a:ln>
          </p:spPr>
          <p:txBody>
            <a:bodyPr/>
            <a:lstStyle/>
            <a:p>
              <a:endParaRPr lang="en-US"/>
            </a:p>
          </p:txBody>
        </p:sp>
        <p:sp>
          <p:nvSpPr>
            <p:cNvPr id="520" name="Oval 1642"/>
            <p:cNvSpPr>
              <a:spLocks noChangeArrowheads="1"/>
            </p:cNvSpPr>
            <p:nvPr/>
          </p:nvSpPr>
          <p:spPr bwMode="auto">
            <a:xfrm>
              <a:off x="1896" y="822"/>
              <a:ext cx="60" cy="60"/>
            </a:xfrm>
            <a:prstGeom prst="ellipse">
              <a:avLst/>
            </a:prstGeom>
            <a:solidFill>
              <a:srgbClr val="00FFFF"/>
            </a:solidFill>
            <a:ln w="9525">
              <a:solidFill>
                <a:srgbClr val="000000"/>
              </a:solidFill>
              <a:round/>
              <a:headEnd/>
              <a:tailEnd/>
            </a:ln>
          </p:spPr>
          <p:txBody>
            <a:bodyPr/>
            <a:lstStyle/>
            <a:p>
              <a:endParaRPr lang="en-US"/>
            </a:p>
          </p:txBody>
        </p:sp>
        <p:sp>
          <p:nvSpPr>
            <p:cNvPr id="521" name="Oval 1643"/>
            <p:cNvSpPr>
              <a:spLocks noChangeArrowheads="1"/>
            </p:cNvSpPr>
            <p:nvPr/>
          </p:nvSpPr>
          <p:spPr bwMode="auto">
            <a:xfrm>
              <a:off x="2538" y="258"/>
              <a:ext cx="60" cy="60"/>
            </a:xfrm>
            <a:prstGeom prst="ellipse">
              <a:avLst/>
            </a:prstGeom>
            <a:solidFill>
              <a:srgbClr val="FF0000"/>
            </a:solidFill>
            <a:ln w="9525">
              <a:solidFill>
                <a:srgbClr val="000000"/>
              </a:solidFill>
              <a:round/>
              <a:headEnd/>
              <a:tailEnd/>
            </a:ln>
          </p:spPr>
          <p:txBody>
            <a:bodyPr/>
            <a:lstStyle/>
            <a:p>
              <a:endParaRPr lang="en-US"/>
            </a:p>
          </p:txBody>
        </p:sp>
        <p:sp>
          <p:nvSpPr>
            <p:cNvPr id="522" name="Oval 1644"/>
            <p:cNvSpPr>
              <a:spLocks noChangeArrowheads="1"/>
            </p:cNvSpPr>
            <p:nvPr/>
          </p:nvSpPr>
          <p:spPr bwMode="auto">
            <a:xfrm>
              <a:off x="2142" y="1722"/>
              <a:ext cx="60" cy="66"/>
            </a:xfrm>
            <a:prstGeom prst="ellipse">
              <a:avLst/>
            </a:prstGeom>
            <a:solidFill>
              <a:srgbClr val="00FFFF"/>
            </a:solidFill>
            <a:ln w="9525">
              <a:solidFill>
                <a:srgbClr val="000000"/>
              </a:solidFill>
              <a:round/>
              <a:headEnd/>
              <a:tailEnd/>
            </a:ln>
          </p:spPr>
          <p:txBody>
            <a:bodyPr/>
            <a:lstStyle/>
            <a:p>
              <a:endParaRPr lang="en-US"/>
            </a:p>
          </p:txBody>
        </p:sp>
        <p:sp>
          <p:nvSpPr>
            <p:cNvPr id="523" name="Oval 1645"/>
            <p:cNvSpPr>
              <a:spLocks noChangeArrowheads="1"/>
            </p:cNvSpPr>
            <p:nvPr/>
          </p:nvSpPr>
          <p:spPr bwMode="auto">
            <a:xfrm>
              <a:off x="2100" y="1998"/>
              <a:ext cx="48" cy="48"/>
            </a:xfrm>
            <a:prstGeom prst="ellipse">
              <a:avLst/>
            </a:prstGeom>
            <a:solidFill>
              <a:srgbClr val="000000"/>
            </a:solidFill>
            <a:ln w="9525">
              <a:solidFill>
                <a:srgbClr val="000000"/>
              </a:solidFill>
              <a:round/>
              <a:headEnd/>
              <a:tailEnd/>
            </a:ln>
          </p:spPr>
          <p:txBody>
            <a:bodyPr/>
            <a:lstStyle/>
            <a:p>
              <a:endParaRPr lang="en-US"/>
            </a:p>
          </p:txBody>
        </p:sp>
        <p:sp>
          <p:nvSpPr>
            <p:cNvPr id="524" name="Oval 1646"/>
            <p:cNvSpPr>
              <a:spLocks noChangeArrowheads="1"/>
            </p:cNvSpPr>
            <p:nvPr/>
          </p:nvSpPr>
          <p:spPr bwMode="auto">
            <a:xfrm>
              <a:off x="2940" y="1356"/>
              <a:ext cx="48" cy="48"/>
            </a:xfrm>
            <a:prstGeom prst="ellipse">
              <a:avLst/>
            </a:prstGeom>
            <a:solidFill>
              <a:srgbClr val="000000"/>
            </a:solidFill>
            <a:ln w="9525">
              <a:solidFill>
                <a:srgbClr val="000000"/>
              </a:solidFill>
              <a:round/>
              <a:headEnd/>
              <a:tailEnd/>
            </a:ln>
          </p:spPr>
          <p:txBody>
            <a:bodyPr/>
            <a:lstStyle/>
            <a:p>
              <a:endParaRPr lang="en-US"/>
            </a:p>
          </p:txBody>
        </p:sp>
        <p:sp>
          <p:nvSpPr>
            <p:cNvPr id="525" name="Oval 1647"/>
            <p:cNvSpPr>
              <a:spLocks noChangeArrowheads="1"/>
            </p:cNvSpPr>
            <p:nvPr/>
          </p:nvSpPr>
          <p:spPr bwMode="auto">
            <a:xfrm>
              <a:off x="1194" y="1944"/>
              <a:ext cx="66" cy="60"/>
            </a:xfrm>
            <a:prstGeom prst="ellipse">
              <a:avLst/>
            </a:prstGeom>
            <a:solidFill>
              <a:srgbClr val="00FFFF"/>
            </a:solidFill>
            <a:ln w="9525">
              <a:solidFill>
                <a:srgbClr val="000000"/>
              </a:solidFill>
              <a:round/>
              <a:headEnd/>
              <a:tailEnd/>
            </a:ln>
          </p:spPr>
          <p:txBody>
            <a:bodyPr/>
            <a:lstStyle/>
            <a:p>
              <a:endParaRPr lang="en-US"/>
            </a:p>
          </p:txBody>
        </p:sp>
        <p:sp>
          <p:nvSpPr>
            <p:cNvPr id="526" name="Oval 1648"/>
            <p:cNvSpPr>
              <a:spLocks noChangeArrowheads="1"/>
            </p:cNvSpPr>
            <p:nvPr/>
          </p:nvSpPr>
          <p:spPr bwMode="auto">
            <a:xfrm>
              <a:off x="2496" y="2064"/>
              <a:ext cx="48" cy="48"/>
            </a:xfrm>
            <a:prstGeom prst="ellipse">
              <a:avLst/>
            </a:prstGeom>
            <a:solidFill>
              <a:srgbClr val="000000"/>
            </a:solidFill>
            <a:ln w="9525">
              <a:solidFill>
                <a:srgbClr val="000000"/>
              </a:solidFill>
              <a:round/>
              <a:headEnd/>
              <a:tailEnd/>
            </a:ln>
          </p:spPr>
          <p:txBody>
            <a:bodyPr/>
            <a:lstStyle/>
            <a:p>
              <a:endParaRPr lang="en-US"/>
            </a:p>
          </p:txBody>
        </p:sp>
        <p:sp>
          <p:nvSpPr>
            <p:cNvPr id="527" name="Oval 1649"/>
            <p:cNvSpPr>
              <a:spLocks noChangeArrowheads="1"/>
            </p:cNvSpPr>
            <p:nvPr/>
          </p:nvSpPr>
          <p:spPr bwMode="auto">
            <a:xfrm>
              <a:off x="1770" y="2574"/>
              <a:ext cx="48" cy="48"/>
            </a:xfrm>
            <a:prstGeom prst="ellipse">
              <a:avLst/>
            </a:prstGeom>
            <a:solidFill>
              <a:srgbClr val="000000"/>
            </a:solidFill>
            <a:ln w="9525">
              <a:solidFill>
                <a:srgbClr val="000000"/>
              </a:solidFill>
              <a:round/>
              <a:headEnd/>
              <a:tailEnd/>
            </a:ln>
          </p:spPr>
          <p:txBody>
            <a:bodyPr/>
            <a:lstStyle/>
            <a:p>
              <a:endParaRPr lang="en-US"/>
            </a:p>
          </p:txBody>
        </p:sp>
        <p:sp>
          <p:nvSpPr>
            <p:cNvPr id="528" name="Oval 1650"/>
            <p:cNvSpPr>
              <a:spLocks noChangeArrowheads="1"/>
            </p:cNvSpPr>
            <p:nvPr/>
          </p:nvSpPr>
          <p:spPr bwMode="auto">
            <a:xfrm>
              <a:off x="840" y="774"/>
              <a:ext cx="48" cy="48"/>
            </a:xfrm>
            <a:prstGeom prst="ellipse">
              <a:avLst/>
            </a:prstGeom>
            <a:solidFill>
              <a:srgbClr val="000000"/>
            </a:solidFill>
            <a:ln w="9525">
              <a:solidFill>
                <a:srgbClr val="000000"/>
              </a:solidFill>
              <a:round/>
              <a:headEnd/>
              <a:tailEnd/>
            </a:ln>
          </p:spPr>
          <p:txBody>
            <a:bodyPr/>
            <a:lstStyle/>
            <a:p>
              <a:endParaRPr lang="en-US"/>
            </a:p>
          </p:txBody>
        </p:sp>
        <p:sp>
          <p:nvSpPr>
            <p:cNvPr id="529" name="Oval 1651"/>
            <p:cNvSpPr>
              <a:spLocks noChangeArrowheads="1"/>
            </p:cNvSpPr>
            <p:nvPr/>
          </p:nvSpPr>
          <p:spPr bwMode="auto">
            <a:xfrm>
              <a:off x="2856" y="2112"/>
              <a:ext cx="48" cy="48"/>
            </a:xfrm>
            <a:prstGeom prst="ellipse">
              <a:avLst/>
            </a:prstGeom>
            <a:solidFill>
              <a:srgbClr val="000000"/>
            </a:solidFill>
            <a:ln w="9525">
              <a:solidFill>
                <a:srgbClr val="000000"/>
              </a:solidFill>
              <a:round/>
              <a:headEnd/>
              <a:tailEnd/>
            </a:ln>
          </p:spPr>
          <p:txBody>
            <a:bodyPr/>
            <a:lstStyle/>
            <a:p>
              <a:endParaRPr lang="en-US"/>
            </a:p>
          </p:txBody>
        </p:sp>
        <p:sp>
          <p:nvSpPr>
            <p:cNvPr id="530" name="Oval 1652"/>
            <p:cNvSpPr>
              <a:spLocks noChangeArrowheads="1"/>
            </p:cNvSpPr>
            <p:nvPr/>
          </p:nvSpPr>
          <p:spPr bwMode="auto">
            <a:xfrm>
              <a:off x="1056" y="1188"/>
              <a:ext cx="60" cy="66"/>
            </a:xfrm>
            <a:prstGeom prst="ellipse">
              <a:avLst/>
            </a:prstGeom>
            <a:solidFill>
              <a:srgbClr val="00FFFF"/>
            </a:solidFill>
            <a:ln w="9525">
              <a:solidFill>
                <a:srgbClr val="000000"/>
              </a:solidFill>
              <a:round/>
              <a:headEnd/>
              <a:tailEnd/>
            </a:ln>
          </p:spPr>
          <p:txBody>
            <a:bodyPr/>
            <a:lstStyle/>
            <a:p>
              <a:endParaRPr lang="en-US"/>
            </a:p>
          </p:txBody>
        </p:sp>
        <p:sp>
          <p:nvSpPr>
            <p:cNvPr id="531" name="Oval 1653"/>
            <p:cNvSpPr>
              <a:spLocks noChangeArrowheads="1"/>
            </p:cNvSpPr>
            <p:nvPr/>
          </p:nvSpPr>
          <p:spPr bwMode="auto">
            <a:xfrm>
              <a:off x="2292" y="2418"/>
              <a:ext cx="66" cy="60"/>
            </a:xfrm>
            <a:prstGeom prst="ellipse">
              <a:avLst/>
            </a:prstGeom>
            <a:solidFill>
              <a:srgbClr val="FF0000"/>
            </a:solidFill>
            <a:ln w="9525">
              <a:solidFill>
                <a:srgbClr val="000000"/>
              </a:solidFill>
              <a:round/>
              <a:headEnd/>
              <a:tailEnd/>
            </a:ln>
          </p:spPr>
          <p:txBody>
            <a:bodyPr/>
            <a:lstStyle/>
            <a:p>
              <a:endParaRPr lang="en-US"/>
            </a:p>
          </p:txBody>
        </p:sp>
        <p:sp>
          <p:nvSpPr>
            <p:cNvPr id="532" name="Oval 1654"/>
            <p:cNvSpPr>
              <a:spLocks noChangeArrowheads="1"/>
            </p:cNvSpPr>
            <p:nvPr/>
          </p:nvSpPr>
          <p:spPr bwMode="auto">
            <a:xfrm>
              <a:off x="1776" y="1308"/>
              <a:ext cx="48" cy="48"/>
            </a:xfrm>
            <a:prstGeom prst="ellipse">
              <a:avLst/>
            </a:prstGeom>
            <a:solidFill>
              <a:srgbClr val="000000"/>
            </a:solidFill>
            <a:ln w="9525">
              <a:solidFill>
                <a:srgbClr val="000000"/>
              </a:solidFill>
              <a:round/>
              <a:headEnd/>
              <a:tailEnd/>
            </a:ln>
          </p:spPr>
          <p:txBody>
            <a:bodyPr/>
            <a:lstStyle/>
            <a:p>
              <a:endParaRPr lang="en-US"/>
            </a:p>
          </p:txBody>
        </p:sp>
        <p:sp>
          <p:nvSpPr>
            <p:cNvPr id="533" name="Oval 1655"/>
            <p:cNvSpPr>
              <a:spLocks noChangeArrowheads="1"/>
            </p:cNvSpPr>
            <p:nvPr/>
          </p:nvSpPr>
          <p:spPr bwMode="auto">
            <a:xfrm>
              <a:off x="2394" y="1650"/>
              <a:ext cx="48" cy="48"/>
            </a:xfrm>
            <a:prstGeom prst="ellipse">
              <a:avLst/>
            </a:prstGeom>
            <a:solidFill>
              <a:srgbClr val="000000"/>
            </a:solidFill>
            <a:ln w="9525">
              <a:solidFill>
                <a:srgbClr val="000000"/>
              </a:solidFill>
              <a:round/>
              <a:headEnd/>
              <a:tailEnd/>
            </a:ln>
          </p:spPr>
          <p:txBody>
            <a:bodyPr/>
            <a:lstStyle/>
            <a:p>
              <a:endParaRPr lang="en-US"/>
            </a:p>
          </p:txBody>
        </p:sp>
        <p:sp>
          <p:nvSpPr>
            <p:cNvPr id="534" name="Oval 1656"/>
            <p:cNvSpPr>
              <a:spLocks noChangeArrowheads="1"/>
            </p:cNvSpPr>
            <p:nvPr/>
          </p:nvSpPr>
          <p:spPr bwMode="auto">
            <a:xfrm>
              <a:off x="3162" y="780"/>
              <a:ext cx="48" cy="48"/>
            </a:xfrm>
            <a:prstGeom prst="ellipse">
              <a:avLst/>
            </a:prstGeom>
            <a:solidFill>
              <a:srgbClr val="000000"/>
            </a:solidFill>
            <a:ln w="9525">
              <a:solidFill>
                <a:srgbClr val="000000"/>
              </a:solidFill>
              <a:round/>
              <a:headEnd/>
              <a:tailEnd/>
            </a:ln>
          </p:spPr>
          <p:txBody>
            <a:bodyPr/>
            <a:lstStyle/>
            <a:p>
              <a:endParaRPr lang="en-US"/>
            </a:p>
          </p:txBody>
        </p:sp>
        <p:sp>
          <p:nvSpPr>
            <p:cNvPr id="535" name="Oval 1657"/>
            <p:cNvSpPr>
              <a:spLocks noChangeArrowheads="1"/>
            </p:cNvSpPr>
            <p:nvPr/>
          </p:nvSpPr>
          <p:spPr bwMode="auto">
            <a:xfrm>
              <a:off x="318" y="462"/>
              <a:ext cx="48" cy="48"/>
            </a:xfrm>
            <a:prstGeom prst="ellipse">
              <a:avLst/>
            </a:prstGeom>
            <a:solidFill>
              <a:srgbClr val="000000"/>
            </a:solidFill>
            <a:ln w="9525">
              <a:solidFill>
                <a:srgbClr val="000000"/>
              </a:solidFill>
              <a:round/>
              <a:headEnd/>
              <a:tailEnd/>
            </a:ln>
          </p:spPr>
          <p:txBody>
            <a:bodyPr/>
            <a:lstStyle/>
            <a:p>
              <a:endParaRPr lang="en-US"/>
            </a:p>
          </p:txBody>
        </p:sp>
        <p:sp>
          <p:nvSpPr>
            <p:cNvPr id="536" name="Oval 1658"/>
            <p:cNvSpPr>
              <a:spLocks noChangeArrowheads="1"/>
            </p:cNvSpPr>
            <p:nvPr/>
          </p:nvSpPr>
          <p:spPr bwMode="auto">
            <a:xfrm>
              <a:off x="990" y="2838"/>
              <a:ext cx="66" cy="60"/>
            </a:xfrm>
            <a:prstGeom prst="ellipse">
              <a:avLst/>
            </a:prstGeom>
            <a:solidFill>
              <a:srgbClr val="FF0000"/>
            </a:solidFill>
            <a:ln w="9525">
              <a:solidFill>
                <a:srgbClr val="000000"/>
              </a:solidFill>
              <a:round/>
              <a:headEnd/>
              <a:tailEnd/>
            </a:ln>
          </p:spPr>
          <p:txBody>
            <a:bodyPr/>
            <a:lstStyle/>
            <a:p>
              <a:endParaRPr lang="en-US"/>
            </a:p>
          </p:txBody>
        </p:sp>
        <p:sp>
          <p:nvSpPr>
            <p:cNvPr id="537" name="Oval 1659"/>
            <p:cNvSpPr>
              <a:spLocks noChangeArrowheads="1"/>
            </p:cNvSpPr>
            <p:nvPr/>
          </p:nvSpPr>
          <p:spPr bwMode="auto">
            <a:xfrm>
              <a:off x="1782" y="2706"/>
              <a:ext cx="48" cy="48"/>
            </a:xfrm>
            <a:prstGeom prst="ellipse">
              <a:avLst/>
            </a:prstGeom>
            <a:solidFill>
              <a:srgbClr val="000000"/>
            </a:solidFill>
            <a:ln w="9525">
              <a:solidFill>
                <a:srgbClr val="000000"/>
              </a:solidFill>
              <a:round/>
              <a:headEnd/>
              <a:tailEnd/>
            </a:ln>
          </p:spPr>
          <p:txBody>
            <a:bodyPr/>
            <a:lstStyle/>
            <a:p>
              <a:endParaRPr lang="en-US"/>
            </a:p>
          </p:txBody>
        </p:sp>
        <p:sp>
          <p:nvSpPr>
            <p:cNvPr id="538" name="Oval 1660"/>
            <p:cNvSpPr>
              <a:spLocks noChangeArrowheads="1"/>
            </p:cNvSpPr>
            <p:nvPr/>
          </p:nvSpPr>
          <p:spPr bwMode="auto">
            <a:xfrm>
              <a:off x="750" y="924"/>
              <a:ext cx="48" cy="48"/>
            </a:xfrm>
            <a:prstGeom prst="ellipse">
              <a:avLst/>
            </a:prstGeom>
            <a:solidFill>
              <a:srgbClr val="000000"/>
            </a:solidFill>
            <a:ln w="9525">
              <a:solidFill>
                <a:srgbClr val="000000"/>
              </a:solidFill>
              <a:round/>
              <a:headEnd/>
              <a:tailEnd/>
            </a:ln>
          </p:spPr>
          <p:txBody>
            <a:bodyPr/>
            <a:lstStyle/>
            <a:p>
              <a:endParaRPr lang="en-US"/>
            </a:p>
          </p:txBody>
        </p:sp>
        <p:sp>
          <p:nvSpPr>
            <p:cNvPr id="539" name="Oval 1661"/>
            <p:cNvSpPr>
              <a:spLocks noChangeArrowheads="1"/>
            </p:cNvSpPr>
            <p:nvPr/>
          </p:nvSpPr>
          <p:spPr bwMode="auto">
            <a:xfrm>
              <a:off x="300" y="858"/>
              <a:ext cx="48" cy="48"/>
            </a:xfrm>
            <a:prstGeom prst="ellipse">
              <a:avLst/>
            </a:prstGeom>
            <a:solidFill>
              <a:srgbClr val="000000"/>
            </a:solidFill>
            <a:ln w="9525">
              <a:solidFill>
                <a:srgbClr val="000000"/>
              </a:solidFill>
              <a:round/>
              <a:headEnd/>
              <a:tailEnd/>
            </a:ln>
          </p:spPr>
          <p:txBody>
            <a:bodyPr/>
            <a:lstStyle/>
            <a:p>
              <a:endParaRPr lang="en-US"/>
            </a:p>
          </p:txBody>
        </p:sp>
        <p:sp>
          <p:nvSpPr>
            <p:cNvPr id="540" name="Oval 1662"/>
            <p:cNvSpPr>
              <a:spLocks noChangeArrowheads="1"/>
            </p:cNvSpPr>
            <p:nvPr/>
          </p:nvSpPr>
          <p:spPr bwMode="auto">
            <a:xfrm>
              <a:off x="384" y="1308"/>
              <a:ext cx="66" cy="60"/>
            </a:xfrm>
            <a:prstGeom prst="ellipse">
              <a:avLst/>
            </a:prstGeom>
            <a:solidFill>
              <a:srgbClr val="FF0000"/>
            </a:solidFill>
            <a:ln w="9525">
              <a:solidFill>
                <a:srgbClr val="000000"/>
              </a:solidFill>
              <a:round/>
              <a:headEnd/>
              <a:tailEnd/>
            </a:ln>
          </p:spPr>
          <p:txBody>
            <a:bodyPr/>
            <a:lstStyle/>
            <a:p>
              <a:endParaRPr lang="en-US"/>
            </a:p>
          </p:txBody>
        </p:sp>
        <p:sp>
          <p:nvSpPr>
            <p:cNvPr id="541" name="Oval 1663"/>
            <p:cNvSpPr>
              <a:spLocks noChangeArrowheads="1"/>
            </p:cNvSpPr>
            <p:nvPr/>
          </p:nvSpPr>
          <p:spPr bwMode="auto">
            <a:xfrm>
              <a:off x="2016" y="672"/>
              <a:ext cx="48" cy="48"/>
            </a:xfrm>
            <a:prstGeom prst="ellipse">
              <a:avLst/>
            </a:prstGeom>
            <a:solidFill>
              <a:srgbClr val="000000"/>
            </a:solidFill>
            <a:ln w="9525">
              <a:solidFill>
                <a:srgbClr val="000000"/>
              </a:solidFill>
              <a:round/>
              <a:headEnd/>
              <a:tailEnd/>
            </a:ln>
          </p:spPr>
          <p:txBody>
            <a:bodyPr/>
            <a:lstStyle/>
            <a:p>
              <a:endParaRPr lang="en-US"/>
            </a:p>
          </p:txBody>
        </p:sp>
        <p:sp>
          <p:nvSpPr>
            <p:cNvPr id="542" name="Oval 1664"/>
            <p:cNvSpPr>
              <a:spLocks noChangeArrowheads="1"/>
            </p:cNvSpPr>
            <p:nvPr/>
          </p:nvSpPr>
          <p:spPr bwMode="auto">
            <a:xfrm>
              <a:off x="2856" y="1794"/>
              <a:ext cx="48" cy="48"/>
            </a:xfrm>
            <a:prstGeom prst="ellipse">
              <a:avLst/>
            </a:prstGeom>
            <a:solidFill>
              <a:srgbClr val="000000"/>
            </a:solidFill>
            <a:ln w="9525">
              <a:solidFill>
                <a:srgbClr val="000000"/>
              </a:solidFill>
              <a:round/>
              <a:headEnd/>
              <a:tailEnd/>
            </a:ln>
          </p:spPr>
          <p:txBody>
            <a:bodyPr/>
            <a:lstStyle/>
            <a:p>
              <a:endParaRPr lang="en-US"/>
            </a:p>
          </p:txBody>
        </p:sp>
        <p:sp>
          <p:nvSpPr>
            <p:cNvPr id="543" name="Oval 1665"/>
            <p:cNvSpPr>
              <a:spLocks noChangeArrowheads="1"/>
            </p:cNvSpPr>
            <p:nvPr/>
          </p:nvSpPr>
          <p:spPr bwMode="auto">
            <a:xfrm>
              <a:off x="168" y="1836"/>
              <a:ext cx="48" cy="48"/>
            </a:xfrm>
            <a:prstGeom prst="ellipse">
              <a:avLst/>
            </a:prstGeom>
            <a:solidFill>
              <a:srgbClr val="000000"/>
            </a:solidFill>
            <a:ln w="9525">
              <a:solidFill>
                <a:srgbClr val="000000"/>
              </a:solidFill>
              <a:round/>
              <a:headEnd/>
              <a:tailEnd/>
            </a:ln>
          </p:spPr>
          <p:txBody>
            <a:bodyPr/>
            <a:lstStyle/>
            <a:p>
              <a:endParaRPr lang="en-US"/>
            </a:p>
          </p:txBody>
        </p:sp>
        <p:sp>
          <p:nvSpPr>
            <p:cNvPr id="544" name="Oval 1666"/>
            <p:cNvSpPr>
              <a:spLocks noChangeArrowheads="1"/>
            </p:cNvSpPr>
            <p:nvPr/>
          </p:nvSpPr>
          <p:spPr bwMode="auto">
            <a:xfrm>
              <a:off x="498" y="3102"/>
              <a:ext cx="48" cy="48"/>
            </a:xfrm>
            <a:prstGeom prst="ellipse">
              <a:avLst/>
            </a:prstGeom>
            <a:solidFill>
              <a:srgbClr val="000000"/>
            </a:solidFill>
            <a:ln w="9525">
              <a:solidFill>
                <a:srgbClr val="000000"/>
              </a:solidFill>
              <a:round/>
              <a:headEnd/>
              <a:tailEnd/>
            </a:ln>
          </p:spPr>
          <p:txBody>
            <a:bodyPr/>
            <a:lstStyle/>
            <a:p>
              <a:endParaRPr lang="en-US"/>
            </a:p>
          </p:txBody>
        </p:sp>
        <p:sp>
          <p:nvSpPr>
            <p:cNvPr id="545" name="Oval 1667"/>
            <p:cNvSpPr>
              <a:spLocks noChangeArrowheads="1"/>
            </p:cNvSpPr>
            <p:nvPr/>
          </p:nvSpPr>
          <p:spPr bwMode="auto">
            <a:xfrm>
              <a:off x="1542" y="1800"/>
              <a:ext cx="48" cy="48"/>
            </a:xfrm>
            <a:prstGeom prst="ellipse">
              <a:avLst/>
            </a:prstGeom>
            <a:solidFill>
              <a:srgbClr val="000000"/>
            </a:solidFill>
            <a:ln w="9525">
              <a:solidFill>
                <a:srgbClr val="000000"/>
              </a:solidFill>
              <a:round/>
              <a:headEnd/>
              <a:tailEnd/>
            </a:ln>
          </p:spPr>
          <p:txBody>
            <a:bodyPr/>
            <a:lstStyle/>
            <a:p>
              <a:endParaRPr lang="en-US"/>
            </a:p>
          </p:txBody>
        </p:sp>
        <p:sp>
          <p:nvSpPr>
            <p:cNvPr id="546" name="Oval 1668"/>
            <p:cNvSpPr>
              <a:spLocks noChangeArrowheads="1"/>
            </p:cNvSpPr>
            <p:nvPr/>
          </p:nvSpPr>
          <p:spPr bwMode="auto">
            <a:xfrm>
              <a:off x="1932" y="1986"/>
              <a:ext cx="48" cy="48"/>
            </a:xfrm>
            <a:prstGeom prst="ellipse">
              <a:avLst/>
            </a:prstGeom>
            <a:solidFill>
              <a:srgbClr val="000000"/>
            </a:solidFill>
            <a:ln w="9525">
              <a:solidFill>
                <a:srgbClr val="000000"/>
              </a:solidFill>
              <a:round/>
              <a:headEnd/>
              <a:tailEnd/>
            </a:ln>
          </p:spPr>
          <p:txBody>
            <a:bodyPr/>
            <a:lstStyle/>
            <a:p>
              <a:endParaRPr lang="en-US"/>
            </a:p>
          </p:txBody>
        </p:sp>
        <p:sp>
          <p:nvSpPr>
            <p:cNvPr id="547" name="Oval 1669"/>
            <p:cNvSpPr>
              <a:spLocks noChangeArrowheads="1"/>
            </p:cNvSpPr>
            <p:nvPr/>
          </p:nvSpPr>
          <p:spPr bwMode="auto">
            <a:xfrm>
              <a:off x="2508" y="462"/>
              <a:ext cx="48" cy="48"/>
            </a:xfrm>
            <a:prstGeom prst="ellipse">
              <a:avLst/>
            </a:prstGeom>
            <a:solidFill>
              <a:srgbClr val="000000"/>
            </a:solidFill>
            <a:ln w="9525">
              <a:solidFill>
                <a:srgbClr val="000000"/>
              </a:solidFill>
              <a:round/>
              <a:headEnd/>
              <a:tailEnd/>
            </a:ln>
          </p:spPr>
          <p:txBody>
            <a:bodyPr/>
            <a:lstStyle/>
            <a:p>
              <a:endParaRPr lang="en-US"/>
            </a:p>
          </p:txBody>
        </p:sp>
        <p:sp>
          <p:nvSpPr>
            <p:cNvPr id="548" name="Oval 1670"/>
            <p:cNvSpPr>
              <a:spLocks noChangeArrowheads="1"/>
            </p:cNvSpPr>
            <p:nvPr/>
          </p:nvSpPr>
          <p:spPr bwMode="auto">
            <a:xfrm>
              <a:off x="2094" y="1032"/>
              <a:ext cx="60" cy="66"/>
            </a:xfrm>
            <a:prstGeom prst="ellipse">
              <a:avLst/>
            </a:prstGeom>
            <a:solidFill>
              <a:srgbClr val="00FFFF"/>
            </a:solidFill>
            <a:ln w="9525">
              <a:solidFill>
                <a:srgbClr val="000000"/>
              </a:solidFill>
              <a:round/>
              <a:headEnd/>
              <a:tailEnd/>
            </a:ln>
          </p:spPr>
          <p:txBody>
            <a:bodyPr/>
            <a:lstStyle/>
            <a:p>
              <a:endParaRPr lang="en-US"/>
            </a:p>
          </p:txBody>
        </p:sp>
        <p:sp>
          <p:nvSpPr>
            <p:cNvPr id="549" name="Oval 1671"/>
            <p:cNvSpPr>
              <a:spLocks noChangeArrowheads="1"/>
            </p:cNvSpPr>
            <p:nvPr/>
          </p:nvSpPr>
          <p:spPr bwMode="auto">
            <a:xfrm>
              <a:off x="1074" y="2382"/>
              <a:ext cx="48" cy="48"/>
            </a:xfrm>
            <a:prstGeom prst="ellipse">
              <a:avLst/>
            </a:prstGeom>
            <a:solidFill>
              <a:srgbClr val="000000"/>
            </a:solidFill>
            <a:ln w="9525">
              <a:solidFill>
                <a:srgbClr val="000000"/>
              </a:solidFill>
              <a:round/>
              <a:headEnd/>
              <a:tailEnd/>
            </a:ln>
          </p:spPr>
          <p:txBody>
            <a:bodyPr/>
            <a:lstStyle/>
            <a:p>
              <a:endParaRPr lang="en-US"/>
            </a:p>
          </p:txBody>
        </p:sp>
        <p:sp>
          <p:nvSpPr>
            <p:cNvPr id="550" name="Oval 1672"/>
            <p:cNvSpPr>
              <a:spLocks noChangeArrowheads="1"/>
            </p:cNvSpPr>
            <p:nvPr/>
          </p:nvSpPr>
          <p:spPr bwMode="auto">
            <a:xfrm>
              <a:off x="1092" y="162"/>
              <a:ext cx="60" cy="60"/>
            </a:xfrm>
            <a:prstGeom prst="ellipse">
              <a:avLst/>
            </a:prstGeom>
            <a:solidFill>
              <a:srgbClr val="FF0000"/>
            </a:solidFill>
            <a:ln w="9525">
              <a:solidFill>
                <a:srgbClr val="000000"/>
              </a:solidFill>
              <a:round/>
              <a:headEnd/>
              <a:tailEnd/>
            </a:ln>
          </p:spPr>
          <p:txBody>
            <a:bodyPr/>
            <a:lstStyle/>
            <a:p>
              <a:endParaRPr lang="en-US"/>
            </a:p>
          </p:txBody>
        </p:sp>
        <p:sp>
          <p:nvSpPr>
            <p:cNvPr id="551" name="Oval 1673"/>
            <p:cNvSpPr>
              <a:spLocks noChangeArrowheads="1"/>
            </p:cNvSpPr>
            <p:nvPr/>
          </p:nvSpPr>
          <p:spPr bwMode="auto">
            <a:xfrm>
              <a:off x="138" y="660"/>
              <a:ext cx="48" cy="48"/>
            </a:xfrm>
            <a:prstGeom prst="ellipse">
              <a:avLst/>
            </a:prstGeom>
            <a:solidFill>
              <a:srgbClr val="000000"/>
            </a:solidFill>
            <a:ln w="9525">
              <a:solidFill>
                <a:srgbClr val="000000"/>
              </a:solidFill>
              <a:round/>
              <a:headEnd/>
              <a:tailEnd/>
            </a:ln>
          </p:spPr>
          <p:txBody>
            <a:bodyPr/>
            <a:lstStyle/>
            <a:p>
              <a:endParaRPr lang="en-US"/>
            </a:p>
          </p:txBody>
        </p:sp>
        <p:sp>
          <p:nvSpPr>
            <p:cNvPr id="552" name="Oval 1674"/>
            <p:cNvSpPr>
              <a:spLocks noChangeArrowheads="1"/>
            </p:cNvSpPr>
            <p:nvPr/>
          </p:nvSpPr>
          <p:spPr bwMode="auto">
            <a:xfrm>
              <a:off x="1434" y="1608"/>
              <a:ext cx="66" cy="60"/>
            </a:xfrm>
            <a:prstGeom prst="ellipse">
              <a:avLst/>
            </a:prstGeom>
            <a:solidFill>
              <a:srgbClr val="FF0000"/>
            </a:solidFill>
            <a:ln w="9525">
              <a:solidFill>
                <a:srgbClr val="000000"/>
              </a:solidFill>
              <a:round/>
              <a:headEnd/>
              <a:tailEnd/>
            </a:ln>
          </p:spPr>
          <p:txBody>
            <a:bodyPr/>
            <a:lstStyle/>
            <a:p>
              <a:endParaRPr lang="en-US"/>
            </a:p>
          </p:txBody>
        </p:sp>
        <p:sp>
          <p:nvSpPr>
            <p:cNvPr id="553" name="Oval 1675"/>
            <p:cNvSpPr>
              <a:spLocks noChangeArrowheads="1"/>
            </p:cNvSpPr>
            <p:nvPr/>
          </p:nvSpPr>
          <p:spPr bwMode="auto">
            <a:xfrm>
              <a:off x="1950" y="3162"/>
              <a:ext cx="48" cy="48"/>
            </a:xfrm>
            <a:prstGeom prst="ellipse">
              <a:avLst/>
            </a:prstGeom>
            <a:solidFill>
              <a:srgbClr val="000000"/>
            </a:solidFill>
            <a:ln w="9525">
              <a:solidFill>
                <a:srgbClr val="000000"/>
              </a:solidFill>
              <a:round/>
              <a:headEnd/>
              <a:tailEnd/>
            </a:ln>
          </p:spPr>
          <p:txBody>
            <a:bodyPr/>
            <a:lstStyle/>
            <a:p>
              <a:endParaRPr lang="en-US"/>
            </a:p>
          </p:txBody>
        </p:sp>
        <p:sp>
          <p:nvSpPr>
            <p:cNvPr id="554" name="Oval 1676"/>
            <p:cNvSpPr>
              <a:spLocks noChangeArrowheads="1"/>
            </p:cNvSpPr>
            <p:nvPr/>
          </p:nvSpPr>
          <p:spPr bwMode="auto">
            <a:xfrm>
              <a:off x="2916" y="3042"/>
              <a:ext cx="48" cy="48"/>
            </a:xfrm>
            <a:prstGeom prst="ellipse">
              <a:avLst/>
            </a:prstGeom>
            <a:solidFill>
              <a:srgbClr val="000000"/>
            </a:solidFill>
            <a:ln w="9525">
              <a:solidFill>
                <a:srgbClr val="000000"/>
              </a:solidFill>
              <a:round/>
              <a:headEnd/>
              <a:tailEnd/>
            </a:ln>
          </p:spPr>
          <p:txBody>
            <a:bodyPr/>
            <a:lstStyle/>
            <a:p>
              <a:endParaRPr lang="en-US"/>
            </a:p>
          </p:txBody>
        </p:sp>
        <p:sp>
          <p:nvSpPr>
            <p:cNvPr id="555" name="Oval 1677"/>
            <p:cNvSpPr>
              <a:spLocks noChangeArrowheads="1"/>
            </p:cNvSpPr>
            <p:nvPr/>
          </p:nvSpPr>
          <p:spPr bwMode="auto">
            <a:xfrm>
              <a:off x="138" y="1992"/>
              <a:ext cx="48" cy="48"/>
            </a:xfrm>
            <a:prstGeom prst="ellipse">
              <a:avLst/>
            </a:prstGeom>
            <a:solidFill>
              <a:srgbClr val="000000"/>
            </a:solidFill>
            <a:ln w="9525">
              <a:solidFill>
                <a:srgbClr val="000000"/>
              </a:solidFill>
              <a:round/>
              <a:headEnd/>
              <a:tailEnd/>
            </a:ln>
          </p:spPr>
          <p:txBody>
            <a:bodyPr/>
            <a:lstStyle/>
            <a:p>
              <a:endParaRPr lang="en-US"/>
            </a:p>
          </p:txBody>
        </p:sp>
        <p:sp>
          <p:nvSpPr>
            <p:cNvPr id="556" name="Oval 1678"/>
            <p:cNvSpPr>
              <a:spLocks noChangeArrowheads="1"/>
            </p:cNvSpPr>
            <p:nvPr/>
          </p:nvSpPr>
          <p:spPr bwMode="auto">
            <a:xfrm>
              <a:off x="1416" y="954"/>
              <a:ext cx="48" cy="48"/>
            </a:xfrm>
            <a:prstGeom prst="ellipse">
              <a:avLst/>
            </a:prstGeom>
            <a:solidFill>
              <a:srgbClr val="000000"/>
            </a:solidFill>
            <a:ln w="9525">
              <a:solidFill>
                <a:srgbClr val="000000"/>
              </a:solidFill>
              <a:round/>
              <a:headEnd/>
              <a:tailEnd/>
            </a:ln>
          </p:spPr>
          <p:txBody>
            <a:bodyPr/>
            <a:lstStyle/>
            <a:p>
              <a:endParaRPr lang="en-US"/>
            </a:p>
          </p:txBody>
        </p:sp>
        <p:sp>
          <p:nvSpPr>
            <p:cNvPr id="557" name="Oval 1679"/>
            <p:cNvSpPr>
              <a:spLocks noChangeArrowheads="1"/>
            </p:cNvSpPr>
            <p:nvPr/>
          </p:nvSpPr>
          <p:spPr bwMode="auto">
            <a:xfrm>
              <a:off x="1380" y="1338"/>
              <a:ext cx="48" cy="48"/>
            </a:xfrm>
            <a:prstGeom prst="ellipse">
              <a:avLst/>
            </a:prstGeom>
            <a:solidFill>
              <a:srgbClr val="000000"/>
            </a:solidFill>
            <a:ln w="9525">
              <a:solidFill>
                <a:srgbClr val="000000"/>
              </a:solidFill>
              <a:round/>
              <a:headEnd/>
              <a:tailEnd/>
            </a:ln>
          </p:spPr>
          <p:txBody>
            <a:bodyPr/>
            <a:lstStyle/>
            <a:p>
              <a:endParaRPr lang="en-US"/>
            </a:p>
          </p:txBody>
        </p:sp>
        <p:sp>
          <p:nvSpPr>
            <p:cNvPr id="558" name="Oval 1680"/>
            <p:cNvSpPr>
              <a:spLocks noChangeArrowheads="1"/>
            </p:cNvSpPr>
            <p:nvPr/>
          </p:nvSpPr>
          <p:spPr bwMode="auto">
            <a:xfrm>
              <a:off x="1392" y="1356"/>
              <a:ext cx="66" cy="66"/>
            </a:xfrm>
            <a:prstGeom prst="ellipse">
              <a:avLst/>
            </a:prstGeom>
            <a:solidFill>
              <a:srgbClr val="00FFFF"/>
            </a:solidFill>
            <a:ln w="9525">
              <a:solidFill>
                <a:srgbClr val="000000"/>
              </a:solidFill>
              <a:round/>
              <a:headEnd/>
              <a:tailEnd/>
            </a:ln>
          </p:spPr>
          <p:txBody>
            <a:bodyPr/>
            <a:lstStyle/>
            <a:p>
              <a:endParaRPr lang="en-US"/>
            </a:p>
          </p:txBody>
        </p:sp>
        <p:sp>
          <p:nvSpPr>
            <p:cNvPr id="559" name="Oval 1681"/>
            <p:cNvSpPr>
              <a:spLocks noChangeArrowheads="1"/>
            </p:cNvSpPr>
            <p:nvPr/>
          </p:nvSpPr>
          <p:spPr bwMode="auto">
            <a:xfrm>
              <a:off x="3036" y="1290"/>
              <a:ext cx="48" cy="48"/>
            </a:xfrm>
            <a:prstGeom prst="ellipse">
              <a:avLst/>
            </a:prstGeom>
            <a:solidFill>
              <a:srgbClr val="000000"/>
            </a:solidFill>
            <a:ln w="9525">
              <a:solidFill>
                <a:srgbClr val="000000"/>
              </a:solidFill>
              <a:round/>
              <a:headEnd/>
              <a:tailEnd/>
            </a:ln>
          </p:spPr>
          <p:txBody>
            <a:bodyPr/>
            <a:lstStyle/>
            <a:p>
              <a:endParaRPr lang="en-US"/>
            </a:p>
          </p:txBody>
        </p:sp>
        <p:sp>
          <p:nvSpPr>
            <p:cNvPr id="560" name="Oval 1682"/>
            <p:cNvSpPr>
              <a:spLocks noChangeArrowheads="1"/>
            </p:cNvSpPr>
            <p:nvPr/>
          </p:nvSpPr>
          <p:spPr bwMode="auto">
            <a:xfrm>
              <a:off x="354" y="2442"/>
              <a:ext cx="48" cy="48"/>
            </a:xfrm>
            <a:prstGeom prst="ellipse">
              <a:avLst/>
            </a:prstGeom>
            <a:solidFill>
              <a:srgbClr val="000000"/>
            </a:solidFill>
            <a:ln w="9525">
              <a:solidFill>
                <a:srgbClr val="000000"/>
              </a:solidFill>
              <a:round/>
              <a:headEnd/>
              <a:tailEnd/>
            </a:ln>
          </p:spPr>
          <p:txBody>
            <a:bodyPr/>
            <a:lstStyle/>
            <a:p>
              <a:endParaRPr lang="en-US"/>
            </a:p>
          </p:txBody>
        </p:sp>
        <p:sp>
          <p:nvSpPr>
            <p:cNvPr id="561" name="Oval 1683"/>
            <p:cNvSpPr>
              <a:spLocks noChangeArrowheads="1"/>
            </p:cNvSpPr>
            <p:nvPr/>
          </p:nvSpPr>
          <p:spPr bwMode="auto">
            <a:xfrm>
              <a:off x="414" y="1752"/>
              <a:ext cx="48" cy="48"/>
            </a:xfrm>
            <a:prstGeom prst="ellipse">
              <a:avLst/>
            </a:prstGeom>
            <a:solidFill>
              <a:srgbClr val="000000"/>
            </a:solidFill>
            <a:ln w="9525">
              <a:solidFill>
                <a:srgbClr val="000000"/>
              </a:solidFill>
              <a:round/>
              <a:headEnd/>
              <a:tailEnd/>
            </a:ln>
          </p:spPr>
          <p:txBody>
            <a:bodyPr/>
            <a:lstStyle/>
            <a:p>
              <a:endParaRPr lang="en-US"/>
            </a:p>
          </p:txBody>
        </p:sp>
        <p:sp>
          <p:nvSpPr>
            <p:cNvPr id="562" name="Oval 1684"/>
            <p:cNvSpPr>
              <a:spLocks noChangeArrowheads="1"/>
            </p:cNvSpPr>
            <p:nvPr/>
          </p:nvSpPr>
          <p:spPr bwMode="auto">
            <a:xfrm>
              <a:off x="2814" y="348"/>
              <a:ext cx="48" cy="48"/>
            </a:xfrm>
            <a:prstGeom prst="ellipse">
              <a:avLst/>
            </a:prstGeom>
            <a:solidFill>
              <a:srgbClr val="000000"/>
            </a:solidFill>
            <a:ln w="9525">
              <a:solidFill>
                <a:srgbClr val="000000"/>
              </a:solidFill>
              <a:round/>
              <a:headEnd/>
              <a:tailEnd/>
            </a:ln>
          </p:spPr>
          <p:txBody>
            <a:bodyPr/>
            <a:lstStyle/>
            <a:p>
              <a:endParaRPr lang="en-US"/>
            </a:p>
          </p:txBody>
        </p:sp>
        <p:sp>
          <p:nvSpPr>
            <p:cNvPr id="563" name="Oval 1685"/>
            <p:cNvSpPr>
              <a:spLocks noChangeArrowheads="1"/>
            </p:cNvSpPr>
            <p:nvPr/>
          </p:nvSpPr>
          <p:spPr bwMode="auto">
            <a:xfrm>
              <a:off x="1206" y="624"/>
              <a:ext cx="48" cy="48"/>
            </a:xfrm>
            <a:prstGeom prst="ellipse">
              <a:avLst/>
            </a:prstGeom>
            <a:solidFill>
              <a:srgbClr val="000000"/>
            </a:solidFill>
            <a:ln w="9525">
              <a:solidFill>
                <a:srgbClr val="000000"/>
              </a:solidFill>
              <a:round/>
              <a:headEnd/>
              <a:tailEnd/>
            </a:ln>
          </p:spPr>
          <p:txBody>
            <a:bodyPr/>
            <a:lstStyle/>
            <a:p>
              <a:endParaRPr lang="en-US"/>
            </a:p>
          </p:txBody>
        </p:sp>
        <p:sp>
          <p:nvSpPr>
            <p:cNvPr id="564" name="Oval 1686"/>
            <p:cNvSpPr>
              <a:spLocks noChangeArrowheads="1"/>
            </p:cNvSpPr>
            <p:nvPr/>
          </p:nvSpPr>
          <p:spPr bwMode="auto">
            <a:xfrm>
              <a:off x="3246" y="2310"/>
              <a:ext cx="48" cy="48"/>
            </a:xfrm>
            <a:prstGeom prst="ellipse">
              <a:avLst/>
            </a:prstGeom>
            <a:solidFill>
              <a:srgbClr val="000000"/>
            </a:solidFill>
            <a:ln w="9525">
              <a:solidFill>
                <a:srgbClr val="000000"/>
              </a:solidFill>
              <a:round/>
              <a:headEnd/>
              <a:tailEnd/>
            </a:ln>
          </p:spPr>
          <p:txBody>
            <a:bodyPr/>
            <a:lstStyle/>
            <a:p>
              <a:endParaRPr lang="en-US"/>
            </a:p>
          </p:txBody>
        </p:sp>
        <p:sp>
          <p:nvSpPr>
            <p:cNvPr id="565" name="Oval 1687"/>
            <p:cNvSpPr>
              <a:spLocks noChangeArrowheads="1"/>
            </p:cNvSpPr>
            <p:nvPr/>
          </p:nvSpPr>
          <p:spPr bwMode="auto">
            <a:xfrm>
              <a:off x="2352" y="2502"/>
              <a:ext cx="48" cy="48"/>
            </a:xfrm>
            <a:prstGeom prst="ellipse">
              <a:avLst/>
            </a:prstGeom>
            <a:solidFill>
              <a:srgbClr val="000000"/>
            </a:solidFill>
            <a:ln w="9525">
              <a:solidFill>
                <a:srgbClr val="000000"/>
              </a:solidFill>
              <a:round/>
              <a:headEnd/>
              <a:tailEnd/>
            </a:ln>
          </p:spPr>
          <p:txBody>
            <a:bodyPr/>
            <a:lstStyle/>
            <a:p>
              <a:endParaRPr lang="en-US"/>
            </a:p>
          </p:txBody>
        </p:sp>
        <p:sp>
          <p:nvSpPr>
            <p:cNvPr id="566" name="Oval 1688"/>
            <p:cNvSpPr>
              <a:spLocks noChangeArrowheads="1"/>
            </p:cNvSpPr>
            <p:nvPr/>
          </p:nvSpPr>
          <p:spPr bwMode="auto">
            <a:xfrm>
              <a:off x="1668" y="2040"/>
              <a:ext cx="60" cy="66"/>
            </a:xfrm>
            <a:prstGeom prst="ellipse">
              <a:avLst/>
            </a:prstGeom>
            <a:solidFill>
              <a:srgbClr val="00FFFF"/>
            </a:solidFill>
            <a:ln w="9525">
              <a:solidFill>
                <a:srgbClr val="000000"/>
              </a:solidFill>
              <a:round/>
              <a:headEnd/>
              <a:tailEnd/>
            </a:ln>
          </p:spPr>
          <p:txBody>
            <a:bodyPr/>
            <a:lstStyle/>
            <a:p>
              <a:endParaRPr lang="en-US"/>
            </a:p>
          </p:txBody>
        </p:sp>
        <p:sp>
          <p:nvSpPr>
            <p:cNvPr id="567" name="Oval 1689"/>
            <p:cNvSpPr>
              <a:spLocks noChangeArrowheads="1"/>
            </p:cNvSpPr>
            <p:nvPr/>
          </p:nvSpPr>
          <p:spPr bwMode="auto">
            <a:xfrm>
              <a:off x="2874" y="2502"/>
              <a:ext cx="48" cy="48"/>
            </a:xfrm>
            <a:prstGeom prst="ellipse">
              <a:avLst/>
            </a:prstGeom>
            <a:solidFill>
              <a:srgbClr val="000000"/>
            </a:solidFill>
            <a:ln w="9525">
              <a:solidFill>
                <a:srgbClr val="000000"/>
              </a:solidFill>
              <a:round/>
              <a:headEnd/>
              <a:tailEnd/>
            </a:ln>
          </p:spPr>
          <p:txBody>
            <a:bodyPr/>
            <a:lstStyle/>
            <a:p>
              <a:endParaRPr lang="en-US"/>
            </a:p>
          </p:txBody>
        </p:sp>
        <p:sp>
          <p:nvSpPr>
            <p:cNvPr id="568" name="Oval 1690"/>
            <p:cNvSpPr>
              <a:spLocks noChangeArrowheads="1"/>
            </p:cNvSpPr>
            <p:nvPr/>
          </p:nvSpPr>
          <p:spPr bwMode="auto">
            <a:xfrm>
              <a:off x="936" y="846"/>
              <a:ext cx="48" cy="48"/>
            </a:xfrm>
            <a:prstGeom prst="ellipse">
              <a:avLst/>
            </a:prstGeom>
            <a:solidFill>
              <a:srgbClr val="000000"/>
            </a:solidFill>
            <a:ln w="9525">
              <a:solidFill>
                <a:srgbClr val="000000"/>
              </a:solidFill>
              <a:round/>
              <a:headEnd/>
              <a:tailEnd/>
            </a:ln>
          </p:spPr>
          <p:txBody>
            <a:bodyPr/>
            <a:lstStyle/>
            <a:p>
              <a:endParaRPr lang="en-US"/>
            </a:p>
          </p:txBody>
        </p:sp>
        <p:sp>
          <p:nvSpPr>
            <p:cNvPr id="569" name="Oval 1691"/>
            <p:cNvSpPr>
              <a:spLocks noChangeArrowheads="1"/>
            </p:cNvSpPr>
            <p:nvPr/>
          </p:nvSpPr>
          <p:spPr bwMode="auto">
            <a:xfrm>
              <a:off x="1548" y="2928"/>
              <a:ext cx="48" cy="48"/>
            </a:xfrm>
            <a:prstGeom prst="ellipse">
              <a:avLst/>
            </a:prstGeom>
            <a:solidFill>
              <a:srgbClr val="000000"/>
            </a:solidFill>
            <a:ln w="9525">
              <a:solidFill>
                <a:srgbClr val="000000"/>
              </a:solidFill>
              <a:round/>
              <a:headEnd/>
              <a:tailEnd/>
            </a:ln>
          </p:spPr>
          <p:txBody>
            <a:bodyPr/>
            <a:lstStyle/>
            <a:p>
              <a:endParaRPr lang="en-US"/>
            </a:p>
          </p:txBody>
        </p:sp>
        <p:sp>
          <p:nvSpPr>
            <p:cNvPr id="570" name="Oval 1692"/>
            <p:cNvSpPr>
              <a:spLocks noChangeArrowheads="1"/>
            </p:cNvSpPr>
            <p:nvPr/>
          </p:nvSpPr>
          <p:spPr bwMode="auto">
            <a:xfrm>
              <a:off x="1542" y="576"/>
              <a:ext cx="48" cy="48"/>
            </a:xfrm>
            <a:prstGeom prst="ellipse">
              <a:avLst/>
            </a:prstGeom>
            <a:solidFill>
              <a:srgbClr val="000000"/>
            </a:solidFill>
            <a:ln w="9525">
              <a:solidFill>
                <a:srgbClr val="000000"/>
              </a:solidFill>
              <a:round/>
              <a:headEnd/>
              <a:tailEnd/>
            </a:ln>
          </p:spPr>
          <p:txBody>
            <a:bodyPr/>
            <a:lstStyle/>
            <a:p>
              <a:endParaRPr lang="en-US"/>
            </a:p>
          </p:txBody>
        </p:sp>
      </p:grpSp>
      <p:pic>
        <p:nvPicPr>
          <p:cNvPr id="571" name="Image 570"/>
          <p:cNvPicPr/>
          <p:nvPr/>
        </p:nvPicPr>
        <p:blipFill>
          <a:blip r:embed="rId3" cstate="print">
            <a:extLst>
              <a:ext uri="{28A0092B-C50C-407E-A947-70E740481C1C}">
                <a14:useLocalDpi xmlns:a14="http://schemas.microsoft.com/office/drawing/2010/main" val="0"/>
              </a:ext>
            </a:extLst>
          </a:blip>
          <a:stretch>
            <a:fillRect/>
          </a:stretch>
        </p:blipFill>
        <p:spPr>
          <a:xfrm>
            <a:off x="6890585" y="4359331"/>
            <a:ext cx="2055389" cy="1148317"/>
          </a:xfrm>
          <a:prstGeom prst="rect">
            <a:avLst/>
          </a:prstGeom>
        </p:spPr>
      </p:pic>
      <p:pic>
        <p:nvPicPr>
          <p:cNvPr id="282626" name="Picture 2" descr="ITEA2 - Diamo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22775"/>
            <a:ext cx="2019300" cy="99060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pPr>
              <a:defRPr/>
            </a:pPr>
            <a:fld id="{7BC538F5-AE3E-4060-9D7B-E244CDF4597A}" type="slidenum">
              <a:rPr lang="en-US" smtClean="0"/>
              <a:pPr>
                <a:defRPr/>
              </a:pPr>
              <a:t>29</a:t>
            </a:fld>
            <a:endParaRPr lang="en-US"/>
          </a:p>
        </p:txBody>
      </p:sp>
    </p:spTree>
    <p:extLst>
      <p:ext uri="{BB962C8B-B14F-4D97-AF65-F5344CB8AC3E}">
        <p14:creationId xmlns:p14="http://schemas.microsoft.com/office/powerpoint/2010/main" val="400996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dirty="0" smtClean="0"/>
              <a:t>Network monitoring: Basics</a:t>
            </a:r>
            <a:endParaRPr lang="en-US" dirty="0"/>
          </a:p>
        </p:txBody>
      </p:sp>
      <p:pic>
        <p:nvPicPr>
          <p:cNvPr id="276482" name="Picture 2"/>
          <p:cNvPicPr>
            <a:picLocks noGrp="1" noChangeAspect="1" noChangeArrowheads="1"/>
          </p:cNvPicPr>
          <p:nvPr>
            <p:ph idx="1"/>
          </p:nvPr>
        </p:nvPicPr>
        <p:blipFill>
          <a:blip r:embed="rId3" cstate="print"/>
          <a:srcRect/>
          <a:stretch>
            <a:fillRect/>
          </a:stretch>
        </p:blipFill>
        <p:spPr bwMode="auto">
          <a:xfrm>
            <a:off x="745542" y="1340768"/>
            <a:ext cx="7642881" cy="5029690"/>
          </a:xfrm>
          <a:prstGeom prst="rect">
            <a:avLst/>
          </a:prstGeom>
          <a:noFill/>
          <a:ln w="9525">
            <a:noFill/>
            <a:miter lim="800000"/>
            <a:headEnd/>
            <a:tailEnd/>
          </a:ln>
        </p:spPr>
      </p:pic>
      <p:sp>
        <p:nvSpPr>
          <p:cNvPr id="8" name="Oval 7"/>
          <p:cNvSpPr/>
          <p:nvPr/>
        </p:nvSpPr>
        <p:spPr>
          <a:xfrm>
            <a:off x="5004048" y="2636912"/>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55790" y="3861048"/>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8144" y="573325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24780" y="1268760"/>
            <a:ext cx="108012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pPr>
              <a:defRPr/>
            </a:pPr>
            <a:fld id="{7BC538F5-AE3E-4060-9D7B-E244CDF4597A}"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Network threats and vulnerabilities</a:t>
            </a:r>
            <a:endParaRPr lang="en-US" dirty="0"/>
          </a:p>
        </p:txBody>
      </p:sp>
      <p:sp>
        <p:nvSpPr>
          <p:cNvPr id="3" name="Espace réservé du contenu 2"/>
          <p:cNvSpPr>
            <a:spLocks noGrp="1"/>
          </p:cNvSpPr>
          <p:nvPr>
            <p:ph idx="1"/>
          </p:nvPr>
        </p:nvSpPr>
        <p:spPr/>
        <p:txBody>
          <a:bodyPr/>
          <a:lstStyle/>
          <a:p>
            <a:r>
              <a:rPr lang="en-US" sz="2800" dirty="0"/>
              <a:t>Detection of potential attacks  </a:t>
            </a:r>
          </a:p>
          <a:p>
            <a:pPr lvl="1"/>
            <a:r>
              <a:rPr lang="en-US" sz="2400" dirty="0"/>
              <a:t>Link spoofing</a:t>
            </a:r>
            <a:r>
              <a:rPr lang="en-US" sz="2400"/>
              <a:t>, </a:t>
            </a:r>
            <a:r>
              <a:rPr lang="en-US" sz="2400" smtClean="0"/>
              <a:t>Data </a:t>
            </a:r>
            <a:r>
              <a:rPr lang="en-US" sz="2400" dirty="0"/>
              <a:t>alteration, Flooding attack, </a:t>
            </a:r>
            <a:r>
              <a:rPr lang="en-US" sz="2400" dirty="0" err="1"/>
              <a:t>Blackhole</a:t>
            </a:r>
            <a:r>
              <a:rPr lang="en-US" sz="2400" dirty="0"/>
              <a:t> attack, Denial of service, Replay …</a:t>
            </a:r>
          </a:p>
          <a:p>
            <a:endParaRPr lang="en-US" sz="2800" dirty="0"/>
          </a:p>
          <a:p>
            <a:endParaRPr lang="en-US" sz="2800" dirty="0"/>
          </a:p>
        </p:txBody>
      </p:sp>
      <p:sp>
        <p:nvSpPr>
          <p:cNvPr id="5" name="AutoShape 1"/>
          <p:cNvSpPr>
            <a:spLocks noChangeArrowheads="1"/>
          </p:cNvSpPr>
          <p:nvPr/>
        </p:nvSpPr>
        <p:spPr bwMode="auto">
          <a:xfrm>
            <a:off x="3928349" y="3284984"/>
            <a:ext cx="1427248" cy="307975"/>
          </a:xfrm>
          <a:prstGeom prst="roundRect">
            <a:avLst>
              <a:gd name="adj" fmla="val 16667"/>
            </a:avLst>
          </a:prstGeom>
          <a:solidFill>
            <a:srgbClr val="FFFF99"/>
          </a:solidFill>
          <a:ln w="9360">
            <a:solidFill>
              <a:srgbClr val="A7C1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566" y="5056634"/>
            <a:ext cx="3803876" cy="182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2107378" y="4029522"/>
            <a:ext cx="712829" cy="246062"/>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1000" i="1" dirty="0">
                <a:solidFill>
                  <a:srgbClr val="003366"/>
                </a:solidFill>
                <a:latin typeface="Calibri" pitchFamily="34" charset="0"/>
                <a:ea typeface="WenQuanYi Micro Hei" charset="0"/>
                <a:cs typeface="Arial" charset="0"/>
              </a:rPr>
              <a:t>MAC PDU</a:t>
            </a:r>
          </a:p>
        </p:txBody>
      </p:sp>
      <p:sp>
        <p:nvSpPr>
          <p:cNvPr id="8" name="Rectangle 5"/>
          <p:cNvSpPr>
            <a:spLocks noChangeArrowheads="1"/>
          </p:cNvSpPr>
          <p:nvPr/>
        </p:nvSpPr>
        <p:spPr bwMode="auto">
          <a:xfrm>
            <a:off x="2621759" y="4348609"/>
            <a:ext cx="2078161" cy="1889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Text Box 6"/>
          <p:cNvSpPr txBox="1">
            <a:spLocks noChangeArrowheads="1"/>
          </p:cNvSpPr>
          <p:nvPr/>
        </p:nvSpPr>
        <p:spPr bwMode="auto">
          <a:xfrm>
            <a:off x="2121666" y="4291459"/>
            <a:ext cx="581060" cy="246063"/>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1000" i="1">
                <a:solidFill>
                  <a:srgbClr val="003366"/>
                </a:solidFill>
                <a:latin typeface="Calibri" pitchFamily="34" charset="0"/>
                <a:ea typeface="WenQuanYi Micro Hei" charset="0"/>
                <a:cs typeface="Arial" charset="0"/>
              </a:rPr>
              <a:t>header</a:t>
            </a:r>
          </a:p>
        </p:txBody>
      </p:sp>
      <p:sp>
        <p:nvSpPr>
          <p:cNvPr id="10" name="Rectangle 7"/>
          <p:cNvSpPr>
            <a:spLocks noChangeArrowheads="1"/>
          </p:cNvSpPr>
          <p:nvPr/>
        </p:nvSpPr>
        <p:spPr bwMode="auto">
          <a:xfrm>
            <a:off x="2107378" y="4348609"/>
            <a:ext cx="525493" cy="1889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Rectangle 8"/>
          <p:cNvSpPr>
            <a:spLocks noChangeArrowheads="1"/>
          </p:cNvSpPr>
          <p:nvPr/>
        </p:nvSpPr>
        <p:spPr bwMode="auto">
          <a:xfrm>
            <a:off x="3093274" y="4348609"/>
            <a:ext cx="188924" cy="177800"/>
          </a:xfrm>
          <a:prstGeom prst="rect">
            <a:avLst/>
          </a:prstGeom>
          <a:blipFill dpi="0" rotWithShape="0">
            <a:blip r:embed="rId3"/>
            <a:srcRect/>
            <a:tile tx="0" ty="0" sx="100000" sy="100000" flip="none" algn="tl"/>
          </a:blip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Rectangle 9"/>
          <p:cNvSpPr>
            <a:spLocks noChangeArrowheads="1"/>
          </p:cNvSpPr>
          <p:nvPr/>
        </p:nvSpPr>
        <p:spPr bwMode="auto">
          <a:xfrm>
            <a:off x="3545739" y="4358134"/>
            <a:ext cx="125419" cy="177800"/>
          </a:xfrm>
          <a:prstGeom prst="rect">
            <a:avLst/>
          </a:prstGeom>
          <a:blipFill dpi="0" rotWithShape="0">
            <a:blip r:embed="rId4"/>
            <a:srcRect/>
            <a:tile tx="0" ty="0" sx="100000" sy="100000" flip="none" algn="tl"/>
          </a:blipFill>
          <a:ln w="9360">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Rectangle 10"/>
          <p:cNvSpPr>
            <a:spLocks noChangeArrowheads="1"/>
          </p:cNvSpPr>
          <p:nvPr/>
        </p:nvSpPr>
        <p:spPr bwMode="auto">
          <a:xfrm>
            <a:off x="4206178" y="4358134"/>
            <a:ext cx="125419" cy="177800"/>
          </a:xfrm>
          <a:prstGeom prst="rect">
            <a:avLst/>
          </a:prstGeom>
          <a:blipFill dpi="0" rotWithShape="0">
            <a:blip r:embed="rId4"/>
            <a:srcRect/>
            <a:tile tx="0" ty="0" sx="100000" sy="100000" flip="none" algn="tl"/>
          </a:blipFill>
          <a:ln w="9360">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Rectangle 11"/>
          <p:cNvSpPr>
            <a:spLocks noChangeArrowheads="1"/>
          </p:cNvSpPr>
          <p:nvPr/>
        </p:nvSpPr>
        <p:spPr bwMode="auto">
          <a:xfrm>
            <a:off x="3841031" y="4358134"/>
            <a:ext cx="147646" cy="177800"/>
          </a:xfrm>
          <a:prstGeom prst="rect">
            <a:avLst/>
          </a:prstGeom>
          <a:blipFill dpi="0" rotWithShape="0">
            <a:blip r:embed="rId5"/>
            <a:srcRect/>
            <a:tile tx="0" ty="0" sx="100000" sy="100000" flip="none" algn="tl"/>
          </a:blipFill>
          <a:ln w="9360">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Text Box 12"/>
          <p:cNvSpPr txBox="1">
            <a:spLocks noChangeArrowheads="1"/>
          </p:cNvSpPr>
          <p:nvPr/>
        </p:nvSpPr>
        <p:spPr bwMode="auto">
          <a:xfrm>
            <a:off x="5371473" y="3997772"/>
            <a:ext cx="712829" cy="246062"/>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1000" i="1">
                <a:solidFill>
                  <a:srgbClr val="003366"/>
                </a:solidFill>
                <a:latin typeface="Calibri" pitchFamily="34" charset="0"/>
                <a:ea typeface="WenQuanYi Micro Hei" charset="0"/>
                <a:cs typeface="Arial" charset="0"/>
              </a:rPr>
              <a:t>MAC PDU</a:t>
            </a:r>
          </a:p>
        </p:txBody>
      </p:sp>
      <p:sp>
        <p:nvSpPr>
          <p:cNvPr id="16" name="Rectangle 13"/>
          <p:cNvSpPr>
            <a:spLocks noChangeArrowheads="1"/>
          </p:cNvSpPr>
          <p:nvPr/>
        </p:nvSpPr>
        <p:spPr bwMode="auto">
          <a:xfrm>
            <a:off x="5887440" y="4316859"/>
            <a:ext cx="2078162" cy="1889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Text Box 14"/>
          <p:cNvSpPr txBox="1">
            <a:spLocks noChangeArrowheads="1"/>
          </p:cNvSpPr>
          <p:nvPr/>
        </p:nvSpPr>
        <p:spPr bwMode="auto">
          <a:xfrm>
            <a:off x="5387348" y="4261297"/>
            <a:ext cx="581060" cy="246062"/>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1000" i="1">
                <a:solidFill>
                  <a:srgbClr val="003366"/>
                </a:solidFill>
                <a:latin typeface="Calibri" pitchFamily="34" charset="0"/>
                <a:ea typeface="WenQuanYi Micro Hei" charset="0"/>
                <a:cs typeface="Arial" charset="0"/>
              </a:rPr>
              <a:t>header</a:t>
            </a:r>
          </a:p>
        </p:txBody>
      </p:sp>
      <p:sp>
        <p:nvSpPr>
          <p:cNvPr id="18" name="Rectangle 15"/>
          <p:cNvSpPr>
            <a:spLocks noChangeArrowheads="1"/>
          </p:cNvSpPr>
          <p:nvPr/>
        </p:nvSpPr>
        <p:spPr bwMode="auto">
          <a:xfrm>
            <a:off x="5373060" y="4316859"/>
            <a:ext cx="525494" cy="1889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Rectangle 16"/>
          <p:cNvSpPr>
            <a:spLocks noChangeArrowheads="1"/>
          </p:cNvSpPr>
          <p:nvPr/>
        </p:nvSpPr>
        <p:spPr bwMode="auto">
          <a:xfrm>
            <a:off x="6360543" y="4316859"/>
            <a:ext cx="188924" cy="177800"/>
          </a:xfrm>
          <a:prstGeom prst="rect">
            <a:avLst/>
          </a:prstGeom>
          <a:blipFill dpi="0" rotWithShape="0">
            <a:blip r:embed="rId3"/>
            <a:srcRect/>
            <a:tile tx="0" ty="0" sx="100000" sy="100000" flip="none" algn="tl"/>
          </a:blip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Rectangle 17"/>
          <p:cNvSpPr>
            <a:spLocks noChangeArrowheads="1"/>
          </p:cNvSpPr>
          <p:nvPr/>
        </p:nvSpPr>
        <p:spPr bwMode="auto">
          <a:xfrm>
            <a:off x="6811420" y="4326384"/>
            <a:ext cx="125420" cy="177800"/>
          </a:xfrm>
          <a:prstGeom prst="rect">
            <a:avLst/>
          </a:prstGeom>
          <a:solidFill>
            <a:srgbClr val="7030A0"/>
          </a:solidFill>
          <a:ln w="9360">
            <a:solidFill>
              <a:schemeClr val="accent1"/>
            </a:solidFill>
            <a:miter lim="800000"/>
            <a:headEnd/>
            <a:tailEnd/>
          </a:ln>
          <a:effectLst/>
          <a:extLst/>
        </p:spPr>
        <p:txBody>
          <a:bodyPr wrap="none" anchor="ctr"/>
          <a:lstStyle/>
          <a:p>
            <a:endParaRPr lang="en-US"/>
          </a:p>
        </p:txBody>
      </p:sp>
      <p:sp>
        <p:nvSpPr>
          <p:cNvPr id="21" name="Rectangle 18"/>
          <p:cNvSpPr>
            <a:spLocks noChangeArrowheads="1"/>
          </p:cNvSpPr>
          <p:nvPr/>
        </p:nvSpPr>
        <p:spPr bwMode="auto">
          <a:xfrm>
            <a:off x="7473448" y="4326384"/>
            <a:ext cx="125419" cy="177800"/>
          </a:xfrm>
          <a:prstGeom prst="rect">
            <a:avLst/>
          </a:prstGeom>
          <a:blipFill dpi="0" rotWithShape="0">
            <a:blip r:embed="rId4"/>
            <a:srcRect/>
            <a:tile tx="0" ty="0" sx="100000" sy="100000" flip="none" algn="tl"/>
          </a:blipFill>
          <a:ln w="9360">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Rectangle 19"/>
          <p:cNvSpPr>
            <a:spLocks noChangeArrowheads="1"/>
          </p:cNvSpPr>
          <p:nvPr/>
        </p:nvSpPr>
        <p:spPr bwMode="auto">
          <a:xfrm>
            <a:off x="7105126" y="4326384"/>
            <a:ext cx="147646" cy="177800"/>
          </a:xfrm>
          <a:prstGeom prst="rect">
            <a:avLst/>
          </a:prstGeom>
          <a:blipFill dpi="0" rotWithShape="0">
            <a:blip r:embed="rId5"/>
            <a:srcRect/>
            <a:tile tx="0" ty="0" sx="100000" sy="100000" flip="none" algn="tl"/>
          </a:blipFill>
          <a:ln w="9360">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733" y="3943797"/>
            <a:ext cx="850951" cy="85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485" y="3985072"/>
            <a:ext cx="849363" cy="85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Line 22"/>
          <p:cNvSpPr>
            <a:spLocks noChangeShapeType="1"/>
          </p:cNvSpPr>
          <p:nvPr/>
        </p:nvSpPr>
        <p:spPr bwMode="auto">
          <a:xfrm>
            <a:off x="2917051" y="3896172"/>
            <a:ext cx="3118036" cy="1587"/>
          </a:xfrm>
          <a:prstGeom prst="line">
            <a:avLst/>
          </a:prstGeom>
          <a:noFill/>
          <a:ln w="5724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Text Box 23"/>
          <p:cNvSpPr txBox="1">
            <a:spLocks noChangeArrowheads="1"/>
          </p:cNvSpPr>
          <p:nvPr/>
        </p:nvSpPr>
        <p:spPr bwMode="auto">
          <a:xfrm>
            <a:off x="3963276" y="3284984"/>
            <a:ext cx="139073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1400">
                <a:solidFill>
                  <a:srgbClr val="003366"/>
                </a:solidFill>
                <a:latin typeface="Calibri" pitchFamily="34" charset="0"/>
                <a:ea typeface="WenQuanYi Micro Hei" charset="0"/>
                <a:cs typeface="Arial" charset="0"/>
              </a:rPr>
              <a:t>Data alteration</a:t>
            </a:r>
          </a:p>
        </p:txBody>
      </p:sp>
      <p:sp>
        <p:nvSpPr>
          <p:cNvPr id="27" name="Rectangle 24"/>
          <p:cNvSpPr>
            <a:spLocks noChangeArrowheads="1"/>
          </p:cNvSpPr>
          <p:nvPr/>
        </p:nvSpPr>
        <p:spPr bwMode="auto">
          <a:xfrm>
            <a:off x="3534625" y="4180334"/>
            <a:ext cx="150822" cy="525463"/>
          </a:xfrm>
          <a:prstGeom prst="rect">
            <a:avLst/>
          </a:prstGeom>
          <a:noFill/>
          <a:ln w="572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Rectangle 25"/>
          <p:cNvSpPr>
            <a:spLocks noChangeArrowheads="1"/>
          </p:cNvSpPr>
          <p:nvPr/>
        </p:nvSpPr>
        <p:spPr bwMode="auto">
          <a:xfrm>
            <a:off x="6801895" y="4137472"/>
            <a:ext cx="150822" cy="525462"/>
          </a:xfrm>
          <a:prstGeom prst="rect">
            <a:avLst/>
          </a:prstGeom>
          <a:noFill/>
          <a:ln w="572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Text Box 27"/>
          <p:cNvSpPr txBox="1">
            <a:spLocks noChangeArrowheads="1"/>
          </p:cNvSpPr>
          <p:nvPr/>
        </p:nvSpPr>
        <p:spPr bwMode="auto">
          <a:xfrm>
            <a:off x="625061" y="4835972"/>
            <a:ext cx="120305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2000">
                <a:solidFill>
                  <a:srgbClr val="003366"/>
                </a:solidFill>
                <a:latin typeface="Calibri" pitchFamily="34" charset="0"/>
                <a:ea typeface="WenQuanYi Micro Hei" charset="0"/>
                <a:cs typeface="Arial" charset="0"/>
              </a:rPr>
              <a:t>Node  A  intrusive</a:t>
            </a:r>
          </a:p>
        </p:txBody>
      </p:sp>
      <p:sp>
        <p:nvSpPr>
          <p:cNvPr id="30" name="Oval 28"/>
          <p:cNvSpPr>
            <a:spLocks noChangeArrowheads="1"/>
          </p:cNvSpPr>
          <p:nvPr/>
        </p:nvSpPr>
        <p:spPr bwMode="auto">
          <a:xfrm>
            <a:off x="1450114" y="4921697"/>
            <a:ext cx="223850" cy="223837"/>
          </a:xfrm>
          <a:prstGeom prst="ellipse">
            <a:avLst/>
          </a:prstGeom>
          <a:noFill/>
          <a:ln w="9360">
            <a:solidFill>
              <a:srgbClr val="3366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Text Box 29"/>
          <p:cNvSpPr txBox="1">
            <a:spLocks noChangeArrowheads="1"/>
          </p:cNvSpPr>
          <p:nvPr/>
        </p:nvSpPr>
        <p:spPr bwMode="auto">
          <a:xfrm>
            <a:off x="7787791" y="4823272"/>
            <a:ext cx="1041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hangingPunct="1">
              <a:buClrTx/>
              <a:buFontTx/>
              <a:buNone/>
            </a:pPr>
            <a:r>
              <a:rPr lang="en-US" sz="2000">
                <a:solidFill>
                  <a:srgbClr val="003366"/>
                </a:solidFill>
                <a:latin typeface="Calibri" pitchFamily="34" charset="0"/>
                <a:ea typeface="WenQuanYi Micro Hei" charset="0"/>
                <a:cs typeface="Arial" charset="0"/>
              </a:rPr>
              <a:t>Node  B</a:t>
            </a:r>
          </a:p>
        </p:txBody>
      </p:sp>
      <p:sp>
        <p:nvSpPr>
          <p:cNvPr id="32" name="Oval 30"/>
          <p:cNvSpPr>
            <a:spLocks noChangeArrowheads="1"/>
          </p:cNvSpPr>
          <p:nvPr/>
        </p:nvSpPr>
        <p:spPr bwMode="auto">
          <a:xfrm>
            <a:off x="8532373" y="4907409"/>
            <a:ext cx="225438" cy="223838"/>
          </a:xfrm>
          <a:prstGeom prst="ellipse">
            <a:avLst/>
          </a:prstGeom>
          <a:noFill/>
          <a:ln w="9360">
            <a:solidFill>
              <a:srgbClr val="3366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Espace réservé du numéro de diapositive 3"/>
          <p:cNvSpPr>
            <a:spLocks noGrp="1"/>
          </p:cNvSpPr>
          <p:nvPr>
            <p:ph type="sldNum" sz="quarter" idx="12"/>
          </p:nvPr>
        </p:nvSpPr>
        <p:spPr/>
        <p:txBody>
          <a:bodyPr/>
          <a:lstStyle/>
          <a:p>
            <a:pPr>
              <a:defRPr/>
            </a:pPr>
            <a:fld id="{7BC538F5-AE3E-4060-9D7B-E244CDF4597A}" type="slidenum">
              <a:rPr lang="en-US" smtClean="0"/>
              <a:pPr>
                <a:defRPr/>
              </a:pPr>
              <a:t>30</a:t>
            </a:fld>
            <a:endParaRPr lang="en-US"/>
          </a:p>
        </p:txBody>
      </p:sp>
    </p:spTree>
    <p:extLst>
      <p:ext uri="{BB962C8B-B14F-4D97-AF65-F5344CB8AC3E}">
        <p14:creationId xmlns:p14="http://schemas.microsoft.com/office/powerpoint/2010/main" val="1910460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Testing architecture</a:t>
            </a:r>
            <a:endParaRPr lang="en-US" dirty="0"/>
          </a:p>
        </p:txBody>
      </p:sp>
      <p:sp>
        <p:nvSpPr>
          <p:cNvPr id="3" name="Espace réservé du contenu 2"/>
          <p:cNvSpPr>
            <a:spLocks noGrp="1"/>
          </p:cNvSpPr>
          <p:nvPr>
            <p:ph idx="1"/>
          </p:nvPr>
        </p:nvSpPr>
        <p:spPr>
          <a:xfrm>
            <a:off x="594619" y="4720856"/>
            <a:ext cx="4019919" cy="1624382"/>
          </a:xfrm>
        </p:spPr>
        <p:txBody>
          <a:bodyPr/>
          <a:lstStyle/>
          <a:p>
            <a:r>
              <a:rPr lang="en-GB" sz="1200" b="1" i="1" u="sng" dirty="0"/>
              <a:t>SMARTESTING</a:t>
            </a:r>
            <a:endParaRPr lang="en-US" sz="1200" dirty="0"/>
          </a:p>
          <a:p>
            <a:pPr lvl="1"/>
            <a:r>
              <a:rPr lang="en-GB" sz="1000" dirty="0"/>
              <a:t>Security test generation model and test purposes specification </a:t>
            </a:r>
            <a:endParaRPr lang="en-US" sz="1000" dirty="0"/>
          </a:p>
          <a:p>
            <a:pPr lvl="1"/>
            <a:r>
              <a:rPr lang="en-GB" sz="1000" dirty="0"/>
              <a:t>Generation of test scenarios denoting attacks using Certify-it</a:t>
            </a:r>
            <a:endParaRPr lang="en-US" sz="1000" dirty="0"/>
          </a:p>
          <a:p>
            <a:r>
              <a:rPr lang="en-GB" sz="1200" b="1" i="1" u="sng" dirty="0"/>
              <a:t>FSCOM</a:t>
            </a:r>
            <a:endParaRPr lang="en-US" sz="1200" dirty="0"/>
          </a:p>
          <a:p>
            <a:pPr lvl="1"/>
            <a:r>
              <a:rPr lang="en-GB" sz="1000" dirty="0"/>
              <a:t>TTCN3 test cases specification</a:t>
            </a:r>
            <a:endParaRPr lang="en-US" sz="1000" dirty="0"/>
          </a:p>
          <a:p>
            <a:pPr lvl="1"/>
            <a:r>
              <a:rPr lang="en-GB" sz="1000" dirty="0"/>
              <a:t>Test execution using </a:t>
            </a:r>
            <a:r>
              <a:rPr lang="en-GB" sz="1000" dirty="0" smtClean="0"/>
              <a:t>TT-Workbench</a:t>
            </a:r>
            <a:endParaRPr lang="en-US" sz="1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0" y="1498821"/>
            <a:ext cx="9038704" cy="313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bwMode="auto">
          <a:xfrm>
            <a:off x="4893889" y="4713761"/>
            <a:ext cx="4019919" cy="162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562100" indent="-228600" algn="l" rtl="0" eaLnBrk="1" fontAlgn="base" hangingPunct="1">
              <a:spcBef>
                <a:spcPct val="20000"/>
              </a:spcBef>
              <a:spcAft>
                <a:spcPct val="0"/>
              </a:spcAft>
              <a:buChar char="–"/>
              <a:defRPr sz="1600">
                <a:solidFill>
                  <a:schemeClr val="tx1"/>
                </a:solidFill>
                <a:latin typeface="+mn-lt"/>
              </a:defRPr>
            </a:lvl4pPr>
            <a:lvl5pPr marL="1981200" indent="-228600" algn="l" rtl="0" eaLnBrk="1" fontAlgn="base" hangingPunct="1">
              <a:spcBef>
                <a:spcPct val="20000"/>
              </a:spcBef>
              <a:spcAft>
                <a:spcPct val="0"/>
              </a:spcAft>
              <a:buChar char="»"/>
              <a:defRPr sz="1600">
                <a:solidFill>
                  <a:schemeClr val="tx1"/>
                </a:solidFill>
                <a:latin typeface="+mn-lt"/>
              </a:defRPr>
            </a:lvl5pPr>
            <a:lvl6pPr marL="2438400" indent="-228600" algn="l" rtl="0" eaLnBrk="1" fontAlgn="base" hangingPunct="1">
              <a:spcBef>
                <a:spcPct val="20000"/>
              </a:spcBef>
              <a:spcAft>
                <a:spcPct val="0"/>
              </a:spcAft>
              <a:buChar char="»"/>
              <a:defRPr sz="1600">
                <a:solidFill>
                  <a:schemeClr val="tx1"/>
                </a:solidFill>
                <a:latin typeface="+mn-lt"/>
              </a:defRPr>
            </a:lvl6pPr>
            <a:lvl7pPr marL="2895600" indent="-228600" algn="l" rtl="0" eaLnBrk="1" fontAlgn="base" hangingPunct="1">
              <a:spcBef>
                <a:spcPct val="20000"/>
              </a:spcBef>
              <a:spcAft>
                <a:spcPct val="0"/>
              </a:spcAft>
              <a:buChar char="»"/>
              <a:defRPr sz="1600">
                <a:solidFill>
                  <a:schemeClr val="tx1"/>
                </a:solidFill>
                <a:latin typeface="+mn-lt"/>
              </a:defRPr>
            </a:lvl7pPr>
            <a:lvl8pPr marL="3352800" indent="-228600" algn="l" rtl="0" eaLnBrk="1" fontAlgn="base" hangingPunct="1">
              <a:spcBef>
                <a:spcPct val="20000"/>
              </a:spcBef>
              <a:spcAft>
                <a:spcPct val="0"/>
              </a:spcAft>
              <a:buChar char="»"/>
              <a:defRPr sz="1600">
                <a:solidFill>
                  <a:schemeClr val="tx1"/>
                </a:solidFill>
                <a:latin typeface="+mn-lt"/>
              </a:defRPr>
            </a:lvl8pPr>
            <a:lvl9pPr marL="3810000" indent="-228600" algn="l" rtl="0" eaLnBrk="1" fontAlgn="base" hangingPunct="1">
              <a:spcBef>
                <a:spcPct val="20000"/>
              </a:spcBef>
              <a:spcAft>
                <a:spcPct val="0"/>
              </a:spcAft>
              <a:buChar char="»"/>
              <a:defRPr sz="1600">
                <a:solidFill>
                  <a:schemeClr val="tx1"/>
                </a:solidFill>
                <a:latin typeface="+mn-lt"/>
              </a:defRPr>
            </a:lvl9pPr>
          </a:lstStyle>
          <a:p>
            <a:r>
              <a:rPr lang="en-GB" sz="1200" b="1" i="1" u="sng" dirty="0" smtClean="0"/>
              <a:t>MONTIMAGE</a:t>
            </a:r>
            <a:endParaRPr lang="en-US" sz="1200" dirty="0" smtClean="0"/>
          </a:p>
          <a:p>
            <a:pPr lvl="1"/>
            <a:r>
              <a:rPr lang="en-GB" sz="1000" dirty="0" smtClean="0"/>
              <a:t>Specification of 19 security properties</a:t>
            </a:r>
            <a:endParaRPr lang="en-US" sz="1000" dirty="0" smtClean="0"/>
          </a:p>
          <a:p>
            <a:pPr lvl="1"/>
            <a:r>
              <a:rPr lang="en-GB" sz="1000" dirty="0" smtClean="0"/>
              <a:t>Client /Server architecture</a:t>
            </a:r>
          </a:p>
          <a:p>
            <a:pPr lvl="1"/>
            <a:r>
              <a:rPr lang="en-GB" sz="1000" dirty="0" smtClean="0"/>
              <a:t>Notification of exchanged PDUs</a:t>
            </a:r>
          </a:p>
          <a:p>
            <a:pPr lvl="1"/>
            <a:r>
              <a:rPr lang="en-GB" sz="1000" dirty="0" smtClean="0"/>
              <a:t>Parsing and extraction of relevant information</a:t>
            </a:r>
          </a:p>
          <a:p>
            <a:pPr lvl="1"/>
            <a:r>
              <a:rPr lang="en-GB" sz="1000" dirty="0" smtClean="0"/>
              <a:t>Online analysis of captured PDUs and detection of attacks occurrences</a:t>
            </a:r>
          </a:p>
          <a:p>
            <a:pPr lvl="1"/>
            <a:endParaRPr lang="en-US" sz="1000" dirty="0" smtClean="0"/>
          </a:p>
          <a:p>
            <a:endParaRPr lang="en-US" sz="1200" dirty="0"/>
          </a:p>
        </p:txBody>
      </p:sp>
      <p:sp>
        <p:nvSpPr>
          <p:cNvPr id="4" name="Espace réservé du numéro de diapositive 3"/>
          <p:cNvSpPr>
            <a:spLocks noGrp="1"/>
          </p:cNvSpPr>
          <p:nvPr>
            <p:ph type="sldNum" sz="quarter" idx="12"/>
          </p:nvPr>
        </p:nvSpPr>
        <p:spPr/>
        <p:txBody>
          <a:bodyPr/>
          <a:lstStyle/>
          <a:p>
            <a:pPr>
              <a:defRPr/>
            </a:pPr>
            <a:fld id="{7BC538F5-AE3E-4060-9D7B-E244CDF4597A}" type="slidenum">
              <a:rPr lang="en-US" smtClean="0"/>
              <a:pPr>
                <a:defRPr/>
              </a:pPr>
              <a:t>31</a:t>
            </a:fld>
            <a:endParaRPr lang="en-US"/>
          </a:p>
        </p:txBody>
      </p:sp>
    </p:spTree>
    <p:extLst>
      <p:ext uri="{BB962C8B-B14F-4D97-AF65-F5344CB8AC3E}">
        <p14:creationId xmlns:p14="http://schemas.microsoft.com/office/powerpoint/2010/main" val="50259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p:txBody>
          <a:bodyPr/>
          <a:lstStyle/>
          <a:p>
            <a:r>
              <a:rPr lang="en-GB" sz="4000" dirty="0" smtClean="0"/>
              <a:t>Security Rules Specification : Example</a:t>
            </a:r>
            <a:endParaRPr lang="en-GB" sz="4000" dirty="0"/>
          </a:p>
        </p:txBody>
      </p:sp>
      <p:sp>
        <p:nvSpPr>
          <p:cNvPr id="4099" name="Rectangle 14"/>
          <p:cNvSpPr>
            <a:spLocks noGrp="1" noChangeArrowheads="1"/>
          </p:cNvSpPr>
          <p:nvPr>
            <p:ph type="body" idx="1"/>
          </p:nvPr>
        </p:nvSpPr>
        <p:spPr>
          <a:xfrm>
            <a:off x="403224" y="1536699"/>
            <a:ext cx="8474962" cy="4715245"/>
          </a:xfrm>
          <a:noFill/>
        </p:spPr>
        <p:txBody>
          <a:bodyPr/>
          <a:lstStyle/>
          <a:p>
            <a:pPr>
              <a:buFont typeface="Arial" pitchFamily="34" charset="0"/>
              <a:buChar char="•"/>
              <a:defRPr/>
            </a:pPr>
            <a:r>
              <a:rPr lang="en-US" sz="2000" b="1" dirty="0">
                <a:solidFill>
                  <a:srgbClr val="000000"/>
                </a:solidFill>
              </a:rPr>
              <a:t>Security requirement: </a:t>
            </a:r>
            <a:r>
              <a:rPr lang="en-US" sz="2000" dirty="0">
                <a:solidFill>
                  <a:srgbClr val="000000"/>
                </a:solidFill>
              </a:rPr>
              <a:t>Every node must periodically send a notification message that includes the list of its neighbors on its allocated service slot</a:t>
            </a:r>
            <a:r>
              <a:rPr lang="en-US" sz="2000" dirty="0" smtClean="0">
                <a:solidFill>
                  <a:srgbClr val="000000"/>
                </a:solidFill>
              </a:rPr>
              <a:t>.</a:t>
            </a:r>
            <a:endParaRPr lang="en-US" sz="2000" b="1" dirty="0">
              <a:solidFill>
                <a:srgbClr val="000000"/>
              </a:solidFill>
            </a:endParaRPr>
          </a:p>
          <a:p>
            <a:pPr>
              <a:buFont typeface="Arial" pitchFamily="34" charset="0"/>
              <a:buChar char="•"/>
              <a:defRPr/>
            </a:pPr>
            <a:r>
              <a:rPr lang="en-US" sz="2000" b="1" dirty="0">
                <a:solidFill>
                  <a:srgbClr val="000000"/>
                </a:solidFill>
              </a:rPr>
              <a:t>Attack scenario 1: </a:t>
            </a:r>
            <a:r>
              <a:rPr lang="en-US" sz="2000" dirty="0">
                <a:solidFill>
                  <a:srgbClr val="000000"/>
                </a:solidFill>
              </a:rPr>
              <a:t>A malicious node sends a message on a non-allocated service </a:t>
            </a:r>
            <a:r>
              <a:rPr lang="en-US" sz="2000" dirty="0" smtClean="0">
                <a:solidFill>
                  <a:srgbClr val="000000"/>
                </a:solidFill>
              </a:rPr>
              <a:t>slot. This provokes slot reallocation. If done repeatedly, it provokes denial of service.</a:t>
            </a:r>
            <a:endParaRPr lang="en-US" sz="2000" b="1" dirty="0">
              <a:solidFill>
                <a:srgbClr val="000000"/>
              </a:solidFill>
            </a:endParaRPr>
          </a:p>
          <a:p>
            <a:pPr>
              <a:buFont typeface="Arial" pitchFamily="34" charset="0"/>
              <a:buChar char="•"/>
              <a:defRPr/>
            </a:pPr>
            <a:r>
              <a:rPr lang="en-US" sz="2000" b="1" dirty="0">
                <a:solidFill>
                  <a:srgbClr val="000000"/>
                </a:solidFill>
              </a:rPr>
              <a:t>Specified security </a:t>
            </a:r>
            <a:r>
              <a:rPr lang="en-US" sz="2000" b="1" dirty="0" smtClean="0">
                <a:solidFill>
                  <a:srgbClr val="000000"/>
                </a:solidFill>
              </a:rPr>
              <a:t>properties</a:t>
            </a:r>
          </a:p>
          <a:p>
            <a:pPr lvl="1">
              <a:buFont typeface="Arial" pitchFamily="34" charset="0"/>
              <a:buChar char="•"/>
              <a:defRPr/>
            </a:pPr>
            <a:r>
              <a:rPr lang="en-US" sz="2000" dirty="0" smtClean="0">
                <a:solidFill>
                  <a:srgbClr val="000000"/>
                </a:solidFill>
              </a:rPr>
              <a:t>If </a:t>
            </a:r>
            <a:r>
              <a:rPr lang="en-US" sz="2000" dirty="0">
                <a:solidFill>
                  <a:srgbClr val="000000"/>
                </a:solidFill>
              </a:rPr>
              <a:t>one node receives two successive MSG_SPHY_DATA_IND messages from the same source, then these two messages must to be separated by 50 </a:t>
            </a:r>
            <a:r>
              <a:rPr lang="en-US" sz="2000" dirty="0" smtClean="0">
                <a:solidFill>
                  <a:srgbClr val="000000"/>
                </a:solidFill>
              </a:rPr>
              <a:t>slots (Prop 1).</a:t>
            </a:r>
          </a:p>
          <a:p>
            <a:pPr lvl="1">
              <a:buFont typeface="Arial" pitchFamily="34" charset="0"/>
              <a:buChar char="•"/>
              <a:defRPr/>
            </a:pPr>
            <a:r>
              <a:rPr lang="en-US" sz="2000" dirty="0" smtClean="0">
                <a:solidFill>
                  <a:srgbClr val="000000"/>
                </a:solidFill>
              </a:rPr>
              <a:t>If </a:t>
            </a:r>
            <a:r>
              <a:rPr lang="en-US" sz="2000" dirty="0">
                <a:solidFill>
                  <a:srgbClr val="000000"/>
                </a:solidFill>
              </a:rPr>
              <a:t>one node receives two MSG_SPHY_DATA_IND messages from different sources, then these two messages must have two different slot </a:t>
            </a:r>
            <a:r>
              <a:rPr lang="en-US" sz="2000" dirty="0" smtClean="0">
                <a:solidFill>
                  <a:srgbClr val="000000"/>
                </a:solidFill>
              </a:rPr>
              <a:t>ids (Prop 2).</a:t>
            </a:r>
            <a:endParaRPr lang="en-US" sz="2000" dirty="0">
              <a:solidFill>
                <a:srgbClr val="000000"/>
              </a:solidFill>
            </a:endParaRPr>
          </a:p>
        </p:txBody>
      </p:sp>
      <p:sp>
        <p:nvSpPr>
          <p:cNvPr id="2" name="Espace réservé du numéro de diapositive 1"/>
          <p:cNvSpPr>
            <a:spLocks noGrp="1"/>
          </p:cNvSpPr>
          <p:nvPr>
            <p:ph type="sldNum" sz="quarter" idx="12"/>
          </p:nvPr>
        </p:nvSpPr>
        <p:spPr/>
        <p:txBody>
          <a:bodyPr/>
          <a:lstStyle/>
          <a:p>
            <a:pPr>
              <a:defRPr/>
            </a:pPr>
            <a:fld id="{7BC538F5-AE3E-4060-9D7B-E244CDF4597A}" type="slidenum">
              <a:rPr lang="en-US" smtClean="0"/>
              <a:pPr>
                <a:defRPr/>
              </a:pPr>
              <a:t>32</a:t>
            </a:fld>
            <a:endParaRPr lang="en-US"/>
          </a:p>
        </p:txBody>
      </p:sp>
    </p:spTree>
    <p:extLst>
      <p:ext uri="{BB962C8B-B14F-4D97-AF65-F5344CB8AC3E}">
        <p14:creationId xmlns:p14="http://schemas.microsoft.com/office/powerpoint/2010/main" val="196454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dirty="0" smtClean="0"/>
              <a:t>Analysis results: </a:t>
            </a:r>
            <a:r>
              <a:rPr lang="en-GB" sz="3600" dirty="0" smtClean="0"/>
              <a:t>Attack Scenario 1</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7794"/>
            <a:ext cx="9075613" cy="448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953" y="3015511"/>
            <a:ext cx="7622991" cy="3132655"/>
          </a:xfrm>
          <a:prstGeom prst="rect">
            <a:avLst/>
          </a:prstGeom>
          <a:noFill/>
          <a:ln>
            <a:noFill/>
          </a:ln>
          <a:effectLst>
            <a:glow rad="127000">
              <a:schemeClr val="accent2"/>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7BC538F5-AE3E-4060-9D7B-E244CDF4597A}" type="slidenum">
              <a:rPr lang="en-US" smtClean="0"/>
              <a:pPr>
                <a:defRPr/>
              </a:pPr>
              <a:t>33</a:t>
            </a:fld>
            <a:endParaRPr lang="en-US"/>
          </a:p>
        </p:txBody>
      </p:sp>
    </p:spTree>
    <p:extLst>
      <p:ext uri="{BB962C8B-B14F-4D97-AF65-F5344CB8AC3E}">
        <p14:creationId xmlns:p14="http://schemas.microsoft.com/office/powerpoint/2010/main" val="246827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p:txBody>
          <a:bodyPr/>
          <a:lstStyle/>
          <a:p>
            <a:r>
              <a:rPr lang="en-GB" dirty="0" smtClean="0"/>
              <a:t>Some Results</a:t>
            </a:r>
            <a:endParaRPr lang="en-GB" dirty="0"/>
          </a:p>
        </p:txBody>
      </p:sp>
      <p:sp>
        <p:nvSpPr>
          <p:cNvPr id="4099" name="Rectangle 14"/>
          <p:cNvSpPr>
            <a:spLocks noGrp="1" noChangeArrowheads="1"/>
          </p:cNvSpPr>
          <p:nvPr>
            <p:ph type="body" idx="1"/>
          </p:nvPr>
        </p:nvSpPr>
        <p:spPr>
          <a:xfrm>
            <a:off x="403224" y="1536699"/>
            <a:ext cx="8474961" cy="4757775"/>
          </a:xfrm>
          <a:noFill/>
        </p:spPr>
        <p:txBody>
          <a:bodyPr/>
          <a:lstStyle/>
          <a:p>
            <a:r>
              <a:rPr lang="en-US" sz="2000" dirty="0"/>
              <a:t>A plugin for “data/fields values” extraction from collected messages has been developed for layer 2 protocols and services.</a:t>
            </a:r>
          </a:p>
          <a:p>
            <a:pPr lvl="1"/>
            <a:r>
              <a:rPr lang="en-US" sz="1800" dirty="0"/>
              <a:t>More than 20 messages are parsed.</a:t>
            </a:r>
          </a:p>
          <a:p>
            <a:r>
              <a:rPr lang="en-US" sz="2000" dirty="0" smtClean="0"/>
              <a:t>Identification of 5 attack types and generation of different test scenarios simulating intruder nodes.</a:t>
            </a:r>
          </a:p>
          <a:p>
            <a:r>
              <a:rPr lang="en-US" sz="2000" dirty="0" smtClean="0"/>
              <a:t>A </a:t>
            </a:r>
            <a:r>
              <a:rPr lang="en-US" sz="2000" dirty="0"/>
              <a:t>set of </a:t>
            </a:r>
            <a:r>
              <a:rPr lang="en-US" sz="2000" dirty="0" smtClean="0"/>
              <a:t>19 </a:t>
            </a:r>
            <a:r>
              <a:rPr lang="en-US" sz="2000" dirty="0"/>
              <a:t>“security” properties have been specified and checked by Montimage</a:t>
            </a:r>
          </a:p>
          <a:p>
            <a:pPr lvl="1"/>
            <a:r>
              <a:rPr lang="en-US" sz="1800" dirty="0"/>
              <a:t>Mainly properties dealing with </a:t>
            </a:r>
          </a:p>
          <a:p>
            <a:pPr lvl="2"/>
            <a:r>
              <a:rPr lang="en-US" sz="1800" dirty="0"/>
              <a:t>the right order of messages</a:t>
            </a:r>
          </a:p>
          <a:p>
            <a:pPr lvl="2"/>
            <a:r>
              <a:rPr lang="en-US" sz="1800" dirty="0"/>
              <a:t>ensuring availability of specific fields</a:t>
            </a:r>
          </a:p>
          <a:p>
            <a:pPr lvl="2"/>
            <a:r>
              <a:rPr lang="en-US" sz="1800" dirty="0"/>
              <a:t>ensuring the  right structure and length of transmitted messages</a:t>
            </a:r>
          </a:p>
          <a:p>
            <a:r>
              <a:rPr lang="en-US" sz="2400" u="sng" dirty="0" smtClean="0"/>
              <a:t>At least one security</a:t>
            </a:r>
            <a:r>
              <a:rPr lang="en-US" sz="2400" dirty="0" smtClean="0"/>
              <a:t> property is violated for each attack occurrence</a:t>
            </a:r>
            <a:endParaRPr lang="en-US" sz="2400" dirty="0"/>
          </a:p>
        </p:txBody>
      </p:sp>
      <p:sp>
        <p:nvSpPr>
          <p:cNvPr id="2" name="Espace réservé du numéro de diapositive 1"/>
          <p:cNvSpPr>
            <a:spLocks noGrp="1"/>
          </p:cNvSpPr>
          <p:nvPr>
            <p:ph type="sldNum" sz="quarter" idx="12"/>
          </p:nvPr>
        </p:nvSpPr>
        <p:spPr/>
        <p:txBody>
          <a:bodyPr/>
          <a:lstStyle/>
          <a:p>
            <a:pPr>
              <a:defRPr/>
            </a:pPr>
            <a:fld id="{7BC538F5-AE3E-4060-9D7B-E244CDF4597A}" type="slidenum">
              <a:rPr lang="en-US" smtClean="0"/>
              <a:pPr>
                <a:defRPr/>
              </a:pPr>
              <a:t>34</a:t>
            </a:fld>
            <a:endParaRPr lang="en-US"/>
          </a:p>
        </p:txBody>
      </p:sp>
    </p:spTree>
    <p:extLst>
      <p:ext uri="{BB962C8B-B14F-4D97-AF65-F5344CB8AC3E}">
        <p14:creationId xmlns:p14="http://schemas.microsoft.com/office/powerpoint/2010/main" val="88302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r>
              <a:rPr lang="en-US" dirty="0" smtClean="0"/>
              <a:t>THANK YOU</a:t>
            </a:r>
          </a:p>
        </p:txBody>
      </p:sp>
      <p:graphicFrame>
        <p:nvGraphicFramePr>
          <p:cNvPr id="2050" name="Object 2"/>
          <p:cNvGraphicFramePr>
            <a:graphicFrameLocks noGrp="1" noChangeAspect="1"/>
          </p:cNvGraphicFramePr>
          <p:nvPr>
            <p:ph idx="1"/>
          </p:nvPr>
        </p:nvGraphicFramePr>
        <p:xfrm>
          <a:off x="2483768" y="2780928"/>
          <a:ext cx="4322263" cy="3172454"/>
        </p:xfrm>
        <a:graphic>
          <a:graphicData uri="http://schemas.openxmlformats.org/presentationml/2006/ole">
            <mc:AlternateContent xmlns:mc="http://schemas.openxmlformats.org/markup-compatibility/2006">
              <mc:Choice xmlns:v="urn:schemas-microsoft-com:vml" Requires="v">
                <p:oleObj spid="_x0000_s281639" name="Clip" r:id="rId4" imgW="4582440" imgH="3363480" progId="">
                  <p:embed/>
                </p:oleObj>
              </mc:Choice>
              <mc:Fallback>
                <p:oleObj name="Clip" r:id="rId4" imgW="4582440" imgH="336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2780928"/>
                        <a:ext cx="4322263" cy="3172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824206" y="1610797"/>
            <a:ext cx="5628465" cy="954107"/>
          </a:xfrm>
          <a:prstGeom prst="rect">
            <a:avLst/>
          </a:prstGeom>
        </p:spPr>
        <p:txBody>
          <a:bodyPr wrap="none">
            <a:spAutoFit/>
          </a:bodyPr>
          <a:lstStyle/>
          <a:p>
            <a:pPr algn="ctr"/>
            <a:r>
              <a:rPr lang="en-US" sz="2800" dirty="0" err="1" smtClean="0"/>
              <a:t>Wissam</a:t>
            </a:r>
            <a:r>
              <a:rPr lang="en-US" sz="2800" dirty="0" smtClean="0"/>
              <a:t> </a:t>
            </a:r>
            <a:r>
              <a:rPr lang="en-US" sz="2800" dirty="0" err="1" smtClean="0"/>
              <a:t>Mallouli</a:t>
            </a:r>
            <a:endParaRPr lang="en-US" sz="2800" dirty="0" smtClean="0"/>
          </a:p>
          <a:p>
            <a:pPr algn="ctr"/>
            <a:r>
              <a:rPr lang="en-US" sz="2800" dirty="0">
                <a:hlinkClick r:id="rId6"/>
              </a:rPr>
              <a:t>w</a:t>
            </a:r>
            <a:r>
              <a:rPr lang="en-US" sz="2800" dirty="0" smtClean="0">
                <a:hlinkClick r:id="rId6"/>
              </a:rPr>
              <a:t>issam.mallouli@montimage.com</a:t>
            </a:r>
            <a:endParaRPr lang="en-US" sz="2800" dirty="0" smtClean="0"/>
          </a:p>
        </p:txBody>
      </p:sp>
      <p:sp>
        <p:nvSpPr>
          <p:cNvPr id="6" name="Slide Number Placeholder 5"/>
          <p:cNvSpPr>
            <a:spLocks noGrp="1"/>
          </p:cNvSpPr>
          <p:nvPr>
            <p:ph type="sldNum" sz="quarter" idx="12"/>
          </p:nvPr>
        </p:nvSpPr>
        <p:spPr/>
        <p:txBody>
          <a:bodyPr/>
          <a:lstStyle/>
          <a:p>
            <a:pPr>
              <a:defRPr/>
            </a:pPr>
            <a:fld id="{7BC538F5-AE3E-4060-9D7B-E244CDF4597A}" type="slidenum">
              <a:rPr lang="en-US" smtClean="0"/>
              <a:pPr>
                <a:defRPr/>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Some of the material used in these slides come from the Internet</a:t>
            </a:r>
          </a:p>
          <a:p>
            <a:pPr algn="ctr">
              <a:buNone/>
            </a:pPr>
            <a:endParaRPr lang="en-US" dirty="0" smtClean="0"/>
          </a:p>
          <a:p>
            <a:pPr algn="ctr">
              <a:buNone/>
            </a:pPr>
            <a:r>
              <a:rPr lang="en-US" dirty="0" smtClean="0"/>
              <a:t>Thanks to “them”</a:t>
            </a:r>
            <a:endParaRPr lang="en-US" dirty="0"/>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9342" name="Bild 9"/>
          <p:cNvPicPr>
            <a:picLocks noGrp="1" noChangeAspect="1" noChangeArrowheads="1"/>
          </p:cNvPicPr>
          <p:nvPr>
            <p:ph sz="quarter" idx="1"/>
          </p:nvPr>
        </p:nvPicPr>
        <p:blipFill>
          <a:blip r:embed="rId3" cstate="print"/>
          <a:srcRect/>
          <a:stretch>
            <a:fillRect/>
          </a:stretch>
        </p:blipFill>
        <p:spPr>
          <a:xfrm>
            <a:off x="-22277" y="1124744"/>
            <a:ext cx="4592823" cy="2808312"/>
          </a:xfrm>
          <a:noFill/>
          <a:ln/>
        </p:spPr>
      </p:pic>
      <p:sp>
        <p:nvSpPr>
          <p:cNvPr id="99330" name="Rectangle 2"/>
          <p:cNvSpPr>
            <a:spLocks noGrp="1"/>
          </p:cNvSpPr>
          <p:nvPr>
            <p:ph type="title" sz="quarter"/>
          </p:nvPr>
        </p:nvSpPr>
        <p:spPr/>
        <p:txBody>
          <a:bodyPr>
            <a:normAutofit fontScale="90000"/>
          </a:bodyPr>
          <a:lstStyle/>
          <a:p>
            <a:r>
              <a:rPr lang="fr-FR" sz="4000" dirty="0" err="1" smtClean="0"/>
              <a:t>Need</a:t>
            </a:r>
            <a:r>
              <a:rPr lang="fr-FR" sz="4000" dirty="0" smtClean="0"/>
              <a:t> for network monitoring</a:t>
            </a:r>
            <a:br>
              <a:rPr lang="fr-FR" sz="4000" dirty="0" smtClean="0"/>
            </a:br>
            <a:r>
              <a:rPr lang="fr-FR" sz="4000" dirty="0" err="1" smtClean="0"/>
              <a:t>Understand</a:t>
            </a:r>
            <a:r>
              <a:rPr lang="fr-FR" sz="4000" dirty="0" smtClean="0"/>
              <a:t> / Plan</a:t>
            </a:r>
          </a:p>
        </p:txBody>
      </p:sp>
      <p:pic>
        <p:nvPicPr>
          <p:cNvPr id="99336" name="Bild 3"/>
          <p:cNvPicPr>
            <a:picLocks noGrp="1" noChangeAspect="1" noChangeArrowheads="1"/>
          </p:cNvPicPr>
          <p:nvPr>
            <p:ph sz="quarter" idx="2"/>
          </p:nvPr>
        </p:nvPicPr>
        <p:blipFill>
          <a:blip r:embed="rId4" cstate="print"/>
          <a:srcRect/>
          <a:stretch>
            <a:fillRect/>
          </a:stretch>
        </p:blipFill>
        <p:spPr>
          <a:xfrm>
            <a:off x="4892673" y="1340768"/>
            <a:ext cx="4092481" cy="2520280"/>
          </a:xfrm>
          <a:solidFill>
            <a:srgbClr val="FFFFFF"/>
          </a:solidFill>
          <a:ln/>
        </p:spPr>
      </p:pic>
      <p:sp>
        <p:nvSpPr>
          <p:cNvPr id="99340" name="Rectangle 12"/>
          <p:cNvSpPr>
            <a:spLocks noGrp="1"/>
          </p:cNvSpPr>
          <p:nvPr>
            <p:ph sz="quarter" idx="4"/>
          </p:nvPr>
        </p:nvSpPr>
        <p:spPr>
          <a:xfrm>
            <a:off x="4643438" y="3933825"/>
            <a:ext cx="4038600" cy="2187575"/>
          </a:xfrm>
          <a:noFill/>
          <a:ln/>
        </p:spPr>
        <p:txBody>
          <a:bodyPr/>
          <a:lstStyle/>
          <a:p>
            <a:pPr>
              <a:lnSpc>
                <a:spcPct val="80000"/>
              </a:lnSpc>
            </a:pPr>
            <a:r>
              <a:rPr lang="en-GB" sz="1600" dirty="0" smtClean="0"/>
              <a:t>3.5 billion mobile broadband users by 2015</a:t>
            </a:r>
          </a:p>
          <a:p>
            <a:pPr>
              <a:lnSpc>
                <a:spcPct val="80000"/>
              </a:lnSpc>
            </a:pPr>
            <a:r>
              <a:rPr lang="en-GB" sz="1600" dirty="0" smtClean="0"/>
              <a:t>Traffic increase 30 times (</a:t>
            </a:r>
            <a:r>
              <a:rPr lang="en-GB" sz="1600" dirty="0" err="1" smtClean="0"/>
              <a:t>wrt</a:t>
            </a:r>
            <a:r>
              <a:rPr lang="en-GB" sz="1600" dirty="0" smtClean="0"/>
              <a:t> 2010)</a:t>
            </a:r>
          </a:p>
          <a:p>
            <a:pPr>
              <a:lnSpc>
                <a:spcPct val="80000"/>
              </a:lnSpc>
            </a:pPr>
            <a:r>
              <a:rPr lang="en-GB" sz="1600" dirty="0" smtClean="0"/>
              <a:t>Understanding </a:t>
            </a:r>
          </a:p>
          <a:p>
            <a:pPr lvl="1">
              <a:lnSpc>
                <a:spcPct val="80000"/>
              </a:lnSpc>
            </a:pPr>
            <a:r>
              <a:rPr lang="en-GB" sz="1400" dirty="0" smtClean="0"/>
              <a:t>the drivers of this growth </a:t>
            </a:r>
          </a:p>
          <a:p>
            <a:pPr lvl="1">
              <a:lnSpc>
                <a:spcPct val="80000"/>
              </a:lnSpc>
            </a:pPr>
            <a:r>
              <a:rPr lang="en-GB" sz="1400" dirty="0" smtClean="0"/>
              <a:t>applications/usages </a:t>
            </a:r>
          </a:p>
          <a:p>
            <a:pPr lvl="1">
              <a:lnSpc>
                <a:spcPct val="80000"/>
              </a:lnSpc>
            </a:pPr>
            <a:r>
              <a:rPr lang="en-GB" sz="1400" dirty="0" smtClean="0">
                <a:sym typeface="Wingdings" pitchFamily="2" charset="2"/>
              </a:rPr>
              <a:t> </a:t>
            </a:r>
            <a:r>
              <a:rPr lang="en-GB" sz="1400" dirty="0" smtClean="0"/>
              <a:t>contribute for a successful network planning</a:t>
            </a:r>
            <a:endParaRPr lang="fr-FR" sz="1400" dirty="0" smtClean="0"/>
          </a:p>
        </p:txBody>
      </p:sp>
      <p:sp>
        <p:nvSpPr>
          <p:cNvPr id="99341" name="Rectangle 13"/>
          <p:cNvSpPr>
            <a:spLocks noGrp="1"/>
          </p:cNvSpPr>
          <p:nvPr>
            <p:ph sz="quarter" idx="3"/>
          </p:nvPr>
        </p:nvSpPr>
        <p:spPr>
          <a:xfrm>
            <a:off x="468313" y="3933825"/>
            <a:ext cx="4038600" cy="2187575"/>
          </a:xfrm>
          <a:noFill/>
          <a:ln/>
        </p:spPr>
        <p:txBody>
          <a:bodyPr/>
          <a:lstStyle/>
          <a:p>
            <a:pPr>
              <a:lnSpc>
                <a:spcPct val="80000"/>
              </a:lnSpc>
            </a:pPr>
            <a:r>
              <a:rPr lang="en-GB" sz="1800" dirty="0" smtClean="0"/>
              <a:t>Need to have a clear visibility over the network</a:t>
            </a:r>
          </a:p>
          <a:p>
            <a:pPr>
              <a:lnSpc>
                <a:spcPct val="80000"/>
              </a:lnSpc>
            </a:pPr>
            <a:endParaRPr lang="en-GB" sz="1800" dirty="0" smtClean="0"/>
          </a:p>
          <a:p>
            <a:pPr>
              <a:lnSpc>
                <a:spcPct val="80000"/>
              </a:lnSpc>
            </a:pPr>
            <a:r>
              <a:rPr lang="en-GB" sz="1800" dirty="0" smtClean="0"/>
              <a:t>Status, traffic trends, peak time, evolution, etc.</a:t>
            </a:r>
          </a:p>
          <a:p>
            <a:pPr>
              <a:lnSpc>
                <a:spcPct val="80000"/>
              </a:lnSpc>
            </a:pPr>
            <a:endParaRPr lang="en-GB" sz="1800" dirty="0" smtClean="0"/>
          </a:p>
          <a:p>
            <a:pPr>
              <a:lnSpc>
                <a:spcPct val="80000"/>
              </a:lnSpc>
            </a:pPr>
            <a:r>
              <a:rPr lang="en-GB" sz="1800" dirty="0" smtClean="0"/>
              <a:t>Aggressive pricing the week-end/night</a:t>
            </a:r>
          </a:p>
        </p:txBody>
      </p:sp>
      <p:sp>
        <p:nvSpPr>
          <p:cNvPr id="7" name="Oval 6"/>
          <p:cNvSpPr/>
          <p:nvPr/>
        </p:nvSpPr>
        <p:spPr>
          <a:xfrm>
            <a:off x="2987824" y="1700808"/>
            <a:ext cx="1080120" cy="792088"/>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251520" y="2924944"/>
            <a:ext cx="1080120" cy="72008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pPr>
              <a:defRPr/>
            </a:pPr>
            <a:fld id="{D1EA1DD5-D322-431B-851E-C22F706C4881}" type="slidenum">
              <a:rPr lang="en-US" smtClean="0"/>
              <a:pPr>
                <a:defRPr/>
              </a:pPr>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4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4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4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4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40">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340">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9340">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3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0" grpId="0" uiExpand="1" build="p"/>
      <p:bldP spid="99341" grpId="0" uiExpand="1"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normAutofit fontScale="90000"/>
          </a:bodyPr>
          <a:lstStyle/>
          <a:p>
            <a:r>
              <a:rPr lang="en-US" sz="4000" dirty="0" smtClean="0"/>
              <a:t>Need for network monitoring</a:t>
            </a:r>
            <a:br>
              <a:rPr lang="en-US" sz="4000" dirty="0" smtClean="0"/>
            </a:br>
            <a:r>
              <a:rPr lang="en-US" sz="4000" dirty="0" smtClean="0"/>
              <a:t>Diagnose &amp; react</a:t>
            </a:r>
          </a:p>
        </p:txBody>
      </p:sp>
      <p:sp>
        <p:nvSpPr>
          <p:cNvPr id="75780" name="Rectangle 4"/>
          <p:cNvSpPr>
            <a:spLocks noGrp="1"/>
          </p:cNvSpPr>
          <p:nvPr>
            <p:ph type="body" sz="half" idx="1"/>
          </p:nvPr>
        </p:nvSpPr>
        <p:spPr/>
        <p:txBody>
          <a:bodyPr/>
          <a:lstStyle/>
          <a:p>
            <a:pPr>
              <a:lnSpc>
                <a:spcPct val="90000"/>
              </a:lnSpc>
              <a:spcBef>
                <a:spcPct val="35000"/>
              </a:spcBef>
            </a:pPr>
            <a:r>
              <a:rPr lang="en-US" altLang="zh-TW" sz="2100" dirty="0" smtClean="0"/>
              <a:t>Typical problem</a:t>
            </a:r>
          </a:p>
          <a:p>
            <a:pPr lvl="1">
              <a:lnSpc>
                <a:spcPct val="90000"/>
              </a:lnSpc>
              <a:spcBef>
                <a:spcPct val="35000"/>
              </a:spcBef>
            </a:pPr>
            <a:r>
              <a:rPr lang="en-US" altLang="zh-TW" sz="2000" dirty="0" smtClean="0"/>
              <a:t>Remote user arrives at regional office and experiences slow or no response from corporate web server</a:t>
            </a:r>
          </a:p>
          <a:p>
            <a:pPr>
              <a:lnSpc>
                <a:spcPct val="90000"/>
              </a:lnSpc>
              <a:spcBef>
                <a:spcPct val="35000"/>
              </a:spcBef>
            </a:pPr>
            <a:r>
              <a:rPr lang="en-US" altLang="zh-TW" sz="2100" dirty="0" smtClean="0"/>
              <a:t>Where to begin?</a:t>
            </a:r>
          </a:p>
          <a:p>
            <a:pPr lvl="1">
              <a:lnSpc>
                <a:spcPct val="90000"/>
              </a:lnSpc>
              <a:spcBef>
                <a:spcPct val="35000"/>
              </a:spcBef>
            </a:pPr>
            <a:r>
              <a:rPr lang="en-US" altLang="zh-TW" sz="2000" dirty="0" smtClean="0"/>
              <a:t>Where is the problem?</a:t>
            </a:r>
          </a:p>
          <a:p>
            <a:pPr lvl="1">
              <a:lnSpc>
                <a:spcPct val="90000"/>
              </a:lnSpc>
              <a:spcBef>
                <a:spcPct val="35000"/>
              </a:spcBef>
            </a:pPr>
            <a:r>
              <a:rPr lang="en-US" altLang="zh-TW" sz="2000" dirty="0" smtClean="0"/>
              <a:t>What is the problem?</a:t>
            </a:r>
          </a:p>
          <a:p>
            <a:pPr lvl="1">
              <a:lnSpc>
                <a:spcPct val="90000"/>
              </a:lnSpc>
              <a:spcBef>
                <a:spcPct val="35000"/>
              </a:spcBef>
            </a:pPr>
            <a:r>
              <a:rPr lang="en-US" altLang="zh-TW" sz="2000" dirty="0" smtClean="0"/>
              <a:t>What is the solution?</a:t>
            </a:r>
          </a:p>
          <a:p>
            <a:pPr>
              <a:lnSpc>
                <a:spcPct val="90000"/>
              </a:lnSpc>
              <a:spcBef>
                <a:spcPct val="35000"/>
              </a:spcBef>
            </a:pPr>
            <a:r>
              <a:rPr lang="en-US" altLang="zh-TW" sz="2100" dirty="0" smtClean="0"/>
              <a:t>Without proper network monitoring, these questions are difficult to answer</a:t>
            </a:r>
            <a:endParaRPr lang="fr-FR" sz="2100" dirty="0" smtClean="0">
              <a:ea typeface="新細明體" pitchFamily="18" charset="-120"/>
            </a:endParaRPr>
          </a:p>
        </p:txBody>
      </p:sp>
      <p:grpSp>
        <p:nvGrpSpPr>
          <p:cNvPr id="64" name="Group 2"/>
          <p:cNvGrpSpPr>
            <a:grpSpLocks/>
          </p:cNvGrpSpPr>
          <p:nvPr/>
        </p:nvGrpSpPr>
        <p:grpSpPr bwMode="auto">
          <a:xfrm>
            <a:off x="4765675" y="1427163"/>
            <a:ext cx="2362200" cy="1219200"/>
            <a:chOff x="3264" y="816"/>
            <a:chExt cx="1488" cy="768"/>
          </a:xfrm>
        </p:grpSpPr>
        <p:sp>
          <p:nvSpPr>
            <p:cNvPr id="65" name="Line 3"/>
            <p:cNvSpPr>
              <a:spLocks noChangeShapeType="1"/>
            </p:cNvSpPr>
            <p:nvPr/>
          </p:nvSpPr>
          <p:spPr bwMode="auto">
            <a:xfrm>
              <a:off x="4272" y="1200"/>
              <a:ext cx="480" cy="384"/>
            </a:xfrm>
            <a:prstGeom prst="line">
              <a:avLst/>
            </a:prstGeom>
            <a:noFill/>
            <a:ln w="25400">
              <a:solidFill>
                <a:schemeClr val="accent2"/>
              </a:solidFill>
              <a:round/>
              <a:headEnd type="none" w="sm" len="sm"/>
              <a:tailEnd/>
            </a:ln>
            <a:effectLst>
              <a:outerShdw dist="17961" dir="2700000" algn="ctr" rotWithShape="0">
                <a:schemeClr val="bg2"/>
              </a:outerShdw>
            </a:effectLst>
          </p:spPr>
          <p:txBody>
            <a:bodyPr lIns="92335" tIns="46166" rIns="92335" bIns="46166">
              <a:spAutoFit/>
            </a:bodyPr>
            <a:lstStyle/>
            <a:p>
              <a:pPr fontAlgn="auto">
                <a:spcBef>
                  <a:spcPts val="0"/>
                </a:spcBef>
                <a:spcAft>
                  <a:spcPts val="0"/>
                </a:spcAft>
                <a:defRPr/>
              </a:pPr>
              <a:endParaRPr lang="en-US">
                <a:latin typeface="+mn-lt"/>
                <a:cs typeface="+mn-cs"/>
              </a:endParaRPr>
            </a:p>
          </p:txBody>
        </p:sp>
        <p:pic>
          <p:nvPicPr>
            <p:cNvPr id="66" name="Picture 4" descr="j0091981"/>
            <p:cNvPicPr>
              <a:picLocks noChangeAspect="1" noChangeArrowheads="1"/>
            </p:cNvPicPr>
            <p:nvPr/>
          </p:nvPicPr>
          <p:blipFill>
            <a:blip r:embed="rId3" cstate="print"/>
            <a:srcRect/>
            <a:stretch>
              <a:fillRect/>
            </a:stretch>
          </p:blipFill>
          <p:spPr bwMode="auto">
            <a:xfrm>
              <a:off x="3264" y="816"/>
              <a:ext cx="1040" cy="475"/>
            </a:xfrm>
            <a:prstGeom prst="rect">
              <a:avLst/>
            </a:prstGeom>
            <a:noFill/>
            <a:ln w="9525">
              <a:noFill/>
              <a:miter lim="800000"/>
              <a:headEnd/>
              <a:tailEnd/>
            </a:ln>
          </p:spPr>
        </p:pic>
      </p:grpSp>
      <p:sp>
        <p:nvSpPr>
          <p:cNvPr id="67" name="Line 5"/>
          <p:cNvSpPr>
            <a:spLocks noChangeShapeType="1"/>
          </p:cNvSpPr>
          <p:nvPr/>
        </p:nvSpPr>
        <p:spPr bwMode="auto">
          <a:xfrm flipV="1">
            <a:off x="6518275" y="3721100"/>
            <a:ext cx="0" cy="538163"/>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68" name="Line 6"/>
          <p:cNvSpPr>
            <a:spLocks noChangeShapeType="1"/>
          </p:cNvSpPr>
          <p:nvPr/>
        </p:nvSpPr>
        <p:spPr bwMode="auto">
          <a:xfrm flipH="1" flipV="1">
            <a:off x="6810375" y="4381500"/>
            <a:ext cx="198438" cy="922338"/>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69" name="Line 7"/>
          <p:cNvSpPr>
            <a:spLocks noChangeShapeType="1"/>
          </p:cNvSpPr>
          <p:nvPr/>
        </p:nvSpPr>
        <p:spPr bwMode="auto">
          <a:xfrm flipV="1">
            <a:off x="5876925" y="4381500"/>
            <a:ext cx="349250" cy="852488"/>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70" name="Freeform 8"/>
          <p:cNvSpPr>
            <a:spLocks/>
          </p:cNvSpPr>
          <p:nvPr/>
        </p:nvSpPr>
        <p:spPr bwMode="auto">
          <a:xfrm rot="1841780">
            <a:off x="5703888" y="3419475"/>
            <a:ext cx="857250" cy="34925"/>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71" name="Line 9"/>
          <p:cNvSpPr>
            <a:spLocks noChangeShapeType="1"/>
          </p:cNvSpPr>
          <p:nvPr/>
        </p:nvSpPr>
        <p:spPr bwMode="auto">
          <a:xfrm>
            <a:off x="6764338" y="4359275"/>
            <a:ext cx="849312" cy="0"/>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72" name="Line 10"/>
          <p:cNvSpPr>
            <a:spLocks noChangeShapeType="1"/>
          </p:cNvSpPr>
          <p:nvPr/>
        </p:nvSpPr>
        <p:spPr bwMode="auto">
          <a:xfrm>
            <a:off x="7497763" y="4368800"/>
            <a:ext cx="849312" cy="0"/>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73" name="Line 11"/>
          <p:cNvSpPr>
            <a:spLocks noChangeShapeType="1"/>
          </p:cNvSpPr>
          <p:nvPr/>
        </p:nvSpPr>
        <p:spPr bwMode="auto">
          <a:xfrm flipV="1">
            <a:off x="7391400" y="1744663"/>
            <a:ext cx="600075" cy="974725"/>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pic>
        <p:nvPicPr>
          <p:cNvPr id="74" name="Picture 12"/>
          <p:cNvPicPr>
            <a:picLocks noChangeArrowheads="1"/>
          </p:cNvPicPr>
          <p:nvPr/>
        </p:nvPicPr>
        <p:blipFill>
          <a:blip r:embed="rId4" cstate="print"/>
          <a:srcRect/>
          <a:stretch>
            <a:fillRect/>
          </a:stretch>
        </p:blipFill>
        <p:spPr bwMode="auto">
          <a:xfrm>
            <a:off x="7912100" y="1554163"/>
            <a:ext cx="549275" cy="819150"/>
          </a:xfrm>
          <a:prstGeom prst="rect">
            <a:avLst/>
          </a:prstGeom>
          <a:noFill/>
          <a:ln w="9525">
            <a:noFill/>
            <a:miter lim="800000"/>
            <a:headEnd/>
            <a:tailEnd/>
          </a:ln>
        </p:spPr>
      </p:pic>
      <p:grpSp>
        <p:nvGrpSpPr>
          <p:cNvPr id="75" name="Group 13"/>
          <p:cNvGrpSpPr>
            <a:grpSpLocks/>
          </p:cNvGrpSpPr>
          <p:nvPr/>
        </p:nvGrpSpPr>
        <p:grpSpPr bwMode="auto">
          <a:xfrm>
            <a:off x="7983538" y="4048125"/>
            <a:ext cx="477837" cy="677863"/>
            <a:chOff x="5036" y="2516"/>
            <a:chExt cx="301" cy="427"/>
          </a:xfrm>
        </p:grpSpPr>
        <p:pic>
          <p:nvPicPr>
            <p:cNvPr id="76" name="Picture 14"/>
            <p:cNvPicPr>
              <a:picLocks noChangeArrowheads="1"/>
            </p:cNvPicPr>
            <p:nvPr/>
          </p:nvPicPr>
          <p:blipFill>
            <a:blip r:embed="rId5" cstate="print"/>
            <a:srcRect/>
            <a:stretch>
              <a:fillRect/>
            </a:stretch>
          </p:blipFill>
          <p:spPr bwMode="auto">
            <a:xfrm>
              <a:off x="5036" y="2516"/>
              <a:ext cx="159" cy="293"/>
            </a:xfrm>
            <a:prstGeom prst="rect">
              <a:avLst/>
            </a:prstGeom>
            <a:noFill/>
            <a:ln w="9525">
              <a:noFill/>
              <a:miter lim="800000"/>
              <a:headEnd/>
              <a:tailEnd/>
            </a:ln>
          </p:spPr>
        </p:pic>
        <p:pic>
          <p:nvPicPr>
            <p:cNvPr id="77" name="Picture 15"/>
            <p:cNvPicPr>
              <a:picLocks noChangeArrowheads="1"/>
            </p:cNvPicPr>
            <p:nvPr/>
          </p:nvPicPr>
          <p:blipFill>
            <a:blip r:embed="rId5" cstate="print"/>
            <a:srcRect/>
            <a:stretch>
              <a:fillRect/>
            </a:stretch>
          </p:blipFill>
          <p:spPr bwMode="auto">
            <a:xfrm>
              <a:off x="5102" y="2575"/>
              <a:ext cx="159" cy="293"/>
            </a:xfrm>
            <a:prstGeom prst="rect">
              <a:avLst/>
            </a:prstGeom>
            <a:noFill/>
            <a:ln w="9525">
              <a:noFill/>
              <a:miter lim="800000"/>
              <a:headEnd/>
              <a:tailEnd/>
            </a:ln>
          </p:spPr>
        </p:pic>
        <p:pic>
          <p:nvPicPr>
            <p:cNvPr id="78" name="Picture 16"/>
            <p:cNvPicPr>
              <a:picLocks noChangeArrowheads="1"/>
            </p:cNvPicPr>
            <p:nvPr/>
          </p:nvPicPr>
          <p:blipFill>
            <a:blip r:embed="rId5" cstate="print"/>
            <a:srcRect/>
            <a:stretch>
              <a:fillRect/>
            </a:stretch>
          </p:blipFill>
          <p:spPr bwMode="auto">
            <a:xfrm>
              <a:off x="5178" y="2650"/>
              <a:ext cx="159" cy="293"/>
            </a:xfrm>
            <a:prstGeom prst="rect">
              <a:avLst/>
            </a:prstGeom>
            <a:noFill/>
            <a:ln w="9525">
              <a:noFill/>
              <a:miter lim="800000"/>
              <a:headEnd/>
              <a:tailEnd/>
            </a:ln>
          </p:spPr>
        </p:pic>
      </p:grpSp>
      <p:pic>
        <p:nvPicPr>
          <p:cNvPr id="79" name="Picture 17"/>
          <p:cNvPicPr>
            <a:picLocks noChangeArrowheads="1"/>
          </p:cNvPicPr>
          <p:nvPr/>
        </p:nvPicPr>
        <p:blipFill>
          <a:blip r:embed="rId6" cstate="print"/>
          <a:srcRect/>
          <a:stretch>
            <a:fillRect/>
          </a:stretch>
        </p:blipFill>
        <p:spPr bwMode="auto">
          <a:xfrm>
            <a:off x="7369175" y="4260850"/>
            <a:ext cx="520700" cy="206375"/>
          </a:xfrm>
          <a:prstGeom prst="rect">
            <a:avLst/>
          </a:prstGeom>
          <a:noFill/>
          <a:ln w="9525">
            <a:noFill/>
            <a:miter lim="800000"/>
            <a:headEnd/>
            <a:tailEnd/>
          </a:ln>
        </p:spPr>
      </p:pic>
      <p:sp>
        <p:nvSpPr>
          <p:cNvPr id="80" name="Line 18"/>
          <p:cNvSpPr>
            <a:spLocks noChangeShapeType="1"/>
          </p:cNvSpPr>
          <p:nvPr/>
        </p:nvSpPr>
        <p:spPr bwMode="auto">
          <a:xfrm flipH="1" flipV="1">
            <a:off x="5845175" y="5591175"/>
            <a:ext cx="722313" cy="1588"/>
          </a:xfrm>
          <a:prstGeom prst="line">
            <a:avLst/>
          </a:prstGeom>
          <a:noFill/>
          <a:ln w="25400">
            <a:solidFill>
              <a:srgbClr val="969696"/>
            </a:solidFill>
            <a:round/>
            <a:headEnd/>
            <a:tailEn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pic>
        <p:nvPicPr>
          <p:cNvPr id="81" name="Picture 19"/>
          <p:cNvPicPr>
            <a:picLocks noChangeArrowheads="1"/>
          </p:cNvPicPr>
          <p:nvPr/>
        </p:nvPicPr>
        <p:blipFill>
          <a:blip r:embed="rId7" cstate="print"/>
          <a:srcRect/>
          <a:stretch>
            <a:fillRect/>
          </a:stretch>
        </p:blipFill>
        <p:spPr bwMode="auto">
          <a:xfrm>
            <a:off x="6600825" y="4953000"/>
            <a:ext cx="806450" cy="1041400"/>
          </a:xfrm>
          <a:prstGeom prst="rect">
            <a:avLst/>
          </a:prstGeom>
          <a:noFill/>
          <a:ln w="12700">
            <a:noFill/>
            <a:miter lim="800000"/>
            <a:headEnd/>
            <a:tailEnd/>
          </a:ln>
        </p:spPr>
      </p:pic>
      <p:sp>
        <p:nvSpPr>
          <p:cNvPr id="82" name="Oval 20"/>
          <p:cNvSpPr>
            <a:spLocks noChangeArrowheads="1"/>
          </p:cNvSpPr>
          <p:nvPr/>
        </p:nvSpPr>
        <p:spPr bwMode="auto">
          <a:xfrm>
            <a:off x="6445250" y="5233988"/>
            <a:ext cx="793750" cy="725487"/>
          </a:xfrm>
          <a:prstGeom prst="ellipse">
            <a:avLst/>
          </a:prstGeom>
          <a:solidFill>
            <a:srgbClr val="CCCC66"/>
          </a:solidFill>
          <a:ln w="9525" algn="ctr">
            <a:solidFill>
              <a:srgbClr val="A8A537"/>
            </a:solidFill>
            <a:round/>
            <a:headEnd/>
            <a:tailEnd/>
          </a:ln>
        </p:spPr>
        <p:txBody>
          <a:bodyPr wrap="none" lIns="73025" tIns="36512" rIns="73025" bIns="36512" anchor="ctr"/>
          <a:lstStyle/>
          <a:p>
            <a:endParaRPr lang="en-US">
              <a:latin typeface="Calibri" pitchFamily="34" charset="0"/>
            </a:endParaRPr>
          </a:p>
        </p:txBody>
      </p:sp>
      <p:pic>
        <p:nvPicPr>
          <p:cNvPr id="83" name="Picture 21"/>
          <p:cNvPicPr>
            <a:picLocks noChangeArrowheads="1"/>
          </p:cNvPicPr>
          <p:nvPr/>
        </p:nvPicPr>
        <p:blipFill>
          <a:blip r:embed="rId8" cstate="print"/>
          <a:srcRect/>
          <a:stretch>
            <a:fillRect/>
          </a:stretch>
        </p:blipFill>
        <p:spPr bwMode="auto">
          <a:xfrm>
            <a:off x="6643688" y="5276850"/>
            <a:ext cx="247650" cy="295275"/>
          </a:xfrm>
          <a:prstGeom prst="rect">
            <a:avLst/>
          </a:prstGeom>
          <a:noFill/>
          <a:ln w="12700">
            <a:noFill/>
            <a:miter lim="800000"/>
            <a:headEnd/>
            <a:tailEnd/>
          </a:ln>
        </p:spPr>
      </p:pic>
      <p:grpSp>
        <p:nvGrpSpPr>
          <p:cNvPr id="84" name="Group 22"/>
          <p:cNvGrpSpPr>
            <a:grpSpLocks/>
          </p:cNvGrpSpPr>
          <p:nvPr/>
        </p:nvGrpSpPr>
        <p:grpSpPr bwMode="auto">
          <a:xfrm>
            <a:off x="6600825" y="5508625"/>
            <a:ext cx="622300" cy="363538"/>
            <a:chOff x="2269" y="1230"/>
            <a:chExt cx="613" cy="292"/>
          </a:xfrm>
        </p:grpSpPr>
        <p:pic>
          <p:nvPicPr>
            <p:cNvPr id="85" name="Picture 23"/>
            <p:cNvPicPr>
              <a:picLocks noChangeAspect="1" noChangeArrowheads="1"/>
            </p:cNvPicPr>
            <p:nvPr/>
          </p:nvPicPr>
          <p:blipFill>
            <a:blip r:embed="rId6" cstate="print"/>
            <a:srcRect/>
            <a:stretch>
              <a:fillRect/>
            </a:stretch>
          </p:blipFill>
          <p:spPr bwMode="auto">
            <a:xfrm>
              <a:off x="2269" y="1311"/>
              <a:ext cx="332" cy="139"/>
            </a:xfrm>
            <a:prstGeom prst="rect">
              <a:avLst/>
            </a:prstGeom>
            <a:noFill/>
            <a:ln w="9525">
              <a:noFill/>
              <a:miter lim="800000"/>
              <a:headEnd/>
              <a:tailEnd/>
            </a:ln>
          </p:spPr>
        </p:pic>
        <p:pic>
          <p:nvPicPr>
            <p:cNvPr id="86" name="Picture 24"/>
            <p:cNvPicPr>
              <a:picLocks noChangeAspect="1" noChangeArrowheads="1"/>
            </p:cNvPicPr>
            <p:nvPr/>
          </p:nvPicPr>
          <p:blipFill>
            <a:blip r:embed="rId6" cstate="print"/>
            <a:srcRect/>
            <a:stretch>
              <a:fillRect/>
            </a:stretch>
          </p:blipFill>
          <p:spPr bwMode="auto">
            <a:xfrm>
              <a:off x="2550" y="1230"/>
              <a:ext cx="332" cy="139"/>
            </a:xfrm>
            <a:prstGeom prst="rect">
              <a:avLst/>
            </a:prstGeom>
            <a:noFill/>
            <a:ln w="9525">
              <a:noFill/>
              <a:miter lim="800000"/>
              <a:headEnd/>
              <a:tailEnd/>
            </a:ln>
          </p:spPr>
        </p:pic>
        <p:pic>
          <p:nvPicPr>
            <p:cNvPr id="87" name="Picture 25"/>
            <p:cNvPicPr>
              <a:picLocks noChangeAspect="1" noChangeArrowheads="1"/>
            </p:cNvPicPr>
            <p:nvPr/>
          </p:nvPicPr>
          <p:blipFill>
            <a:blip r:embed="rId6" cstate="print"/>
            <a:srcRect/>
            <a:stretch>
              <a:fillRect/>
            </a:stretch>
          </p:blipFill>
          <p:spPr bwMode="auto">
            <a:xfrm>
              <a:off x="2441" y="1383"/>
              <a:ext cx="332" cy="139"/>
            </a:xfrm>
            <a:prstGeom prst="rect">
              <a:avLst/>
            </a:prstGeom>
            <a:noFill/>
            <a:ln w="9525">
              <a:noFill/>
              <a:miter lim="800000"/>
              <a:headEnd/>
              <a:tailEnd/>
            </a:ln>
          </p:spPr>
        </p:pic>
      </p:grpSp>
      <p:pic>
        <p:nvPicPr>
          <p:cNvPr id="88" name="Picture 26"/>
          <p:cNvPicPr>
            <a:picLocks noChangeArrowheads="1"/>
          </p:cNvPicPr>
          <p:nvPr/>
        </p:nvPicPr>
        <p:blipFill>
          <a:blip r:embed="rId7" cstate="print"/>
          <a:srcRect/>
          <a:stretch>
            <a:fillRect/>
          </a:stretch>
        </p:blipFill>
        <p:spPr bwMode="auto">
          <a:xfrm>
            <a:off x="5313363" y="4953000"/>
            <a:ext cx="806450" cy="1041400"/>
          </a:xfrm>
          <a:prstGeom prst="rect">
            <a:avLst/>
          </a:prstGeom>
          <a:noFill/>
          <a:ln w="12700">
            <a:noFill/>
            <a:miter lim="800000"/>
            <a:headEnd/>
            <a:tailEnd/>
          </a:ln>
        </p:spPr>
      </p:pic>
      <p:sp>
        <p:nvSpPr>
          <p:cNvPr id="89" name="Oval 27"/>
          <p:cNvSpPr>
            <a:spLocks noChangeArrowheads="1"/>
          </p:cNvSpPr>
          <p:nvPr/>
        </p:nvSpPr>
        <p:spPr bwMode="auto">
          <a:xfrm>
            <a:off x="5181600" y="5200650"/>
            <a:ext cx="809625" cy="720725"/>
          </a:xfrm>
          <a:prstGeom prst="ellipse">
            <a:avLst/>
          </a:prstGeom>
          <a:solidFill>
            <a:schemeClr val="accent2"/>
          </a:solidFill>
          <a:ln w="9525" algn="ctr">
            <a:solidFill>
              <a:srgbClr val="8C202A"/>
            </a:solidFill>
            <a:round/>
            <a:headEnd/>
            <a:tailEnd/>
          </a:ln>
        </p:spPr>
        <p:txBody>
          <a:bodyPr wrap="none" lIns="73025" tIns="36512" rIns="73025" bIns="36512" anchor="ctr"/>
          <a:lstStyle/>
          <a:p>
            <a:endParaRPr lang="en-US">
              <a:latin typeface="Calibri" pitchFamily="34" charset="0"/>
            </a:endParaRPr>
          </a:p>
        </p:txBody>
      </p:sp>
      <p:pic>
        <p:nvPicPr>
          <p:cNvPr id="90" name="Picture 28"/>
          <p:cNvPicPr>
            <a:picLocks noChangeArrowheads="1"/>
          </p:cNvPicPr>
          <p:nvPr/>
        </p:nvPicPr>
        <p:blipFill>
          <a:blip r:embed="rId9" cstate="print"/>
          <a:srcRect/>
          <a:stretch>
            <a:fillRect/>
          </a:stretch>
        </p:blipFill>
        <p:spPr bwMode="auto">
          <a:xfrm>
            <a:off x="5991225" y="3933825"/>
            <a:ext cx="1057275" cy="835025"/>
          </a:xfrm>
          <a:prstGeom prst="rect">
            <a:avLst/>
          </a:prstGeom>
          <a:noFill/>
          <a:ln w="9525">
            <a:noFill/>
            <a:miter lim="800000"/>
            <a:headEnd/>
            <a:tailEnd/>
          </a:ln>
        </p:spPr>
      </p:pic>
      <p:pic>
        <p:nvPicPr>
          <p:cNvPr id="91" name="Picture 29"/>
          <p:cNvPicPr>
            <a:picLocks noChangeArrowheads="1"/>
          </p:cNvPicPr>
          <p:nvPr/>
        </p:nvPicPr>
        <p:blipFill>
          <a:blip r:embed="rId9" cstate="print"/>
          <a:srcRect/>
          <a:stretch>
            <a:fillRect/>
          </a:stretch>
        </p:blipFill>
        <p:spPr bwMode="auto">
          <a:xfrm>
            <a:off x="6943725" y="2457450"/>
            <a:ext cx="828675" cy="654050"/>
          </a:xfrm>
          <a:prstGeom prst="rect">
            <a:avLst/>
          </a:prstGeom>
          <a:noFill/>
          <a:ln w="12700">
            <a:noFill/>
            <a:miter lim="800000"/>
            <a:headEnd/>
            <a:tailEnd/>
          </a:ln>
        </p:spPr>
      </p:pic>
      <p:sp>
        <p:nvSpPr>
          <p:cNvPr id="92" name="Oval 30"/>
          <p:cNvSpPr>
            <a:spLocks noChangeArrowheads="1"/>
          </p:cNvSpPr>
          <p:nvPr/>
        </p:nvSpPr>
        <p:spPr bwMode="auto">
          <a:xfrm>
            <a:off x="6927850" y="2487613"/>
            <a:ext cx="793750" cy="576262"/>
          </a:xfrm>
          <a:prstGeom prst="ellipse">
            <a:avLst/>
          </a:prstGeom>
          <a:solidFill>
            <a:srgbClr val="CCCC66"/>
          </a:solidFill>
          <a:ln w="9525" algn="ctr">
            <a:solidFill>
              <a:srgbClr val="A8A537"/>
            </a:solidFill>
            <a:round/>
            <a:headEnd/>
            <a:tailEnd/>
          </a:ln>
        </p:spPr>
        <p:txBody>
          <a:bodyPr wrap="none" lIns="73025" tIns="36512" rIns="73025" bIns="36512" anchor="ctr"/>
          <a:lstStyle/>
          <a:p>
            <a:endParaRPr lang="en-US">
              <a:latin typeface="Calibri" pitchFamily="34" charset="0"/>
            </a:endParaRPr>
          </a:p>
        </p:txBody>
      </p:sp>
      <p:pic>
        <p:nvPicPr>
          <p:cNvPr id="93" name="Picture 31"/>
          <p:cNvPicPr>
            <a:picLocks noChangeArrowheads="1"/>
          </p:cNvPicPr>
          <p:nvPr/>
        </p:nvPicPr>
        <p:blipFill>
          <a:blip r:embed="rId8" cstate="print"/>
          <a:srcRect/>
          <a:stretch>
            <a:fillRect/>
          </a:stretch>
        </p:blipFill>
        <p:spPr bwMode="auto">
          <a:xfrm>
            <a:off x="5367338" y="5251450"/>
            <a:ext cx="247650" cy="295275"/>
          </a:xfrm>
          <a:prstGeom prst="rect">
            <a:avLst/>
          </a:prstGeom>
          <a:noFill/>
          <a:ln w="12700">
            <a:noFill/>
            <a:miter lim="800000"/>
            <a:headEnd/>
            <a:tailEnd/>
          </a:ln>
        </p:spPr>
      </p:pic>
      <p:sp>
        <p:nvSpPr>
          <p:cNvPr id="94" name="Freeform 32"/>
          <p:cNvSpPr>
            <a:spLocks/>
          </p:cNvSpPr>
          <p:nvPr/>
        </p:nvSpPr>
        <p:spPr bwMode="auto">
          <a:xfrm rot="19758220" flipH="1">
            <a:off x="6451600" y="3400425"/>
            <a:ext cx="857250" cy="34925"/>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pic>
        <p:nvPicPr>
          <p:cNvPr id="95" name="Picture 33"/>
          <p:cNvPicPr>
            <a:picLocks noChangeArrowheads="1"/>
          </p:cNvPicPr>
          <p:nvPr/>
        </p:nvPicPr>
        <p:blipFill>
          <a:blip r:embed="rId10" cstate="print"/>
          <a:srcRect/>
          <a:stretch>
            <a:fillRect/>
          </a:stretch>
        </p:blipFill>
        <p:spPr bwMode="auto">
          <a:xfrm>
            <a:off x="6951663" y="3063875"/>
            <a:ext cx="390525" cy="238125"/>
          </a:xfrm>
          <a:prstGeom prst="rect">
            <a:avLst/>
          </a:prstGeom>
          <a:noFill/>
          <a:ln w="12700">
            <a:noFill/>
            <a:miter lim="800000"/>
            <a:headEnd/>
            <a:tailEnd/>
          </a:ln>
        </p:spPr>
      </p:pic>
      <p:sp>
        <p:nvSpPr>
          <p:cNvPr id="96" name="Text Box 34"/>
          <p:cNvSpPr txBox="1">
            <a:spLocks noChangeArrowheads="1"/>
          </p:cNvSpPr>
          <p:nvPr/>
        </p:nvSpPr>
        <p:spPr bwMode="auto">
          <a:xfrm>
            <a:off x="5676900" y="5935663"/>
            <a:ext cx="1336675" cy="320675"/>
          </a:xfrm>
          <a:prstGeom prst="rect">
            <a:avLst/>
          </a:prstGeom>
          <a:noFill/>
          <a:ln w="9525">
            <a:noFill/>
            <a:miter lim="800000"/>
            <a:headEnd/>
            <a:tailEnd/>
          </a:ln>
        </p:spPr>
        <p:txBody>
          <a:bodyPr wrap="none" lIns="73025" tIns="36512" rIns="73025" bIns="36512">
            <a:spAutoFit/>
          </a:bodyPr>
          <a:lstStyle/>
          <a:p>
            <a:pPr algn="ctr" eaLnBrk="0" hangingPunct="0"/>
            <a:r>
              <a:rPr lang="en-US" altLang="zh-TW" sz="1600" b="1">
                <a:latin typeface="Calibri" pitchFamily="34" charset="0"/>
              </a:rPr>
              <a:t>Corp Network</a:t>
            </a:r>
          </a:p>
        </p:txBody>
      </p:sp>
      <p:sp>
        <p:nvSpPr>
          <p:cNvPr id="97" name="Text Box 35"/>
          <p:cNvSpPr txBox="1">
            <a:spLocks noChangeArrowheads="1"/>
          </p:cNvSpPr>
          <p:nvPr/>
        </p:nvSpPr>
        <p:spPr bwMode="auto">
          <a:xfrm>
            <a:off x="5792788" y="2151063"/>
            <a:ext cx="1519237" cy="320675"/>
          </a:xfrm>
          <a:prstGeom prst="rect">
            <a:avLst/>
          </a:prstGeom>
          <a:noFill/>
          <a:ln w="9525">
            <a:noFill/>
            <a:miter lim="800000"/>
            <a:headEnd/>
            <a:tailEnd/>
          </a:ln>
        </p:spPr>
        <p:txBody>
          <a:bodyPr wrap="none" lIns="73025" tIns="36512" rIns="73025" bIns="36512">
            <a:spAutoFit/>
          </a:bodyPr>
          <a:lstStyle/>
          <a:p>
            <a:pPr algn="ctr" eaLnBrk="0" hangingPunct="0"/>
            <a:r>
              <a:rPr lang="en-US" altLang="zh-TW" sz="1600" b="1">
                <a:latin typeface="Calibri" pitchFamily="34" charset="0"/>
              </a:rPr>
              <a:t>Regional Offices</a:t>
            </a:r>
          </a:p>
        </p:txBody>
      </p:sp>
      <p:grpSp>
        <p:nvGrpSpPr>
          <p:cNvPr id="98" name="Group 36"/>
          <p:cNvGrpSpPr>
            <a:grpSpLocks/>
          </p:cNvGrpSpPr>
          <p:nvPr/>
        </p:nvGrpSpPr>
        <p:grpSpPr bwMode="auto">
          <a:xfrm>
            <a:off x="6981825" y="2622550"/>
            <a:ext cx="622300" cy="363538"/>
            <a:chOff x="2269" y="1230"/>
            <a:chExt cx="613" cy="292"/>
          </a:xfrm>
        </p:grpSpPr>
        <p:pic>
          <p:nvPicPr>
            <p:cNvPr id="99" name="Picture 37"/>
            <p:cNvPicPr>
              <a:picLocks noChangeAspect="1" noChangeArrowheads="1"/>
            </p:cNvPicPr>
            <p:nvPr/>
          </p:nvPicPr>
          <p:blipFill>
            <a:blip r:embed="rId6" cstate="print"/>
            <a:srcRect/>
            <a:stretch>
              <a:fillRect/>
            </a:stretch>
          </p:blipFill>
          <p:spPr bwMode="auto">
            <a:xfrm>
              <a:off x="2269" y="1311"/>
              <a:ext cx="332" cy="139"/>
            </a:xfrm>
            <a:prstGeom prst="rect">
              <a:avLst/>
            </a:prstGeom>
            <a:noFill/>
            <a:ln w="9525">
              <a:noFill/>
              <a:miter lim="800000"/>
              <a:headEnd/>
              <a:tailEnd/>
            </a:ln>
          </p:spPr>
        </p:pic>
        <p:pic>
          <p:nvPicPr>
            <p:cNvPr id="100" name="Picture 38"/>
            <p:cNvPicPr>
              <a:picLocks noChangeAspect="1" noChangeArrowheads="1"/>
            </p:cNvPicPr>
            <p:nvPr/>
          </p:nvPicPr>
          <p:blipFill>
            <a:blip r:embed="rId6" cstate="print"/>
            <a:srcRect/>
            <a:stretch>
              <a:fillRect/>
            </a:stretch>
          </p:blipFill>
          <p:spPr bwMode="auto">
            <a:xfrm>
              <a:off x="2550" y="1230"/>
              <a:ext cx="332" cy="139"/>
            </a:xfrm>
            <a:prstGeom prst="rect">
              <a:avLst/>
            </a:prstGeom>
            <a:noFill/>
            <a:ln w="9525">
              <a:noFill/>
              <a:miter lim="800000"/>
              <a:headEnd/>
              <a:tailEnd/>
            </a:ln>
          </p:spPr>
        </p:pic>
        <p:pic>
          <p:nvPicPr>
            <p:cNvPr id="101" name="Picture 39"/>
            <p:cNvPicPr>
              <a:picLocks noChangeAspect="1" noChangeArrowheads="1"/>
            </p:cNvPicPr>
            <p:nvPr/>
          </p:nvPicPr>
          <p:blipFill>
            <a:blip r:embed="rId6" cstate="print"/>
            <a:srcRect/>
            <a:stretch>
              <a:fillRect/>
            </a:stretch>
          </p:blipFill>
          <p:spPr bwMode="auto">
            <a:xfrm>
              <a:off x="2441" y="1383"/>
              <a:ext cx="332" cy="139"/>
            </a:xfrm>
            <a:prstGeom prst="rect">
              <a:avLst/>
            </a:prstGeom>
            <a:noFill/>
            <a:ln w="9525">
              <a:noFill/>
              <a:miter lim="800000"/>
              <a:headEnd/>
              <a:tailEnd/>
            </a:ln>
          </p:spPr>
        </p:pic>
      </p:grpSp>
      <p:grpSp>
        <p:nvGrpSpPr>
          <p:cNvPr id="102" name="Group 40"/>
          <p:cNvGrpSpPr>
            <a:grpSpLocks/>
          </p:cNvGrpSpPr>
          <p:nvPr/>
        </p:nvGrpSpPr>
        <p:grpSpPr bwMode="auto">
          <a:xfrm>
            <a:off x="5324475" y="5475288"/>
            <a:ext cx="622300" cy="363537"/>
            <a:chOff x="2269" y="1230"/>
            <a:chExt cx="613" cy="292"/>
          </a:xfrm>
        </p:grpSpPr>
        <p:pic>
          <p:nvPicPr>
            <p:cNvPr id="103" name="Picture 41"/>
            <p:cNvPicPr>
              <a:picLocks noChangeAspect="1" noChangeArrowheads="1"/>
            </p:cNvPicPr>
            <p:nvPr/>
          </p:nvPicPr>
          <p:blipFill>
            <a:blip r:embed="rId6" cstate="print"/>
            <a:srcRect/>
            <a:stretch>
              <a:fillRect/>
            </a:stretch>
          </p:blipFill>
          <p:spPr bwMode="auto">
            <a:xfrm>
              <a:off x="2269" y="1311"/>
              <a:ext cx="332" cy="139"/>
            </a:xfrm>
            <a:prstGeom prst="rect">
              <a:avLst/>
            </a:prstGeom>
            <a:noFill/>
            <a:ln w="9525">
              <a:noFill/>
              <a:miter lim="800000"/>
              <a:headEnd/>
              <a:tailEnd/>
            </a:ln>
          </p:spPr>
        </p:pic>
        <p:pic>
          <p:nvPicPr>
            <p:cNvPr id="104" name="Picture 42"/>
            <p:cNvPicPr>
              <a:picLocks noChangeAspect="1" noChangeArrowheads="1"/>
            </p:cNvPicPr>
            <p:nvPr/>
          </p:nvPicPr>
          <p:blipFill>
            <a:blip r:embed="rId6" cstate="print"/>
            <a:srcRect/>
            <a:stretch>
              <a:fillRect/>
            </a:stretch>
          </p:blipFill>
          <p:spPr bwMode="auto">
            <a:xfrm>
              <a:off x="2550" y="1230"/>
              <a:ext cx="332" cy="139"/>
            </a:xfrm>
            <a:prstGeom prst="rect">
              <a:avLst/>
            </a:prstGeom>
            <a:noFill/>
            <a:ln w="9525">
              <a:noFill/>
              <a:miter lim="800000"/>
              <a:headEnd/>
              <a:tailEnd/>
            </a:ln>
          </p:spPr>
        </p:pic>
        <p:pic>
          <p:nvPicPr>
            <p:cNvPr id="105" name="Picture 43"/>
            <p:cNvPicPr>
              <a:picLocks noChangeAspect="1" noChangeArrowheads="1"/>
            </p:cNvPicPr>
            <p:nvPr/>
          </p:nvPicPr>
          <p:blipFill>
            <a:blip r:embed="rId6" cstate="print"/>
            <a:srcRect/>
            <a:stretch>
              <a:fillRect/>
            </a:stretch>
          </p:blipFill>
          <p:spPr bwMode="auto">
            <a:xfrm>
              <a:off x="2441" y="1383"/>
              <a:ext cx="332" cy="139"/>
            </a:xfrm>
            <a:prstGeom prst="rect">
              <a:avLst/>
            </a:prstGeom>
            <a:noFill/>
            <a:ln w="9525">
              <a:noFill/>
              <a:miter lim="800000"/>
              <a:headEnd/>
              <a:tailEnd/>
            </a:ln>
          </p:spPr>
        </p:pic>
      </p:grpSp>
      <p:sp>
        <p:nvSpPr>
          <p:cNvPr id="106" name="Text Box 44"/>
          <p:cNvSpPr txBox="1">
            <a:spLocks noChangeArrowheads="1"/>
          </p:cNvSpPr>
          <p:nvPr/>
        </p:nvSpPr>
        <p:spPr bwMode="auto">
          <a:xfrm>
            <a:off x="5675313" y="5218113"/>
            <a:ext cx="147637" cy="288925"/>
          </a:xfrm>
          <a:prstGeom prst="rect">
            <a:avLst/>
          </a:prstGeom>
          <a:noFill/>
          <a:ln w="9525">
            <a:noFill/>
            <a:miter lim="800000"/>
            <a:headEnd/>
            <a:tailEnd/>
          </a:ln>
          <a:effectLst>
            <a:outerShdw dist="17961" dir="2700000" algn="ctr" rotWithShape="0">
              <a:schemeClr val="tx1"/>
            </a:outerShdw>
          </a:effectLst>
        </p:spPr>
        <p:txBody>
          <a:bodyPr wrap="none" lIns="73025" tIns="36512" rIns="73025" bIns="36512">
            <a:spAutoFit/>
          </a:bodyPr>
          <a:lstStyle/>
          <a:p>
            <a:pPr eaLnBrk="0" fontAlgn="auto" hangingPunct="0">
              <a:spcBef>
                <a:spcPts val="0"/>
              </a:spcBef>
              <a:spcAft>
                <a:spcPts val="0"/>
              </a:spcAft>
              <a:defRPr/>
            </a:pPr>
            <a:endParaRPr lang="fr-FR" sz="1400" b="1">
              <a:solidFill>
                <a:schemeClr val="accent2"/>
              </a:solidFill>
              <a:latin typeface="+mn-lt"/>
              <a:cs typeface="+mn-cs"/>
            </a:endParaRPr>
          </a:p>
        </p:txBody>
      </p:sp>
      <p:sp>
        <p:nvSpPr>
          <p:cNvPr id="107" name="Text Box 45"/>
          <p:cNvSpPr txBox="1">
            <a:spLocks noChangeArrowheads="1"/>
          </p:cNvSpPr>
          <p:nvPr/>
        </p:nvSpPr>
        <p:spPr bwMode="auto">
          <a:xfrm>
            <a:off x="6942138" y="5227638"/>
            <a:ext cx="147637" cy="288925"/>
          </a:xfrm>
          <a:prstGeom prst="rect">
            <a:avLst/>
          </a:prstGeom>
          <a:noFill/>
          <a:ln w="9525">
            <a:noFill/>
            <a:miter lim="800000"/>
            <a:headEnd/>
            <a:tailEnd/>
          </a:ln>
          <a:effectLst>
            <a:outerShdw dist="17961" dir="2700000" algn="ctr" rotWithShape="0">
              <a:schemeClr val="tx1"/>
            </a:outerShdw>
          </a:effectLst>
        </p:spPr>
        <p:txBody>
          <a:bodyPr wrap="none" lIns="73025" tIns="36512" rIns="73025" bIns="36512">
            <a:spAutoFit/>
          </a:bodyPr>
          <a:lstStyle/>
          <a:p>
            <a:pPr eaLnBrk="0" fontAlgn="auto" hangingPunct="0">
              <a:spcBef>
                <a:spcPts val="0"/>
              </a:spcBef>
              <a:spcAft>
                <a:spcPts val="0"/>
              </a:spcAft>
              <a:defRPr/>
            </a:pPr>
            <a:endParaRPr lang="fr-FR" sz="1400" b="1">
              <a:solidFill>
                <a:schemeClr val="accent2"/>
              </a:solidFill>
              <a:latin typeface="+mn-lt"/>
              <a:cs typeface="+mn-cs"/>
            </a:endParaRPr>
          </a:p>
        </p:txBody>
      </p:sp>
      <p:pic>
        <p:nvPicPr>
          <p:cNvPr id="108" name="Picture 46"/>
          <p:cNvPicPr>
            <a:picLocks noChangeArrowheads="1"/>
          </p:cNvPicPr>
          <p:nvPr/>
        </p:nvPicPr>
        <p:blipFill>
          <a:blip r:embed="rId9" cstate="print"/>
          <a:srcRect/>
          <a:stretch>
            <a:fillRect/>
          </a:stretch>
        </p:blipFill>
        <p:spPr bwMode="auto">
          <a:xfrm>
            <a:off x="5299075" y="2616200"/>
            <a:ext cx="731838" cy="582613"/>
          </a:xfrm>
          <a:prstGeom prst="rect">
            <a:avLst/>
          </a:prstGeom>
          <a:noFill/>
          <a:ln w="12700">
            <a:noFill/>
            <a:miter lim="800000"/>
            <a:headEnd/>
            <a:tailEnd/>
          </a:ln>
        </p:spPr>
      </p:pic>
      <p:sp>
        <p:nvSpPr>
          <p:cNvPr id="109" name="Oval 47"/>
          <p:cNvSpPr>
            <a:spLocks noChangeArrowheads="1"/>
          </p:cNvSpPr>
          <p:nvPr/>
        </p:nvSpPr>
        <p:spPr bwMode="auto">
          <a:xfrm>
            <a:off x="5246688" y="2444750"/>
            <a:ext cx="809625" cy="590550"/>
          </a:xfrm>
          <a:prstGeom prst="ellipse">
            <a:avLst/>
          </a:prstGeom>
          <a:solidFill>
            <a:schemeClr val="accent2"/>
          </a:solidFill>
          <a:ln w="9525" algn="ctr">
            <a:solidFill>
              <a:srgbClr val="8C202A"/>
            </a:solidFill>
            <a:round/>
            <a:headEnd/>
            <a:tailEnd/>
          </a:ln>
        </p:spPr>
        <p:txBody>
          <a:bodyPr wrap="none" lIns="73025" tIns="36512" rIns="73025" bIns="36512" anchor="ctr"/>
          <a:lstStyle/>
          <a:p>
            <a:endParaRPr lang="en-US">
              <a:latin typeface="Calibri" pitchFamily="34" charset="0"/>
            </a:endParaRPr>
          </a:p>
        </p:txBody>
      </p:sp>
      <p:pic>
        <p:nvPicPr>
          <p:cNvPr id="110" name="Picture 48"/>
          <p:cNvPicPr>
            <a:picLocks noChangeArrowheads="1"/>
          </p:cNvPicPr>
          <p:nvPr/>
        </p:nvPicPr>
        <p:blipFill>
          <a:blip r:embed="rId10" cstate="print"/>
          <a:srcRect/>
          <a:stretch>
            <a:fillRect/>
          </a:stretch>
        </p:blipFill>
        <p:spPr bwMode="auto">
          <a:xfrm>
            <a:off x="5429250" y="3035300"/>
            <a:ext cx="390525" cy="238125"/>
          </a:xfrm>
          <a:prstGeom prst="rect">
            <a:avLst/>
          </a:prstGeom>
          <a:noFill/>
          <a:ln w="12700">
            <a:noFill/>
            <a:miter lim="800000"/>
            <a:headEnd/>
            <a:tailEnd/>
          </a:ln>
        </p:spPr>
      </p:pic>
      <p:grpSp>
        <p:nvGrpSpPr>
          <p:cNvPr id="111" name="Group 49"/>
          <p:cNvGrpSpPr>
            <a:grpSpLocks/>
          </p:cNvGrpSpPr>
          <p:nvPr/>
        </p:nvGrpSpPr>
        <p:grpSpPr bwMode="auto">
          <a:xfrm>
            <a:off x="5311775" y="2601913"/>
            <a:ext cx="622300" cy="363537"/>
            <a:chOff x="2269" y="1230"/>
            <a:chExt cx="613" cy="292"/>
          </a:xfrm>
        </p:grpSpPr>
        <p:pic>
          <p:nvPicPr>
            <p:cNvPr id="112" name="Picture 50"/>
            <p:cNvPicPr>
              <a:picLocks noChangeAspect="1" noChangeArrowheads="1"/>
            </p:cNvPicPr>
            <p:nvPr/>
          </p:nvPicPr>
          <p:blipFill>
            <a:blip r:embed="rId6" cstate="print"/>
            <a:srcRect/>
            <a:stretch>
              <a:fillRect/>
            </a:stretch>
          </p:blipFill>
          <p:spPr bwMode="auto">
            <a:xfrm>
              <a:off x="2269" y="1311"/>
              <a:ext cx="332" cy="139"/>
            </a:xfrm>
            <a:prstGeom prst="rect">
              <a:avLst/>
            </a:prstGeom>
            <a:noFill/>
            <a:ln w="9525">
              <a:noFill/>
              <a:miter lim="800000"/>
              <a:headEnd/>
              <a:tailEnd/>
            </a:ln>
          </p:spPr>
        </p:pic>
        <p:pic>
          <p:nvPicPr>
            <p:cNvPr id="113" name="Picture 51"/>
            <p:cNvPicPr>
              <a:picLocks noChangeAspect="1" noChangeArrowheads="1"/>
            </p:cNvPicPr>
            <p:nvPr/>
          </p:nvPicPr>
          <p:blipFill>
            <a:blip r:embed="rId6" cstate="print"/>
            <a:srcRect/>
            <a:stretch>
              <a:fillRect/>
            </a:stretch>
          </p:blipFill>
          <p:spPr bwMode="auto">
            <a:xfrm>
              <a:off x="2550" y="1230"/>
              <a:ext cx="332" cy="139"/>
            </a:xfrm>
            <a:prstGeom prst="rect">
              <a:avLst/>
            </a:prstGeom>
            <a:noFill/>
            <a:ln w="9525">
              <a:noFill/>
              <a:miter lim="800000"/>
              <a:headEnd/>
              <a:tailEnd/>
            </a:ln>
          </p:spPr>
        </p:pic>
        <p:pic>
          <p:nvPicPr>
            <p:cNvPr id="114" name="Picture 52"/>
            <p:cNvPicPr>
              <a:picLocks noChangeAspect="1" noChangeArrowheads="1"/>
            </p:cNvPicPr>
            <p:nvPr/>
          </p:nvPicPr>
          <p:blipFill>
            <a:blip r:embed="rId6" cstate="print"/>
            <a:srcRect/>
            <a:stretch>
              <a:fillRect/>
            </a:stretch>
          </p:blipFill>
          <p:spPr bwMode="auto">
            <a:xfrm>
              <a:off x="2441" y="1383"/>
              <a:ext cx="332" cy="139"/>
            </a:xfrm>
            <a:prstGeom prst="rect">
              <a:avLst/>
            </a:prstGeom>
            <a:noFill/>
            <a:ln w="9525">
              <a:noFill/>
              <a:miter lim="800000"/>
              <a:headEnd/>
              <a:tailEnd/>
            </a:ln>
          </p:spPr>
        </p:pic>
      </p:grpSp>
      <p:sp>
        <p:nvSpPr>
          <p:cNvPr id="115" name="Text Box 53"/>
          <p:cNvSpPr txBox="1">
            <a:spLocks noChangeArrowheads="1"/>
          </p:cNvSpPr>
          <p:nvPr/>
        </p:nvSpPr>
        <p:spPr bwMode="auto">
          <a:xfrm>
            <a:off x="5929313" y="2428875"/>
            <a:ext cx="147637" cy="288925"/>
          </a:xfrm>
          <a:prstGeom prst="rect">
            <a:avLst/>
          </a:prstGeom>
          <a:noFill/>
          <a:ln w="9525">
            <a:noFill/>
            <a:miter lim="800000"/>
            <a:headEnd/>
            <a:tailEnd/>
          </a:ln>
          <a:effectLst>
            <a:outerShdw dist="17961" dir="2700000" algn="ctr" rotWithShape="0">
              <a:schemeClr val="tx1"/>
            </a:outerShdw>
          </a:effectLst>
        </p:spPr>
        <p:txBody>
          <a:bodyPr wrap="none" lIns="73025" tIns="36512" rIns="73025" bIns="36512">
            <a:spAutoFit/>
          </a:bodyPr>
          <a:lstStyle/>
          <a:p>
            <a:pPr eaLnBrk="0" fontAlgn="auto" hangingPunct="0">
              <a:spcBef>
                <a:spcPts val="0"/>
              </a:spcBef>
              <a:spcAft>
                <a:spcPts val="0"/>
              </a:spcAft>
              <a:defRPr/>
            </a:pPr>
            <a:endParaRPr lang="fr-FR" sz="1400" b="1">
              <a:solidFill>
                <a:schemeClr val="accent2"/>
              </a:solidFill>
              <a:latin typeface="+mn-lt"/>
              <a:cs typeface="+mn-cs"/>
            </a:endParaRPr>
          </a:p>
        </p:txBody>
      </p:sp>
      <p:sp>
        <p:nvSpPr>
          <p:cNvPr id="116" name="Text Box 54"/>
          <p:cNvSpPr txBox="1">
            <a:spLocks noChangeArrowheads="1"/>
          </p:cNvSpPr>
          <p:nvPr/>
        </p:nvSpPr>
        <p:spPr bwMode="auto">
          <a:xfrm>
            <a:off x="7383463" y="4710113"/>
            <a:ext cx="1263650" cy="307975"/>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eaLnBrk="0" fontAlgn="auto" hangingPunct="0">
              <a:spcBef>
                <a:spcPts val="0"/>
              </a:spcBef>
              <a:spcAft>
                <a:spcPts val="0"/>
              </a:spcAft>
              <a:defRPr/>
            </a:pPr>
            <a:r>
              <a:rPr lang="en-US" altLang="zh-TW" sz="1400" b="1">
                <a:solidFill>
                  <a:schemeClr val="accent2"/>
                </a:solidFill>
                <a:latin typeface="+mn-lt"/>
                <a:cs typeface="+mn-cs"/>
              </a:rPr>
              <a:t>WWW Servers</a:t>
            </a:r>
          </a:p>
        </p:txBody>
      </p:sp>
      <p:sp>
        <p:nvSpPr>
          <p:cNvPr id="117" name="Text Box 55"/>
          <p:cNvSpPr txBox="1">
            <a:spLocks noChangeArrowheads="1"/>
          </p:cNvSpPr>
          <p:nvPr/>
        </p:nvSpPr>
        <p:spPr bwMode="auto">
          <a:xfrm>
            <a:off x="6626225" y="1447800"/>
            <a:ext cx="1287463" cy="338138"/>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gn="r" eaLnBrk="0" fontAlgn="auto" hangingPunct="0">
              <a:spcBef>
                <a:spcPts val="0"/>
              </a:spcBef>
              <a:spcAft>
                <a:spcPts val="0"/>
              </a:spcAft>
              <a:defRPr/>
            </a:pPr>
            <a:r>
              <a:rPr lang="en-US" altLang="zh-TW" sz="1600" b="1">
                <a:solidFill>
                  <a:schemeClr val="accent2"/>
                </a:solidFill>
                <a:latin typeface="+mn-lt"/>
                <a:cs typeface="+mn-cs"/>
              </a:rPr>
              <a:t>Remote User</a:t>
            </a:r>
          </a:p>
        </p:txBody>
      </p:sp>
      <p:sp>
        <p:nvSpPr>
          <p:cNvPr id="118" name="Freeform 56"/>
          <p:cNvSpPr>
            <a:spLocks/>
          </p:cNvSpPr>
          <p:nvPr/>
        </p:nvSpPr>
        <p:spPr bwMode="auto">
          <a:xfrm>
            <a:off x="7396163" y="1871663"/>
            <a:ext cx="754062" cy="2705100"/>
          </a:xfrm>
          <a:custGeom>
            <a:avLst/>
            <a:gdLst>
              <a:gd name="T0" fmla="*/ 615950 w 475"/>
              <a:gd name="T1" fmla="*/ 0 h 1704"/>
              <a:gd name="T2" fmla="*/ 679450 w 475"/>
              <a:gd name="T3" fmla="*/ 2392363 h 1704"/>
              <a:gd name="T4" fmla="*/ 165100 w 475"/>
              <a:gd name="T5" fmla="*/ 1878013 h 1704"/>
              <a:gd name="T6" fmla="*/ 41275 w 475"/>
              <a:gd name="T7" fmla="*/ 2092325 h 1704"/>
              <a:gd name="T8" fmla="*/ 415925 w 475"/>
              <a:gd name="T9" fmla="*/ 2454275 h 1704"/>
              <a:gd name="T10" fmla="*/ 266700 w 475"/>
              <a:gd name="T11" fmla="*/ 2079625 h 1704"/>
              <a:gd name="T12" fmla="*/ 341312 w 475"/>
              <a:gd name="T13" fmla="*/ 1816100 h 1704"/>
              <a:gd name="T14" fmla="*/ 0 60000 65536"/>
              <a:gd name="T15" fmla="*/ 0 60000 65536"/>
              <a:gd name="T16" fmla="*/ 0 60000 65536"/>
              <a:gd name="T17" fmla="*/ 0 60000 65536"/>
              <a:gd name="T18" fmla="*/ 0 60000 65536"/>
              <a:gd name="T19" fmla="*/ 0 60000 65536"/>
              <a:gd name="T20" fmla="*/ 0 60000 65536"/>
              <a:gd name="T21" fmla="*/ 0 w 475"/>
              <a:gd name="T22" fmla="*/ 0 h 1704"/>
              <a:gd name="T23" fmla="*/ 475 w 475"/>
              <a:gd name="T24" fmla="*/ 1704 h 1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5" h="1704">
                <a:moveTo>
                  <a:pt x="388" y="0"/>
                </a:moveTo>
                <a:cubicBezTo>
                  <a:pt x="431" y="655"/>
                  <a:pt x="475" y="1310"/>
                  <a:pt x="428" y="1507"/>
                </a:cubicBezTo>
                <a:cubicBezTo>
                  <a:pt x="381" y="1704"/>
                  <a:pt x="171" y="1215"/>
                  <a:pt x="104" y="1183"/>
                </a:cubicBezTo>
                <a:cubicBezTo>
                  <a:pt x="37" y="1151"/>
                  <a:pt x="0" y="1258"/>
                  <a:pt x="26" y="1318"/>
                </a:cubicBezTo>
                <a:cubicBezTo>
                  <a:pt x="52" y="1378"/>
                  <a:pt x="238" y="1547"/>
                  <a:pt x="262" y="1546"/>
                </a:cubicBezTo>
                <a:cubicBezTo>
                  <a:pt x="286" y="1545"/>
                  <a:pt x="176" y="1377"/>
                  <a:pt x="168" y="1310"/>
                </a:cubicBezTo>
                <a:cubicBezTo>
                  <a:pt x="160" y="1243"/>
                  <a:pt x="208" y="1173"/>
                  <a:pt x="215" y="1144"/>
                </a:cubicBezTo>
              </a:path>
            </a:pathLst>
          </a:custGeom>
          <a:noFill/>
          <a:ln w="9525" cap="flat" cmpd="sng">
            <a:noFill/>
            <a:prstDash val="solid"/>
            <a:round/>
            <a:headEnd/>
            <a:tailEnd/>
          </a:ln>
        </p:spPr>
        <p:txBody>
          <a:bodyPr lIns="73025" tIns="36512" rIns="73025" bIns="36512"/>
          <a:lstStyle/>
          <a:p>
            <a:endParaRPr lang="fr-FR"/>
          </a:p>
        </p:txBody>
      </p:sp>
      <p:sp>
        <p:nvSpPr>
          <p:cNvPr id="119" name="Oval 57"/>
          <p:cNvSpPr>
            <a:spLocks noChangeArrowheads="1"/>
          </p:cNvSpPr>
          <p:nvPr/>
        </p:nvSpPr>
        <p:spPr bwMode="auto">
          <a:xfrm>
            <a:off x="5803900" y="4060825"/>
            <a:ext cx="1417638" cy="641350"/>
          </a:xfrm>
          <a:prstGeom prst="ellipse">
            <a:avLst/>
          </a:prstGeom>
          <a:solidFill>
            <a:srgbClr val="99CCCC"/>
          </a:solidFill>
          <a:ln w="9525" algn="ctr">
            <a:solidFill>
              <a:srgbClr val="73BBB9"/>
            </a:solidFill>
            <a:round/>
            <a:headEnd/>
            <a:tailEnd/>
          </a:ln>
        </p:spPr>
        <p:txBody>
          <a:bodyPr wrap="none" lIns="73025" tIns="36512" rIns="73025" bIns="36512" anchor="ctr"/>
          <a:lstStyle/>
          <a:p>
            <a:endParaRPr lang="en-US">
              <a:latin typeface="Calibri" pitchFamily="34" charset="0"/>
            </a:endParaRPr>
          </a:p>
        </p:txBody>
      </p:sp>
      <p:pic>
        <p:nvPicPr>
          <p:cNvPr id="120" name="Picture 58"/>
          <p:cNvPicPr>
            <a:picLocks noChangeArrowheads="1"/>
          </p:cNvPicPr>
          <p:nvPr/>
        </p:nvPicPr>
        <p:blipFill>
          <a:blip r:embed="rId8" cstate="print"/>
          <a:srcRect/>
          <a:stretch>
            <a:fillRect/>
          </a:stretch>
        </p:blipFill>
        <p:spPr bwMode="auto">
          <a:xfrm>
            <a:off x="6381750" y="4108450"/>
            <a:ext cx="279400" cy="330200"/>
          </a:xfrm>
          <a:prstGeom prst="rect">
            <a:avLst/>
          </a:prstGeom>
          <a:noFill/>
          <a:ln w="9525">
            <a:noFill/>
            <a:miter lim="800000"/>
            <a:headEnd/>
            <a:tailEnd/>
          </a:ln>
        </p:spPr>
      </p:pic>
      <p:pic>
        <p:nvPicPr>
          <p:cNvPr id="121" name="Picture 59"/>
          <p:cNvPicPr>
            <a:picLocks noChangeArrowheads="1"/>
          </p:cNvPicPr>
          <p:nvPr/>
        </p:nvPicPr>
        <p:blipFill>
          <a:blip r:embed="rId8" cstate="print"/>
          <a:srcRect/>
          <a:stretch>
            <a:fillRect/>
          </a:stretch>
        </p:blipFill>
        <p:spPr bwMode="auto">
          <a:xfrm>
            <a:off x="6067425" y="4283075"/>
            <a:ext cx="279400" cy="330200"/>
          </a:xfrm>
          <a:prstGeom prst="rect">
            <a:avLst/>
          </a:prstGeom>
          <a:noFill/>
          <a:ln w="9525">
            <a:noFill/>
            <a:miter lim="800000"/>
            <a:headEnd/>
            <a:tailEnd/>
          </a:ln>
        </p:spPr>
      </p:pic>
      <p:pic>
        <p:nvPicPr>
          <p:cNvPr id="122" name="Picture 60"/>
          <p:cNvPicPr>
            <a:picLocks noChangeArrowheads="1"/>
          </p:cNvPicPr>
          <p:nvPr/>
        </p:nvPicPr>
        <p:blipFill>
          <a:blip r:embed="rId10" cstate="print"/>
          <a:srcRect/>
          <a:stretch>
            <a:fillRect/>
          </a:stretch>
        </p:blipFill>
        <p:spPr bwMode="auto">
          <a:xfrm>
            <a:off x="6323013" y="3602038"/>
            <a:ext cx="390525" cy="238125"/>
          </a:xfrm>
          <a:prstGeom prst="rect">
            <a:avLst/>
          </a:prstGeom>
          <a:noFill/>
          <a:ln w="12700">
            <a:noFill/>
            <a:miter lim="800000"/>
            <a:headEnd/>
            <a:tailEnd/>
          </a:ln>
        </p:spPr>
      </p:pic>
      <p:pic>
        <p:nvPicPr>
          <p:cNvPr id="123" name="Picture 61"/>
          <p:cNvPicPr>
            <a:picLocks noChangeArrowheads="1"/>
          </p:cNvPicPr>
          <p:nvPr/>
        </p:nvPicPr>
        <p:blipFill>
          <a:blip r:embed="rId8" cstate="print"/>
          <a:srcRect/>
          <a:stretch>
            <a:fillRect/>
          </a:stretch>
        </p:blipFill>
        <p:spPr bwMode="auto">
          <a:xfrm>
            <a:off x="6684963" y="4324350"/>
            <a:ext cx="280987" cy="330200"/>
          </a:xfrm>
          <a:prstGeom prst="rect">
            <a:avLst/>
          </a:prstGeom>
          <a:noFill/>
          <a:ln w="9525">
            <a:noFill/>
            <a:miter lim="800000"/>
            <a:headEnd/>
            <a:tailEnd/>
          </a:ln>
        </p:spPr>
      </p:pic>
      <p:sp>
        <p:nvSpPr>
          <p:cNvPr id="124" name="Rectangle 74"/>
          <p:cNvSpPr>
            <a:spLocks noGrp="1"/>
          </p:cNvSpPr>
          <p:nvPr>
            <p:ph sz="half" idx="2"/>
          </p:nvPr>
        </p:nvSpPr>
        <p:spPr>
          <a:xfrm>
            <a:off x="4648200" y="1600200"/>
            <a:ext cx="4038600" cy="4525963"/>
          </a:xfrm>
        </p:spPr>
        <p:txBody>
          <a:bodyPr/>
          <a:lstStyle/>
          <a:p>
            <a:pPr>
              <a:lnSpc>
                <a:spcPct val="90000"/>
              </a:lnSpc>
            </a:pPr>
            <a:endParaRPr lang="fr-FR" sz="2000" smtClean="0"/>
          </a:p>
        </p:txBody>
      </p:sp>
      <p:grpSp>
        <p:nvGrpSpPr>
          <p:cNvPr id="125" name="Group 64"/>
          <p:cNvGrpSpPr>
            <a:grpSpLocks/>
          </p:cNvGrpSpPr>
          <p:nvPr/>
        </p:nvGrpSpPr>
        <p:grpSpPr bwMode="auto">
          <a:xfrm>
            <a:off x="6823075" y="3255963"/>
            <a:ext cx="1219200" cy="381000"/>
            <a:chOff x="4298" y="2051"/>
            <a:chExt cx="768" cy="240"/>
          </a:xfrm>
        </p:grpSpPr>
        <p:pic>
          <p:nvPicPr>
            <p:cNvPr id="126" name="Picture 65"/>
            <p:cNvPicPr>
              <a:picLocks noChangeArrowheads="1"/>
            </p:cNvPicPr>
            <p:nvPr/>
          </p:nvPicPr>
          <p:blipFill>
            <a:blip r:embed="rId11" cstate="print"/>
            <a:srcRect/>
            <a:stretch>
              <a:fillRect/>
            </a:stretch>
          </p:blipFill>
          <p:spPr bwMode="auto">
            <a:xfrm>
              <a:off x="4826" y="2051"/>
              <a:ext cx="240" cy="240"/>
            </a:xfrm>
            <a:prstGeom prst="rect">
              <a:avLst/>
            </a:prstGeom>
            <a:noFill/>
            <a:ln w="12700">
              <a:noFill/>
              <a:miter lim="800000"/>
              <a:headEnd/>
              <a:tailEnd/>
            </a:ln>
          </p:spPr>
        </p:pic>
        <p:sp>
          <p:nvSpPr>
            <p:cNvPr id="127" name="Line 66"/>
            <p:cNvSpPr>
              <a:spLocks noChangeShapeType="1"/>
            </p:cNvSpPr>
            <p:nvPr/>
          </p:nvSpPr>
          <p:spPr bwMode="auto">
            <a:xfrm>
              <a:off x="4298" y="2195"/>
              <a:ext cx="528" cy="0"/>
            </a:xfrm>
            <a:prstGeom prst="line">
              <a:avLst/>
            </a:prstGeom>
            <a:noFill/>
            <a:ln w="25400">
              <a:solidFill>
                <a:schemeClr val="accent2"/>
              </a:solidFill>
              <a:round/>
              <a:headEnd type="none" w="sm" len="sm"/>
              <a:tailEnd/>
            </a:ln>
            <a:effectLst>
              <a:outerShdw dist="17961" dir="2700000" algn="ctr" rotWithShape="0">
                <a:schemeClr val="bg2"/>
              </a:outerShdw>
            </a:effectLst>
          </p:spPr>
          <p:txBody>
            <a:bodyPr lIns="92335" tIns="46166" rIns="92335" bIns="46166">
              <a:spAutoFit/>
            </a:bodyPr>
            <a:lstStyle/>
            <a:p>
              <a:pPr fontAlgn="auto">
                <a:spcBef>
                  <a:spcPts val="0"/>
                </a:spcBef>
                <a:spcAft>
                  <a:spcPts val="0"/>
                </a:spcAft>
                <a:defRPr/>
              </a:pPr>
              <a:endParaRPr lang="en-US">
                <a:latin typeface="+mn-lt"/>
                <a:cs typeface="+mn-cs"/>
              </a:endParaRPr>
            </a:p>
          </p:txBody>
        </p:sp>
      </p:grpSp>
      <p:grpSp>
        <p:nvGrpSpPr>
          <p:cNvPr id="128" name="Group 67"/>
          <p:cNvGrpSpPr>
            <a:grpSpLocks/>
          </p:cNvGrpSpPr>
          <p:nvPr/>
        </p:nvGrpSpPr>
        <p:grpSpPr bwMode="auto">
          <a:xfrm>
            <a:off x="5527675" y="4144963"/>
            <a:ext cx="2362200" cy="381000"/>
            <a:chOff x="2400" y="3841"/>
            <a:chExt cx="1488" cy="240"/>
          </a:xfrm>
        </p:grpSpPr>
        <p:sp>
          <p:nvSpPr>
            <p:cNvPr id="129" name="AutoShape 68"/>
            <p:cNvSpPr>
              <a:spLocks noChangeArrowheads="1"/>
            </p:cNvSpPr>
            <p:nvPr/>
          </p:nvSpPr>
          <p:spPr bwMode="auto">
            <a:xfrm>
              <a:off x="3552" y="3841"/>
              <a:ext cx="336" cy="240"/>
            </a:xfrm>
            <a:prstGeom prst="irregularSeal1">
              <a:avLst/>
            </a:prstGeom>
            <a:noFill/>
            <a:ln w="28575">
              <a:solidFill>
                <a:schemeClr val="accent2"/>
              </a:solidFill>
              <a:miter lim="800000"/>
              <a:headEnd/>
              <a:tailEnd/>
            </a:ln>
            <a:effectLst>
              <a:outerShdw dist="17961" dir="2700000" algn="ctr" rotWithShape="0">
                <a:srgbClr val="000000"/>
              </a:outerShdw>
            </a:effectLst>
          </p:spPr>
          <p:txBody>
            <a:bodyPr wrap="none" lIns="73025" tIns="36512" rIns="73025" bIns="36512" anchor="ctr"/>
            <a:lstStyle/>
            <a:p>
              <a:pPr fontAlgn="auto">
                <a:spcBef>
                  <a:spcPts val="0"/>
                </a:spcBef>
                <a:spcAft>
                  <a:spcPts val="0"/>
                </a:spcAft>
                <a:defRPr/>
              </a:pPr>
              <a:endParaRPr lang="en-US">
                <a:latin typeface="+mn-lt"/>
                <a:cs typeface="+mn-cs"/>
              </a:endParaRPr>
            </a:p>
          </p:txBody>
        </p:sp>
        <p:sp>
          <p:nvSpPr>
            <p:cNvPr id="130" name="Line 69"/>
            <p:cNvSpPr>
              <a:spLocks noChangeShapeType="1"/>
            </p:cNvSpPr>
            <p:nvPr/>
          </p:nvSpPr>
          <p:spPr bwMode="auto">
            <a:xfrm flipH="1">
              <a:off x="2400" y="4033"/>
              <a:ext cx="1248" cy="0"/>
            </a:xfrm>
            <a:prstGeom prst="line">
              <a:avLst/>
            </a:prstGeom>
            <a:noFill/>
            <a:ln w="25400">
              <a:solidFill>
                <a:schemeClr val="accent2"/>
              </a:solidFill>
              <a:round/>
              <a:headEnd type="none" w="lg" len="lg"/>
              <a:tailEnd type="triangle" w="lg" len="lg"/>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grpSp>
      <p:grpSp>
        <p:nvGrpSpPr>
          <p:cNvPr id="131" name="Group 70"/>
          <p:cNvGrpSpPr>
            <a:grpSpLocks/>
          </p:cNvGrpSpPr>
          <p:nvPr/>
        </p:nvGrpSpPr>
        <p:grpSpPr bwMode="auto">
          <a:xfrm>
            <a:off x="4918075" y="3484563"/>
            <a:ext cx="1828800" cy="1136650"/>
            <a:chOff x="2640" y="3504"/>
            <a:chExt cx="1152" cy="716"/>
          </a:xfrm>
        </p:grpSpPr>
        <p:pic>
          <p:nvPicPr>
            <p:cNvPr id="132" name="Picture 71"/>
            <p:cNvPicPr>
              <a:picLocks noChangeAspect="1" noChangeArrowheads="1"/>
            </p:cNvPicPr>
            <p:nvPr/>
          </p:nvPicPr>
          <p:blipFill>
            <a:blip r:embed="rId12" cstate="print"/>
            <a:srcRect/>
            <a:stretch>
              <a:fillRect/>
            </a:stretch>
          </p:blipFill>
          <p:spPr bwMode="auto">
            <a:xfrm>
              <a:off x="2640" y="3888"/>
              <a:ext cx="384" cy="332"/>
            </a:xfrm>
            <a:prstGeom prst="rect">
              <a:avLst/>
            </a:prstGeom>
            <a:noFill/>
            <a:ln w="9525">
              <a:noFill/>
              <a:miter lim="800000"/>
              <a:headEnd/>
              <a:tailEnd/>
            </a:ln>
          </p:spPr>
        </p:pic>
        <p:sp>
          <p:nvSpPr>
            <p:cNvPr id="133" name="AutoShape 72"/>
            <p:cNvSpPr>
              <a:spLocks noChangeArrowheads="1"/>
            </p:cNvSpPr>
            <p:nvPr/>
          </p:nvSpPr>
          <p:spPr bwMode="auto">
            <a:xfrm>
              <a:off x="3456" y="3504"/>
              <a:ext cx="336" cy="240"/>
            </a:xfrm>
            <a:prstGeom prst="irregularSeal1">
              <a:avLst/>
            </a:prstGeom>
            <a:noFill/>
            <a:ln w="28575">
              <a:solidFill>
                <a:schemeClr val="accent2"/>
              </a:solidFill>
              <a:miter lim="800000"/>
              <a:headEnd/>
              <a:tailEnd/>
            </a:ln>
            <a:effectLst>
              <a:outerShdw dist="17961" dir="2700000" algn="ctr" rotWithShape="0">
                <a:srgbClr val="000000"/>
              </a:outerShdw>
            </a:effectLst>
          </p:spPr>
          <p:txBody>
            <a:bodyPr wrap="none" lIns="73025" tIns="36512" rIns="73025" bIns="36512" anchor="ctr"/>
            <a:lstStyle/>
            <a:p>
              <a:pPr fontAlgn="auto">
                <a:spcBef>
                  <a:spcPts val="0"/>
                </a:spcBef>
                <a:spcAft>
                  <a:spcPts val="0"/>
                </a:spcAft>
                <a:defRPr/>
              </a:pPr>
              <a:endParaRPr lang="en-US">
                <a:latin typeface="+mn-lt"/>
                <a:cs typeface="+mn-cs"/>
              </a:endParaRPr>
            </a:p>
          </p:txBody>
        </p:sp>
        <p:cxnSp>
          <p:nvCxnSpPr>
            <p:cNvPr id="134" name="AutoShape 73"/>
            <p:cNvCxnSpPr>
              <a:cxnSpLocks noChangeShapeType="1"/>
              <a:endCxn id="133" idx="2"/>
            </p:cNvCxnSpPr>
            <p:nvPr/>
          </p:nvCxnSpPr>
          <p:spPr bwMode="auto">
            <a:xfrm flipV="1">
              <a:off x="3024" y="3753"/>
              <a:ext cx="564" cy="301"/>
            </a:xfrm>
            <a:prstGeom prst="curvedConnector2">
              <a:avLst/>
            </a:prstGeom>
            <a:noFill/>
            <a:ln w="25400">
              <a:solidFill>
                <a:schemeClr val="accent2"/>
              </a:solidFill>
              <a:round/>
              <a:headEnd type="none" w="sm" len="sm"/>
              <a:tailEnd type="triangle" w="med" len="med"/>
            </a:ln>
            <a:effectLst>
              <a:outerShdw dist="17961" dir="2700000" algn="ctr" rotWithShape="0">
                <a:schemeClr val="bg2"/>
              </a:outerShdw>
            </a:effectLst>
          </p:spPr>
        </p:cxnSp>
      </p:grpSp>
      <p:sp>
        <p:nvSpPr>
          <p:cNvPr id="135" name="Freeform 61"/>
          <p:cNvSpPr>
            <a:spLocks/>
          </p:cNvSpPr>
          <p:nvPr/>
        </p:nvSpPr>
        <p:spPr bwMode="auto">
          <a:xfrm>
            <a:off x="6313561" y="1700808"/>
            <a:ext cx="2074863" cy="2803525"/>
          </a:xfrm>
          <a:custGeom>
            <a:avLst/>
            <a:gdLst/>
            <a:ahLst/>
            <a:cxnLst>
              <a:cxn ang="0">
                <a:pos x="1003" y="0"/>
              </a:cxn>
              <a:cxn ang="0">
                <a:pos x="435" y="907"/>
              </a:cxn>
              <a:cxn ang="0">
                <a:pos x="88" y="1231"/>
              </a:cxn>
              <a:cxn ang="0">
                <a:pos x="175" y="1681"/>
              </a:cxn>
              <a:cxn ang="0">
                <a:pos x="1137" y="1744"/>
              </a:cxn>
              <a:cxn ang="0">
                <a:pos x="1193" y="1752"/>
              </a:cxn>
            </a:cxnLst>
            <a:rect l="0" t="0" r="r" b="b"/>
            <a:pathLst>
              <a:path w="1307" h="1766">
                <a:moveTo>
                  <a:pt x="1003" y="0"/>
                </a:moveTo>
                <a:cubicBezTo>
                  <a:pt x="795" y="351"/>
                  <a:pt x="587" y="702"/>
                  <a:pt x="435" y="907"/>
                </a:cubicBezTo>
                <a:cubicBezTo>
                  <a:pt x="283" y="1112"/>
                  <a:pt x="131" y="1102"/>
                  <a:pt x="88" y="1231"/>
                </a:cubicBezTo>
                <a:cubicBezTo>
                  <a:pt x="45" y="1360"/>
                  <a:pt x="0" y="1596"/>
                  <a:pt x="175" y="1681"/>
                </a:cubicBezTo>
                <a:cubicBezTo>
                  <a:pt x="350" y="1766"/>
                  <a:pt x="967" y="1732"/>
                  <a:pt x="1137" y="1744"/>
                </a:cubicBezTo>
                <a:cubicBezTo>
                  <a:pt x="1307" y="1756"/>
                  <a:pt x="1185" y="1751"/>
                  <a:pt x="1193" y="1752"/>
                </a:cubicBezTo>
              </a:path>
            </a:pathLst>
          </a:custGeom>
          <a:noFill/>
          <a:ln w="57150" cap="flat" cmpd="sng">
            <a:solidFill>
              <a:schemeClr val="accent2"/>
            </a:solidFill>
            <a:prstDash val="solid"/>
            <a:round/>
            <a:headEnd type="none" w="med" len="med"/>
            <a:tailEnd type="triangle" w="med" len="med"/>
          </a:ln>
          <a:effectLst>
            <a:outerShdw dist="17961" dir="2700000" algn="ctr" rotWithShape="0">
              <a:schemeClr val="bg2"/>
            </a:outerShdw>
          </a:effectLst>
        </p:spPr>
        <p:txBody>
          <a:bodyPr lIns="73025" tIns="36512" rIns="73025" bIns="36512"/>
          <a:lstStyle/>
          <a:p>
            <a:pPr fontAlgn="auto">
              <a:spcBef>
                <a:spcPts val="0"/>
              </a:spcBef>
              <a:spcAft>
                <a:spcPts val="0"/>
              </a:spcAft>
              <a:defRPr/>
            </a:pPr>
            <a:endParaRPr lang="en-US">
              <a:latin typeface="+mn-lt"/>
              <a:cs typeface="+mn-cs"/>
            </a:endParaRPr>
          </a:p>
        </p:txBody>
      </p:sp>
      <p:sp>
        <p:nvSpPr>
          <p:cNvPr id="137" name="Slide Number Placeholder 136"/>
          <p:cNvSpPr>
            <a:spLocks noGrp="1"/>
          </p:cNvSpPr>
          <p:nvPr>
            <p:ph type="sldNum" sz="quarter" idx="12"/>
          </p:nvPr>
        </p:nvSpPr>
        <p:spPr/>
        <p:txBody>
          <a:bodyPr/>
          <a:lstStyle/>
          <a:p>
            <a:pPr>
              <a:defRPr/>
            </a:pPr>
            <a:fld id="{CAD83BF8-0C0B-4963-ADFA-8CC686ABA548}"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0-#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0-#ppt_w/2"/>
                                          </p:val>
                                        </p:tav>
                                        <p:tav tm="100000">
                                          <p:val>
                                            <p:strVal val="#ppt_x"/>
                                          </p:val>
                                        </p:tav>
                                      </p:tavLst>
                                    </p:anim>
                                    <p:anim calcmode="lin" valueType="num">
                                      <p:cBhvr additive="base">
                                        <p:cTn id="12"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0-#ppt_w/2"/>
                                          </p:val>
                                        </p:tav>
                                        <p:tav tm="100000">
                                          <p:val>
                                            <p:strVal val="#ppt_x"/>
                                          </p:val>
                                        </p:tav>
                                      </p:tavLst>
                                    </p:anim>
                                    <p:anim calcmode="lin" valueType="num">
                                      <p:cBhvr additive="base">
                                        <p:cTn id="1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for network monitoring</a:t>
            </a:r>
            <a:br>
              <a:rPr lang="en-US" dirty="0" smtClean="0"/>
            </a:br>
            <a:r>
              <a:rPr lang="en-US" dirty="0" smtClean="0"/>
              <a:t>Problems might still occur!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latin typeface="+mj-lt"/>
              </a:rPr>
              <a:t>The Amazon Web Services Outage (April 2011)</a:t>
            </a:r>
          </a:p>
          <a:p>
            <a:r>
              <a:rPr lang="en-US" dirty="0" smtClean="0">
                <a:latin typeface="+mj-lt"/>
              </a:rPr>
              <a:t>Elastic Block Store: storage database for Amazon’s EC2. </a:t>
            </a:r>
          </a:p>
          <a:p>
            <a:pPr lvl="1"/>
            <a:r>
              <a:rPr lang="en-US" dirty="0" smtClean="0">
                <a:latin typeface="+mj-lt"/>
              </a:rPr>
              <a:t>EBS clusters (Database nodes)</a:t>
            </a:r>
          </a:p>
          <a:p>
            <a:pPr lvl="1"/>
            <a:r>
              <a:rPr lang="en-US" dirty="0" smtClean="0">
                <a:latin typeface="+mj-lt"/>
              </a:rPr>
              <a:t>Control Plane Services (accepts user requests and directs them to appropriate EBS clusters) </a:t>
            </a:r>
          </a:p>
          <a:p>
            <a:pPr lvl="1"/>
            <a:r>
              <a:rPr lang="en-US" dirty="0" smtClean="0">
                <a:latin typeface="+mj-lt"/>
              </a:rPr>
              <a:t>Inter node communication on high bandwidth network and a lower capacity network as a back-up. </a:t>
            </a:r>
          </a:p>
          <a:p>
            <a:r>
              <a:rPr lang="en-US" dirty="0" smtClean="0">
                <a:solidFill>
                  <a:srgbClr val="FF0000"/>
                </a:solidFill>
                <a:latin typeface="+mj-lt"/>
              </a:rPr>
              <a:t>Manual Error with routine Network Upgrade Procedure (traffic directed to the low capacity network)</a:t>
            </a:r>
          </a:p>
          <a:p>
            <a:pPr lvl="1"/>
            <a:r>
              <a:rPr lang="en-US" dirty="0" smtClean="0">
                <a:latin typeface="+mj-lt"/>
              </a:rPr>
              <a:t>many nodes were isolated. </a:t>
            </a:r>
          </a:p>
          <a:p>
            <a:pPr lvl="1"/>
            <a:r>
              <a:rPr lang="en-US" dirty="0" smtClean="0">
                <a:latin typeface="+mj-lt"/>
              </a:rPr>
              <a:t>Etc. (for more info follow the link below)</a:t>
            </a:r>
          </a:p>
          <a:p>
            <a:r>
              <a:rPr lang="en-US" dirty="0" smtClean="0">
                <a:latin typeface="+mj-lt"/>
              </a:rPr>
              <a:t>Tens of sites and businesses impacted for 3 long days</a:t>
            </a:r>
          </a:p>
        </p:txBody>
      </p:sp>
      <p:sp>
        <p:nvSpPr>
          <p:cNvPr id="4" name="Rectangle 3"/>
          <p:cNvSpPr/>
          <p:nvPr/>
        </p:nvSpPr>
        <p:spPr>
          <a:xfrm>
            <a:off x="1187624" y="6021288"/>
            <a:ext cx="6480720" cy="400110"/>
          </a:xfrm>
          <a:prstGeom prst="rect">
            <a:avLst/>
          </a:prstGeom>
        </p:spPr>
        <p:txBody>
          <a:bodyPr wrap="square">
            <a:spAutoFit/>
          </a:bodyPr>
          <a:lstStyle/>
          <a:p>
            <a:r>
              <a:rPr lang="en-US" sz="2000" dirty="0" smtClean="0"/>
              <a:t>(Source) http://aws.amazon.com/message/65648/</a:t>
            </a:r>
          </a:p>
        </p:txBody>
      </p:sp>
      <p:sp>
        <p:nvSpPr>
          <p:cNvPr id="6" name="Slide Number Placeholder 5"/>
          <p:cNvSpPr>
            <a:spLocks noGrp="1"/>
          </p:cNvSpPr>
          <p:nvPr>
            <p:ph type="sldNum" sz="quarter" idx="12"/>
          </p:nvPr>
        </p:nvSpPr>
        <p:spPr/>
        <p:txBody>
          <a:bodyPr/>
          <a:lstStyle/>
          <a:p>
            <a:pPr>
              <a:defRPr/>
            </a:pPr>
            <a:fld id="{7BC538F5-AE3E-4060-9D7B-E244CDF4597A}" type="slidenum">
              <a:rPr lang="en-US" smtClean="0"/>
              <a:pPr>
                <a:defRPr/>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p:cNvSpPr>
          <p:nvPr>
            <p:ph type="title"/>
          </p:nvPr>
        </p:nvSpPr>
        <p:spPr/>
        <p:txBody>
          <a:bodyPr>
            <a:normAutofit/>
          </a:bodyPr>
          <a:lstStyle/>
          <a:p>
            <a:r>
              <a:rPr lang="fr-FR" sz="4000" dirty="0" smtClean="0"/>
              <a:t>Network monitoring: Components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43954410"/>
              </p:ext>
            </p:extLst>
          </p:nvPr>
        </p:nvGraphicFramePr>
        <p:xfrm>
          <a:off x="468312" y="1628775"/>
          <a:ext cx="4175695"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166" name="Rectangle 6"/>
          <p:cNvSpPr>
            <a:spLocks noGrp="1"/>
          </p:cNvSpPr>
          <p:nvPr>
            <p:ph type="body" sz="half" idx="2"/>
          </p:nvPr>
        </p:nvSpPr>
        <p:spPr/>
        <p:txBody>
          <a:bodyPr/>
          <a:lstStyle/>
          <a:p>
            <a:pPr>
              <a:lnSpc>
                <a:spcPct val="80000"/>
              </a:lnSpc>
            </a:pPr>
            <a:endParaRPr lang="fr-FR" sz="1400" dirty="0" smtClean="0"/>
          </a:p>
        </p:txBody>
      </p:sp>
      <p:sp>
        <p:nvSpPr>
          <p:cNvPr id="9216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graphicFrame>
        <p:nvGraphicFramePr>
          <p:cNvPr id="92167" name="Object 7"/>
          <p:cNvGraphicFramePr>
            <a:graphicFrameLocks noChangeAspect="1"/>
          </p:cNvGraphicFramePr>
          <p:nvPr/>
        </p:nvGraphicFramePr>
        <p:xfrm>
          <a:off x="4717355" y="1988840"/>
          <a:ext cx="4175125" cy="3665537"/>
        </p:xfrm>
        <a:graphic>
          <a:graphicData uri="http://schemas.openxmlformats.org/presentationml/2006/ole">
            <mc:AlternateContent xmlns:mc="http://schemas.openxmlformats.org/markup-compatibility/2006">
              <mc:Choice xmlns:v="urn:schemas-microsoft-com:vml" Requires="v">
                <p:oleObj spid="_x0000_s207912" name="Visio" r:id="rId9" imgW="4926349" imgH="3994553" progId="Visio.Drawing.11">
                  <p:embed/>
                </p:oleObj>
              </mc:Choice>
              <mc:Fallback>
                <p:oleObj name="Visio" r:id="rId9" imgW="4926349" imgH="3994553" progId="Visio.Drawing.11">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7355" y="1988840"/>
                        <a:ext cx="4175125" cy="366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859B1CAC-F9A9-4D24-B508-24F3354838BB}" type="slidenum">
              <a:rPr lang="en-US" smtClean="0"/>
              <a:pPr>
                <a:defRPr/>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en-US" sz="4000" dirty="0" smtClean="0"/>
              <a:t>Complexity of network monitoring</a:t>
            </a:r>
            <a:endParaRPr lang="fr-FR" sz="4000" dirty="0" smtClean="0"/>
          </a:p>
        </p:txBody>
      </p:sp>
      <p:sp>
        <p:nvSpPr>
          <p:cNvPr id="138243" name="Rectangle 3"/>
          <p:cNvSpPr>
            <a:spLocks noGrp="1"/>
          </p:cNvSpPr>
          <p:nvPr>
            <p:ph type="body" idx="1"/>
          </p:nvPr>
        </p:nvSpPr>
        <p:spPr/>
        <p:txBody>
          <a:bodyPr/>
          <a:lstStyle/>
          <a:p>
            <a:r>
              <a:rPr lang="en-US" sz="2800" dirty="0" smtClean="0"/>
              <a:t>Size, complexity and diversity of the networks </a:t>
            </a:r>
          </a:p>
          <a:p>
            <a:pPr lvl="1"/>
            <a:r>
              <a:rPr lang="en-US" sz="2400" dirty="0" smtClean="0"/>
              <a:t>understand cause-effect relationships is difficult</a:t>
            </a:r>
          </a:p>
          <a:p>
            <a:r>
              <a:rPr lang="en-US" sz="2800" dirty="0" smtClean="0"/>
              <a:t>Measurement is not an objective! </a:t>
            </a:r>
          </a:p>
          <a:p>
            <a:pPr lvl="1"/>
            <a:r>
              <a:rPr lang="en-US" sz="2400" dirty="0" smtClean="0"/>
              <a:t>meaningless without careful analysis</a:t>
            </a:r>
          </a:p>
          <a:p>
            <a:pPr lvl="1"/>
            <a:r>
              <a:rPr lang="en-US" sz="2400" dirty="0" smtClean="0"/>
              <a:t>Analysis depends on the monitoring objective</a:t>
            </a:r>
          </a:p>
          <a:p>
            <a:pPr lvl="1"/>
            <a:r>
              <a:rPr lang="en-US" sz="2400" dirty="0" smtClean="0"/>
              <a:t>Need to define </a:t>
            </a:r>
          </a:p>
          <a:p>
            <a:pPr lvl="2"/>
            <a:r>
              <a:rPr lang="en-US" sz="2000" dirty="0" smtClean="0"/>
              <a:t>What, where, how to measure?</a:t>
            </a:r>
          </a:p>
        </p:txBody>
      </p:sp>
      <p:sp>
        <p:nvSpPr>
          <p:cNvPr id="5" name="Slide Number Placeholder 4"/>
          <p:cNvSpPr>
            <a:spLocks noGrp="1"/>
          </p:cNvSpPr>
          <p:nvPr>
            <p:ph type="sldNum" sz="quarter" idx="12"/>
          </p:nvPr>
        </p:nvSpPr>
        <p:spPr/>
        <p:txBody>
          <a:bodyPr/>
          <a:lstStyle/>
          <a:p>
            <a:pPr>
              <a:defRPr/>
            </a:pPr>
            <a:fld id="{7BC538F5-AE3E-4060-9D7B-E244CDF4597A}" type="slidenum">
              <a:rPr lang="en-US" smtClean="0"/>
              <a:pPr>
                <a:defRPr/>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Monitoring requirements</a:t>
            </a:r>
            <a:endParaRPr lang="en-US" dirty="0"/>
          </a:p>
        </p:txBody>
      </p:sp>
      <p:sp>
        <p:nvSpPr>
          <p:cNvPr id="3" name="Espace réservé du contenu 2"/>
          <p:cNvSpPr>
            <a:spLocks noGrp="1"/>
          </p:cNvSpPr>
          <p:nvPr>
            <p:ph idx="1"/>
          </p:nvPr>
        </p:nvSpPr>
        <p:spPr/>
        <p:txBody>
          <a:bodyPr/>
          <a:lstStyle/>
          <a:p>
            <a:pPr lvl="0"/>
            <a:endParaRPr lang="en-GB" sz="2400" dirty="0" smtClean="0"/>
          </a:p>
          <a:p>
            <a:pPr lvl="0"/>
            <a:r>
              <a:rPr lang="en-GB" sz="2400" dirty="0" smtClean="0"/>
              <a:t>High </a:t>
            </a:r>
            <a:r>
              <a:rPr lang="en-GB" sz="2400" dirty="0"/>
              <a:t>capturing </a:t>
            </a:r>
            <a:r>
              <a:rPr lang="en-GB" sz="2400" dirty="0" smtClean="0"/>
              <a:t>performance </a:t>
            </a:r>
          </a:p>
          <a:p>
            <a:pPr lvl="0"/>
            <a:r>
              <a:rPr lang="en-GB" sz="2400" dirty="0" smtClean="0"/>
              <a:t>Extensibility </a:t>
            </a:r>
          </a:p>
          <a:p>
            <a:pPr lvl="0"/>
            <a:r>
              <a:rPr lang="en-GB" sz="2400" dirty="0" smtClean="0"/>
              <a:t>Scalability</a:t>
            </a:r>
          </a:p>
          <a:p>
            <a:pPr lvl="0"/>
            <a:r>
              <a:rPr lang="en-GB" sz="2400" dirty="0" smtClean="0"/>
              <a:t>Real </a:t>
            </a:r>
            <a:r>
              <a:rPr lang="en-GB" sz="2400" dirty="0"/>
              <a:t>time </a:t>
            </a:r>
            <a:r>
              <a:rPr lang="en-GB" sz="2400" dirty="0" smtClean="0"/>
              <a:t>functioning </a:t>
            </a:r>
          </a:p>
          <a:p>
            <a:pPr lvl="0"/>
            <a:r>
              <a:rPr lang="en-GB" sz="2400" dirty="0" smtClean="0"/>
              <a:t>Granularity </a:t>
            </a:r>
          </a:p>
          <a:p>
            <a:pPr lvl="0"/>
            <a:r>
              <a:rPr lang="en-GB" sz="2400" dirty="0" smtClean="0"/>
              <a:t>Diversity</a:t>
            </a:r>
          </a:p>
          <a:p>
            <a:pPr lvl="0"/>
            <a:r>
              <a:rPr lang="en-GB" sz="2400" dirty="0" smtClean="0"/>
              <a:t>Low cost </a:t>
            </a:r>
          </a:p>
          <a:p>
            <a:pPr lvl="0"/>
            <a:r>
              <a:rPr lang="en-GB" sz="2400" dirty="0" smtClean="0"/>
              <a:t>Secure</a:t>
            </a:r>
            <a:endParaRPr lang="en-US" sz="2400" dirty="0"/>
          </a:p>
        </p:txBody>
      </p:sp>
      <p:sp>
        <p:nvSpPr>
          <p:cNvPr id="5" name="Espace réservé du numéro de diapositive 4"/>
          <p:cNvSpPr>
            <a:spLocks noGrp="1"/>
          </p:cNvSpPr>
          <p:nvPr>
            <p:ph type="sldNum" sz="quarter" idx="12"/>
          </p:nvPr>
        </p:nvSpPr>
        <p:spPr/>
        <p:txBody>
          <a:bodyPr/>
          <a:lstStyle/>
          <a:p>
            <a:pPr>
              <a:defRPr/>
            </a:pPr>
            <a:fld id="{7BC538F5-AE3E-4060-9D7B-E244CDF4597A}" type="slidenum">
              <a:rPr lang="en-US" smtClean="0"/>
              <a:pPr>
                <a:defRPr/>
              </a:pPr>
              <a:t>9</a:t>
            </a:fld>
            <a:endParaRPr lang="en-US"/>
          </a:p>
        </p:txBody>
      </p:sp>
    </p:spTree>
    <p:extLst>
      <p:ext uri="{BB962C8B-B14F-4D97-AF65-F5344CB8AC3E}">
        <p14:creationId xmlns:p14="http://schemas.microsoft.com/office/powerpoint/2010/main" val="1272766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2543</TotalTime>
  <Words>2988</Words>
  <Application>Microsoft Macintosh PowerPoint</Application>
  <PresentationFormat>On-screen Show (4:3)</PresentationFormat>
  <Paragraphs>493</Paragraphs>
  <Slides>36</Slides>
  <Notes>31</Notes>
  <HiddenSlides>8</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Visio</vt:lpstr>
      <vt:lpstr>Clip</vt:lpstr>
      <vt:lpstr>  Network Monitoring for Security Checking</vt:lpstr>
      <vt:lpstr>What is network monitoring</vt:lpstr>
      <vt:lpstr>Network monitoring: Basics</vt:lpstr>
      <vt:lpstr>Need for network monitoring Understand / Plan</vt:lpstr>
      <vt:lpstr>Need for network monitoring Diagnose &amp; react</vt:lpstr>
      <vt:lpstr>Need for network monitoring Problems might still occur!</vt:lpstr>
      <vt:lpstr>Network monitoring: Components</vt:lpstr>
      <vt:lpstr>Complexity of network monitoring</vt:lpstr>
      <vt:lpstr>Monitoring requirements</vt:lpstr>
      <vt:lpstr>Deep Packet Inspection  Based Monitoring</vt:lpstr>
      <vt:lpstr>What is DPI</vt:lpstr>
      <vt:lpstr>Why to DPI</vt:lpstr>
      <vt:lpstr>Inside DPI</vt:lpstr>
      <vt:lpstr>From classification to attributes and events extraction</vt:lpstr>
      <vt:lpstr>Attribute extraction with DPI</vt:lpstr>
      <vt:lpstr>Network as a Database</vt:lpstr>
      <vt:lpstr>Security Monitoring with DPI Using MMT</vt:lpstr>
      <vt:lpstr>The HBGary Hack</vt:lpstr>
      <vt:lpstr>The HBGary Hack</vt:lpstr>
      <vt:lpstr>The HBGary Hack: Where can security monitoring help?</vt:lpstr>
      <vt:lpstr>Security monitoring with DPI: Abstract description</vt:lpstr>
      <vt:lpstr>Security monitoring using DPI: Abstract description</vt:lpstr>
      <vt:lpstr>Security monitoring using DPI</vt:lpstr>
      <vt:lpstr>Properties Expressivity</vt:lpstr>
      <vt:lpstr>Properties Expressivity</vt:lpstr>
      <vt:lpstr>Properties Expressivity</vt:lpstr>
      <vt:lpstr>Montimage Monitoring Tool (MMT)</vt:lpstr>
      <vt:lpstr>Innovation</vt:lpstr>
      <vt:lpstr>Thales Case Study: Ad-hoc waveform networking protocols</vt:lpstr>
      <vt:lpstr>Network threats and vulnerabilities</vt:lpstr>
      <vt:lpstr>Testing architecture</vt:lpstr>
      <vt:lpstr>Security Rules Specification : Example</vt:lpstr>
      <vt:lpstr>Analysis results: Attack Scenario 1</vt:lpstr>
      <vt:lpstr>Some Results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Hiba</dc:creator>
  <cp:lastModifiedBy>Yue Jia</cp:lastModifiedBy>
  <cp:revision>59</cp:revision>
  <dcterms:created xsi:type="dcterms:W3CDTF">2012-02-05T21:51:54Z</dcterms:created>
  <dcterms:modified xsi:type="dcterms:W3CDTF">2013-10-03T15:26:28Z</dcterms:modified>
</cp:coreProperties>
</file>