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0"/>
  </p:notesMasterIdLst>
  <p:handoutMasterIdLst>
    <p:handoutMasterId r:id="rId41"/>
  </p:handoutMasterIdLst>
  <p:sldIdLst>
    <p:sldId id="320" r:id="rId2"/>
    <p:sldId id="323" r:id="rId3"/>
    <p:sldId id="407" r:id="rId4"/>
    <p:sldId id="409" r:id="rId5"/>
    <p:sldId id="414" r:id="rId6"/>
    <p:sldId id="415" r:id="rId7"/>
    <p:sldId id="410" r:id="rId8"/>
    <p:sldId id="411" r:id="rId9"/>
    <p:sldId id="423" r:id="rId10"/>
    <p:sldId id="412" r:id="rId11"/>
    <p:sldId id="416" r:id="rId12"/>
    <p:sldId id="417" r:id="rId13"/>
    <p:sldId id="424" r:id="rId14"/>
    <p:sldId id="428" r:id="rId15"/>
    <p:sldId id="429" r:id="rId16"/>
    <p:sldId id="431" r:id="rId17"/>
    <p:sldId id="430" r:id="rId18"/>
    <p:sldId id="418" r:id="rId19"/>
    <p:sldId id="419" r:id="rId20"/>
    <p:sldId id="420" r:id="rId21"/>
    <p:sldId id="421" r:id="rId22"/>
    <p:sldId id="422" r:id="rId23"/>
    <p:sldId id="425" r:id="rId24"/>
    <p:sldId id="432" r:id="rId25"/>
    <p:sldId id="436" r:id="rId26"/>
    <p:sldId id="434" r:id="rId27"/>
    <p:sldId id="437" r:id="rId28"/>
    <p:sldId id="438" r:id="rId29"/>
    <p:sldId id="444" r:id="rId30"/>
    <p:sldId id="439" r:id="rId31"/>
    <p:sldId id="440" r:id="rId32"/>
    <p:sldId id="441" r:id="rId33"/>
    <p:sldId id="442" r:id="rId34"/>
    <p:sldId id="443" r:id="rId35"/>
    <p:sldId id="433" r:id="rId36"/>
    <p:sldId id="427" r:id="rId37"/>
    <p:sldId id="339" r:id="rId38"/>
    <p:sldId id="395" r:id="rId39"/>
  </p:sldIdLst>
  <p:sldSz cx="9144000" cy="6858000" type="screen4x3"/>
  <p:notesSz cx="6718300" cy="101219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0000"/>
    <a:srgbClr val="000000"/>
    <a:srgbClr val="0033CC"/>
    <a:srgbClr val="66FFFF"/>
    <a:srgbClr val="00FFFF"/>
    <a:srgbClr val="00CCFF"/>
    <a:srgbClr val="99CCFF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615" autoAdjust="0"/>
    <p:restoredTop sz="90920" autoAdjust="0"/>
  </p:normalViewPr>
  <p:slideViewPr>
    <p:cSldViewPr>
      <p:cViewPr varScale="1">
        <p:scale>
          <a:sx n="66" d="100"/>
          <a:sy n="66" d="100"/>
        </p:scale>
        <p:origin x="-1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80"/>
    </p:cViewPr>
  </p:sorterViewPr>
  <p:notesViewPr>
    <p:cSldViewPr>
      <p:cViewPr>
        <p:scale>
          <a:sx n="100" d="100"/>
          <a:sy n="100" d="100"/>
        </p:scale>
        <p:origin x="-72" y="216"/>
      </p:cViewPr>
      <p:guideLst>
        <p:guide orient="horz" pos="3188"/>
        <p:guide pos="211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8460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1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2025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1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84600" y="962025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70BFC6C-ADAC-423F-8263-E76ED9673C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2" tIns="47241" rIns="94482" bIns="47241" numCol="1" anchor="t" anchorCtr="0" compatLnSpc="1">
            <a:prstTxWarp prst="textNoShape">
              <a:avLst/>
            </a:prstTxWarp>
          </a:bodyPr>
          <a:lstStyle>
            <a:lvl1pPr defTabSz="94615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3062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2" tIns="47241" rIns="94482" bIns="47241" numCol="1" anchor="t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27088" y="758825"/>
            <a:ext cx="5060950" cy="379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808538"/>
            <a:ext cx="4924425" cy="455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2" tIns="47241" rIns="94482" bIns="472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15488"/>
            <a:ext cx="2911475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2" tIns="47241" rIns="94482" bIns="47241" numCol="1" anchor="b" anchorCtr="0" compatLnSpc="1">
            <a:prstTxWarp prst="textNoShape">
              <a:avLst/>
            </a:prstTxWarp>
          </a:bodyPr>
          <a:lstStyle>
            <a:lvl1pPr defTabSz="94615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615488"/>
            <a:ext cx="29130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2" tIns="47241" rIns="94482" bIns="47241" numCol="1" anchor="b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49412F79-B07D-42B3-B5EE-8854E7A0A7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RESTLogo3.gi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191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83" name="Rectangle 103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5484" name="Rectangle 103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103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W. B. Langdon, Crest</a:t>
            </a:r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80E81-750F-4F61-87BE-2F72F01E5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RESTLogo3.gi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191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W. B. Langdon, UCL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460E2-9262-4A09-A9F1-B945C085F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RESTLogo3.gi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191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W. B. Langdon, Crest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31891-115D-4E09-9F61-8C369FFEA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GB">
              <a:cs typeface="+mn-cs"/>
            </a:endParaRPr>
          </a:p>
        </p:txBody>
      </p:sp>
      <p:sp>
        <p:nvSpPr>
          <p:cNvPr id="104451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GB">
              <a:cs typeface="+mn-cs"/>
            </a:endParaRPr>
          </a:p>
        </p:txBody>
      </p:sp>
      <p:sp>
        <p:nvSpPr>
          <p:cNvPr id="104452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en-GB">
              <a:cs typeface="+mn-cs"/>
            </a:endParaRPr>
          </a:p>
        </p:txBody>
      </p:sp>
      <p:sp>
        <p:nvSpPr>
          <p:cNvPr id="104453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en-GB">
              <a:cs typeface="+mn-cs"/>
            </a:endParaRPr>
          </a:p>
        </p:txBody>
      </p:sp>
      <p:sp>
        <p:nvSpPr>
          <p:cNvPr id="104454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en-GB">
              <a:cs typeface="+mn-cs"/>
            </a:endParaRPr>
          </a:p>
        </p:txBody>
      </p:sp>
      <p:sp>
        <p:nvSpPr>
          <p:cNvPr id="104455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en-GB">
              <a:cs typeface="+mn-cs"/>
            </a:endParaRPr>
          </a:p>
        </p:txBody>
      </p:sp>
      <p:sp>
        <p:nvSpPr>
          <p:cNvPr id="104456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en-GB">
              <a:cs typeface="+mn-cs"/>
            </a:endParaRPr>
          </a:p>
        </p:txBody>
      </p:sp>
      <p:sp>
        <p:nvSpPr>
          <p:cNvPr id="104457" name="Freeform 9"/>
          <p:cNvSpPr>
            <a:spLocks/>
          </p:cNvSpPr>
          <p:nvPr/>
        </p:nvSpPr>
        <p:spPr bwMode="white">
          <a:xfrm>
            <a:off x="0" y="0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en-GB">
              <a:cs typeface="+mn-cs"/>
            </a:endParaRPr>
          </a:p>
        </p:txBody>
      </p:sp>
      <p:sp>
        <p:nvSpPr>
          <p:cNvPr id="104458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en-GB">
              <a:cs typeface="+mn-cs"/>
            </a:endParaRPr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458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461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fld id="{4C291EAC-A431-41AA-A937-4B13AB6A0DD9}" type="datetimeFigureOut">
              <a:rPr lang="en-US"/>
              <a:pPr>
                <a:defRPr/>
              </a:pPr>
              <a:t>10/26/2010</a:t>
            </a:fld>
            <a:endParaRPr lang="en-US"/>
          </a:p>
        </p:txBody>
      </p:sp>
      <p:sp>
        <p:nvSpPr>
          <p:cNvPr id="1044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r>
              <a:rPr lang="en-US"/>
              <a:t>W. B. Langdon, Crest</a:t>
            </a:r>
          </a:p>
        </p:txBody>
      </p:sp>
      <p:sp>
        <p:nvSpPr>
          <p:cNvPr id="10446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75BD39AE-2DA2-4D0F-918C-49718DA17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8448" name="Group 16"/>
          <p:cNvGrpSpPr>
            <a:grpSpLocks/>
          </p:cNvGrpSpPr>
          <p:nvPr/>
        </p:nvGrpSpPr>
        <p:grpSpPr bwMode="auto">
          <a:xfrm>
            <a:off x="76200" y="76200"/>
            <a:ext cx="865188" cy="862013"/>
            <a:chOff x="48" y="48"/>
            <a:chExt cx="545" cy="543"/>
          </a:xfrm>
        </p:grpSpPr>
        <p:pic>
          <p:nvPicPr>
            <p:cNvPr id="18449" name="Picture 17" descr="C:\motif5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8" y="48"/>
              <a:ext cx="528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466" name="Freeform 18"/>
            <p:cNvSpPr>
              <a:spLocks/>
            </p:cNvSpPr>
            <p:nvPr/>
          </p:nvSpPr>
          <p:spPr bwMode="auto">
            <a:xfrm rot="212036">
              <a:off x="406" y="338"/>
              <a:ext cx="187" cy="253"/>
            </a:xfrm>
            <a:custGeom>
              <a:avLst/>
              <a:gdLst/>
              <a:ahLst/>
              <a:cxnLst>
                <a:cxn ang="0">
                  <a:pos x="141" y="15"/>
                </a:cxn>
                <a:cxn ang="0">
                  <a:pos x="132" y="99"/>
                </a:cxn>
                <a:cxn ang="0">
                  <a:pos x="116" y="155"/>
                </a:cxn>
                <a:cxn ang="0">
                  <a:pos x="93" y="186"/>
                </a:cxn>
                <a:cxn ang="0">
                  <a:pos x="12" y="246"/>
                </a:cxn>
                <a:cxn ang="0">
                  <a:pos x="0" y="252"/>
                </a:cxn>
                <a:cxn ang="0">
                  <a:pos x="243" y="240"/>
                </a:cxn>
                <a:cxn ang="0">
                  <a:pos x="243" y="0"/>
                </a:cxn>
                <a:cxn ang="0">
                  <a:pos x="141" y="15"/>
                </a:cxn>
              </a:cxnLst>
              <a:rect l="0" t="0" r="r" b="b"/>
              <a:pathLst>
                <a:path w="243" h="253">
                  <a:moveTo>
                    <a:pt x="141" y="15"/>
                  </a:moveTo>
                  <a:cubicBezTo>
                    <a:pt x="139" y="52"/>
                    <a:pt x="142" y="69"/>
                    <a:pt x="132" y="99"/>
                  </a:cubicBezTo>
                  <a:cubicBezTo>
                    <a:pt x="129" y="120"/>
                    <a:pt x="123" y="135"/>
                    <a:pt x="116" y="155"/>
                  </a:cubicBezTo>
                  <a:cubicBezTo>
                    <a:pt x="113" y="164"/>
                    <a:pt x="95" y="183"/>
                    <a:pt x="93" y="186"/>
                  </a:cubicBezTo>
                  <a:cubicBezTo>
                    <a:pt x="75" y="213"/>
                    <a:pt x="44" y="238"/>
                    <a:pt x="12" y="246"/>
                  </a:cubicBezTo>
                  <a:cubicBezTo>
                    <a:pt x="2" y="253"/>
                    <a:pt x="7" y="252"/>
                    <a:pt x="0" y="252"/>
                  </a:cubicBezTo>
                  <a:lnTo>
                    <a:pt x="243" y="240"/>
                  </a:lnTo>
                  <a:lnTo>
                    <a:pt x="243" y="0"/>
                  </a:lnTo>
                  <a:lnTo>
                    <a:pt x="141" y="15"/>
                  </a:lnTo>
                  <a:close/>
                </a:path>
              </a:pathLst>
            </a:custGeom>
            <a:noFill/>
            <a:ln w="12700" cap="sq" cmpd="sng">
              <a:noFill/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1111111111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22222222222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doi:10.1016/j.jss.2010.07.027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www.cs.ucl.ac.uk/staff/W.Langd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85750" y="642938"/>
            <a:ext cx="8715375" cy="2786062"/>
          </a:xfrm>
        </p:spPr>
        <p:txBody>
          <a:bodyPr/>
          <a:lstStyle/>
          <a:p>
            <a:r>
              <a:rPr lang="en-US" smtClean="0"/>
              <a:t>Efficient Multi-Objective </a:t>
            </a:r>
            <a:br>
              <a:rPr lang="en-US" smtClean="0"/>
            </a:br>
            <a:r>
              <a:rPr lang="en-US" smtClean="0"/>
              <a:t>Higher Order Mutation Testing with Genetic Programming</a:t>
            </a:r>
          </a:p>
        </p:txBody>
      </p:sp>
      <p:sp>
        <p:nvSpPr>
          <p:cNvPr id="7170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W. B. Langdon</a:t>
            </a:r>
          </a:p>
          <a:p>
            <a:r>
              <a:rPr lang="en-US" sz="2800" smtClean="0"/>
              <a:t>University College, London</a:t>
            </a:r>
          </a:p>
        </p:txBody>
      </p:sp>
      <p:sp>
        <p:nvSpPr>
          <p:cNvPr id="7171" name="Rectangle 1039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B6BA8D6-69A4-453A-A29B-3B24414B1F87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W. B. Langdon, UCL</a:t>
            </a:r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Yue’s Triangle Test Cases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276F5A1-268B-4F43-BCDF-F6B4287FFE62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428625" y="1143000"/>
            <a:ext cx="2000250" cy="570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1800"/>
              <a:t>-3 4 5 </a:t>
            </a:r>
            <a:r>
              <a:rPr lang="en-GB" sz="1800">
                <a:solidFill>
                  <a:srgbClr val="0033CC"/>
                </a:solidFill>
              </a:rPr>
              <a:t>4</a:t>
            </a:r>
          </a:p>
          <a:p>
            <a:pPr eaLnBrk="0" hangingPunct="0"/>
            <a:r>
              <a:rPr lang="en-GB" sz="1800"/>
              <a:t>3 4 5 </a:t>
            </a:r>
            <a:r>
              <a:rPr lang="en-GB" sz="1800">
                <a:solidFill>
                  <a:srgbClr val="0033CC"/>
                </a:solidFill>
              </a:rPr>
              <a:t>1</a:t>
            </a:r>
          </a:p>
          <a:p>
            <a:pPr eaLnBrk="0" hangingPunct="0"/>
            <a:r>
              <a:rPr lang="en-GB" sz="1800"/>
              <a:t>3 -4 5 </a:t>
            </a:r>
            <a:r>
              <a:rPr lang="en-GB" sz="1800">
                <a:solidFill>
                  <a:srgbClr val="0033CC"/>
                </a:solidFill>
              </a:rPr>
              <a:t>4</a:t>
            </a:r>
          </a:p>
          <a:p>
            <a:pPr eaLnBrk="0" hangingPunct="0"/>
            <a:r>
              <a:rPr lang="en-GB" sz="1800"/>
              <a:t>3 4 -5 </a:t>
            </a:r>
            <a:r>
              <a:rPr lang="en-GB" sz="1800">
                <a:solidFill>
                  <a:srgbClr val="0033CC"/>
                </a:solidFill>
              </a:rPr>
              <a:t>4</a:t>
            </a:r>
          </a:p>
          <a:p>
            <a:pPr eaLnBrk="0" hangingPunct="0"/>
            <a:r>
              <a:rPr lang="en-GB" sz="1800"/>
              <a:t>-3 -4 -5 </a:t>
            </a:r>
            <a:r>
              <a:rPr lang="en-GB" sz="1800">
                <a:solidFill>
                  <a:srgbClr val="0033CC"/>
                </a:solidFill>
              </a:rPr>
              <a:t>4</a:t>
            </a:r>
          </a:p>
          <a:p>
            <a:pPr eaLnBrk="0" hangingPunct="0"/>
            <a:r>
              <a:rPr lang="en-GB" sz="1800"/>
              <a:t>3 -4 -5 </a:t>
            </a:r>
            <a:r>
              <a:rPr lang="en-GB" sz="1800">
                <a:solidFill>
                  <a:srgbClr val="0033CC"/>
                </a:solidFill>
              </a:rPr>
              <a:t>4</a:t>
            </a:r>
          </a:p>
          <a:p>
            <a:pPr eaLnBrk="0" hangingPunct="0"/>
            <a:r>
              <a:rPr lang="en-GB" sz="1800"/>
              <a:t>-3 4 -5 </a:t>
            </a:r>
            <a:r>
              <a:rPr lang="en-GB" sz="1800">
                <a:solidFill>
                  <a:srgbClr val="0033CC"/>
                </a:solidFill>
              </a:rPr>
              <a:t>4</a:t>
            </a:r>
          </a:p>
          <a:p>
            <a:pPr eaLnBrk="0" hangingPunct="0"/>
            <a:r>
              <a:rPr lang="en-GB" sz="1800"/>
              <a:t>-3 -4 5 </a:t>
            </a:r>
            <a:r>
              <a:rPr lang="en-GB" sz="1800">
                <a:solidFill>
                  <a:srgbClr val="0033CC"/>
                </a:solidFill>
              </a:rPr>
              <a:t>4</a:t>
            </a:r>
          </a:p>
          <a:p>
            <a:pPr eaLnBrk="0" hangingPunct="0"/>
            <a:r>
              <a:rPr lang="en-GB" sz="1800"/>
              <a:t>-3 5 4 </a:t>
            </a:r>
            <a:r>
              <a:rPr lang="en-GB" sz="1800">
                <a:solidFill>
                  <a:srgbClr val="0033CC"/>
                </a:solidFill>
              </a:rPr>
              <a:t>4</a:t>
            </a:r>
          </a:p>
          <a:p>
            <a:pPr eaLnBrk="0" hangingPunct="0"/>
            <a:r>
              <a:rPr lang="en-GB" sz="1800"/>
              <a:t>3 -5 4 </a:t>
            </a:r>
            <a:r>
              <a:rPr lang="en-GB" sz="1800">
                <a:solidFill>
                  <a:srgbClr val="0033CC"/>
                </a:solidFill>
              </a:rPr>
              <a:t>4</a:t>
            </a:r>
          </a:p>
          <a:p>
            <a:pPr eaLnBrk="0" hangingPunct="0"/>
            <a:r>
              <a:rPr lang="en-GB" sz="1800"/>
              <a:t>5 3 -4 </a:t>
            </a:r>
            <a:r>
              <a:rPr lang="en-GB" sz="1800">
                <a:solidFill>
                  <a:srgbClr val="0033CC"/>
                </a:solidFill>
              </a:rPr>
              <a:t>4</a:t>
            </a:r>
          </a:p>
          <a:p>
            <a:pPr eaLnBrk="0" hangingPunct="0"/>
            <a:r>
              <a:rPr lang="en-GB" sz="1800"/>
              <a:t>5 -3 4 </a:t>
            </a:r>
            <a:r>
              <a:rPr lang="en-GB" sz="1800">
                <a:solidFill>
                  <a:srgbClr val="0033CC"/>
                </a:solidFill>
              </a:rPr>
              <a:t>4</a:t>
            </a:r>
          </a:p>
          <a:p>
            <a:pPr eaLnBrk="0" hangingPunct="0"/>
            <a:r>
              <a:rPr lang="en-GB" sz="1800"/>
              <a:t>3 3 5 </a:t>
            </a:r>
            <a:r>
              <a:rPr lang="en-GB" sz="1800">
                <a:solidFill>
                  <a:srgbClr val="0033CC"/>
                </a:solidFill>
              </a:rPr>
              <a:t>2</a:t>
            </a:r>
          </a:p>
          <a:p>
            <a:pPr eaLnBrk="0" hangingPunct="0"/>
            <a:r>
              <a:rPr lang="en-GB" sz="1800"/>
              <a:t>5 3 5 </a:t>
            </a:r>
            <a:r>
              <a:rPr lang="en-GB" sz="1800">
                <a:solidFill>
                  <a:srgbClr val="0033CC"/>
                </a:solidFill>
              </a:rPr>
              <a:t>2</a:t>
            </a:r>
          </a:p>
          <a:p>
            <a:pPr eaLnBrk="0" hangingPunct="0"/>
            <a:r>
              <a:rPr lang="en-GB" sz="1800"/>
              <a:t>3 4 4 </a:t>
            </a:r>
            <a:r>
              <a:rPr lang="en-GB" sz="1800">
                <a:solidFill>
                  <a:srgbClr val="0033CC"/>
                </a:solidFill>
              </a:rPr>
              <a:t>2</a:t>
            </a:r>
          </a:p>
          <a:p>
            <a:pPr eaLnBrk="0" hangingPunct="0"/>
            <a:r>
              <a:rPr lang="en-GB" sz="1800"/>
              <a:t>3 4 8 </a:t>
            </a:r>
            <a:r>
              <a:rPr lang="en-GB" sz="1800">
                <a:solidFill>
                  <a:srgbClr val="0033CC"/>
                </a:solidFill>
              </a:rPr>
              <a:t>4</a:t>
            </a:r>
          </a:p>
          <a:p>
            <a:pPr eaLnBrk="0" hangingPunct="0"/>
            <a:r>
              <a:rPr lang="en-GB" sz="1800"/>
              <a:t>3 9 5 </a:t>
            </a:r>
            <a:r>
              <a:rPr lang="en-GB" sz="1800">
                <a:solidFill>
                  <a:srgbClr val="0033CC"/>
                </a:solidFill>
              </a:rPr>
              <a:t>4</a:t>
            </a:r>
          </a:p>
          <a:p>
            <a:pPr eaLnBrk="0" hangingPunct="0"/>
            <a:r>
              <a:rPr lang="en-GB" sz="1800"/>
              <a:t>12 4 5 </a:t>
            </a:r>
            <a:r>
              <a:rPr lang="en-GB" sz="1800">
                <a:solidFill>
                  <a:srgbClr val="0033CC"/>
                </a:solidFill>
              </a:rPr>
              <a:t>4</a:t>
            </a:r>
          </a:p>
          <a:p>
            <a:pPr eaLnBrk="0" hangingPunct="0"/>
            <a:r>
              <a:rPr lang="en-GB" sz="1800"/>
              <a:t>4 5 12 </a:t>
            </a:r>
            <a:r>
              <a:rPr lang="en-GB" sz="1800">
                <a:solidFill>
                  <a:srgbClr val="0033CC"/>
                </a:solidFill>
              </a:rPr>
              <a:t>4</a:t>
            </a:r>
          </a:p>
          <a:p>
            <a:pPr eaLnBrk="0" hangingPunct="0"/>
            <a:r>
              <a:rPr lang="en-GB" sz="1800"/>
              <a:t>-4 12 5 </a:t>
            </a:r>
            <a:r>
              <a:rPr lang="en-GB" sz="1800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3071813" y="1643063"/>
            <a:ext cx="52149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/>
              <a:t>60 test cases chosen to test all branches in triangle.c</a:t>
            </a: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3000375" y="2786063"/>
            <a:ext cx="5786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/>
              <a:t>Three integers followed by </a:t>
            </a:r>
            <a:r>
              <a:rPr lang="en-GB">
                <a:solidFill>
                  <a:srgbClr val="0033CC"/>
                </a:solidFill>
              </a:rPr>
              <a:t>expected 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W. B. Langdon, UCL</a:t>
            </a:r>
          </a:p>
        </p:txBody>
      </p:sp>
      <p:sp>
        <p:nvSpPr>
          <p:cNvPr id="10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Triangle</a:t>
            </a:r>
          </a:p>
        </p:txBody>
      </p:sp>
      <p:sp>
        <p:nvSpPr>
          <p:cNvPr id="1030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1919288"/>
          </a:xfrm>
        </p:spPr>
        <p:txBody>
          <a:bodyPr/>
          <a:lstStyle/>
          <a:p>
            <a:r>
              <a:rPr lang="en-GB" smtClean="0"/>
              <a:t>7 first order mutants are very hard to kill (fail only 1 test).</a:t>
            </a:r>
          </a:p>
          <a:p>
            <a:r>
              <a:rPr lang="en-GB" smtClean="0"/>
              <a:t>8 first order mutants are equivalent (pass all)</a:t>
            </a:r>
          </a:p>
          <a:p>
            <a:pPr>
              <a:buFontTx/>
              <a:buNone/>
            </a:pPr>
            <a:endParaRPr lang="en-GB" smtClean="0"/>
          </a:p>
        </p:txBody>
      </p:sp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0B684CF-7B06-4D35-B9EB-2F77CC080E8B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  <p:sp>
        <p:nvSpPr>
          <p:cNvPr id="1032" name="TextBox 6"/>
          <p:cNvSpPr txBox="1">
            <a:spLocks noChangeArrowheads="1"/>
          </p:cNvSpPr>
          <p:nvPr/>
        </p:nvSpPr>
        <p:spPr bwMode="auto">
          <a:xfrm>
            <a:off x="571500" y="3643313"/>
            <a:ext cx="8143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14375" y="3357563"/>
          <a:ext cx="7627938" cy="2786062"/>
        </p:xfrm>
        <a:graphic>
          <a:graphicData uri="http://schemas.openxmlformats.org/presentationml/2006/ole">
            <p:oleObj spid="_x0000_s1027" name="Worksheet" r:id="rId3" imgW="3676460" imgH="134302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High Order Triangle Mutants</a:t>
            </a:r>
          </a:p>
        </p:txBody>
      </p:sp>
      <p:pic>
        <p:nvPicPr>
          <p:cNvPr id="19458" name="Content Placeholder 4" descr="triangle2_enumeration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00188" y="1285875"/>
            <a:ext cx="6750050" cy="50625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High Order Triangle Mutants</a:t>
            </a:r>
          </a:p>
        </p:txBody>
      </p:sp>
      <p:pic>
        <p:nvPicPr>
          <p:cNvPr id="20482" name="Content Placeholder 5" descr="triangle2_pop_000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1563" y="1143000"/>
            <a:ext cx="6845300" cy="5133975"/>
          </a:xfrm>
        </p:spPr>
      </p:pic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785813" y="6286500"/>
            <a:ext cx="80724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/>
              <a:t>The 10 normal operation tests detect &gt;99% of random mutants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W. B. Langdon, UCL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2A5BCA-6175-496A-BFDA-21D0D641FA0B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150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/>
              <a:t>Coupling Hypothesis</a:t>
            </a:r>
          </a:p>
        </p:txBody>
      </p:sp>
      <p:sp>
        <p:nvSpPr>
          <p:cNvPr id="21508" name="Content Placeholder 2"/>
          <p:cNvSpPr>
            <a:spLocks noGrp="1"/>
          </p:cNvSpPr>
          <p:nvPr>
            <p:ph idx="4294967295"/>
          </p:nvPr>
        </p:nvSpPr>
        <p:spPr>
          <a:xfrm>
            <a:off x="323850" y="1584325"/>
            <a:ext cx="8640763" cy="4292600"/>
          </a:xfrm>
        </p:spPr>
        <p:txBody>
          <a:bodyPr/>
          <a:lstStyle/>
          <a:p>
            <a:pPr>
              <a:buFontTx/>
              <a:buNone/>
            </a:pPr>
            <a:r>
              <a:rPr lang="en-GB" smtClean="0"/>
              <a:t>“Complex mutants are coupled to simple mutants in such a way that a test data set that detects all simple mutants in a program will also detect a large percentage of the complex mutants.”</a:t>
            </a:r>
          </a:p>
          <a:p>
            <a:pPr>
              <a:buFontTx/>
              <a:buNone/>
            </a:pPr>
            <a:r>
              <a:rPr lang="en-GB" smtClean="0">
                <a:cs typeface="Times New Roman" pitchFamily="18" charset="0"/>
              </a:rPr>
              <a:t>─</a:t>
            </a:r>
            <a:r>
              <a:rPr lang="en-GB" smtClean="0"/>
              <a:t> Richard DeMillo</a:t>
            </a:r>
          </a:p>
          <a:p>
            <a:pPr>
              <a:buFontTx/>
              <a:buNone/>
            </a:pPr>
            <a:endParaRPr lang="en-GB" smtClean="0"/>
          </a:p>
          <a:p>
            <a:pPr>
              <a:buFontTx/>
              <a:buNone/>
            </a:pPr>
            <a:r>
              <a:rPr lang="en-GB" smtClean="0"/>
              <a:t>Plots strengthen this.</a:t>
            </a:r>
          </a:p>
          <a:p>
            <a:pPr>
              <a:buFontTx/>
              <a:buNone/>
            </a:pPr>
            <a:r>
              <a:rPr lang="en-GB" smtClean="0"/>
              <a:t>Created 16,383 test suites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4" descr="triangle3_coupling_2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801688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>
          <a:xfrm>
            <a:off x="0" y="-26988"/>
            <a:ext cx="9144000" cy="1143001"/>
          </a:xfrm>
        </p:spPr>
        <p:txBody>
          <a:bodyPr/>
          <a:lstStyle/>
          <a:p>
            <a:r>
              <a:rPr lang="en-GB" sz="4000" smtClean="0"/>
              <a:t>Coupling First and Second Order Mutants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1042988" y="5661025"/>
            <a:ext cx="741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GB"/>
              <a:t>Fraction of 2</a:t>
            </a:r>
            <a:r>
              <a:rPr lang="en-GB" baseline="30000"/>
              <a:t>nd </a:t>
            </a:r>
            <a:r>
              <a:rPr lang="en-GB"/>
              <a:t>order mutants killed by a triangle test suite strongly correlated to fraction of 1</a:t>
            </a:r>
            <a:r>
              <a:rPr lang="en-GB" baseline="30000"/>
              <a:t>st</a:t>
            </a:r>
            <a:r>
              <a:rPr lang="en-GB"/>
              <a:t> order mutants it kills.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5" descr="triangle3_coupling_3r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90805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457200" y="-26988"/>
            <a:ext cx="8458200" cy="1143001"/>
          </a:xfrm>
        </p:spPr>
        <p:txBody>
          <a:bodyPr/>
          <a:lstStyle/>
          <a:p>
            <a:r>
              <a:rPr lang="en-GB" sz="4000" smtClean="0"/>
              <a:t>Coupling First and Third Order Mutants</a:t>
            </a:r>
          </a:p>
        </p:txBody>
      </p:sp>
      <p:sp>
        <p:nvSpPr>
          <p:cNvPr id="23555" name="Text Box 6"/>
          <p:cNvSpPr txBox="1">
            <a:spLocks noChangeArrowheads="1"/>
          </p:cNvSpPr>
          <p:nvPr/>
        </p:nvSpPr>
        <p:spPr bwMode="auto">
          <a:xfrm>
            <a:off x="684213" y="5661025"/>
            <a:ext cx="7991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GB"/>
              <a:t>Fraction of third order mutants killed by a triangle test suite is strongly correlated to the fraction of first order mutants it kills.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W. B. Langdon, UCL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E43BC1-0130-44C5-B6BD-F0EEA67D9DAC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457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/>
              <a:t>Competent Programmer Hypothesis</a:t>
            </a:r>
          </a:p>
        </p:txBody>
      </p:sp>
      <p:sp>
        <p:nvSpPr>
          <p:cNvPr id="24580" name="Content Placeholder 2"/>
          <p:cNvSpPr>
            <a:spLocks noGrp="1"/>
          </p:cNvSpPr>
          <p:nvPr>
            <p:ph idx="4294967295"/>
          </p:nvPr>
        </p:nvSpPr>
        <p:spPr>
          <a:xfrm>
            <a:off x="323850" y="1628775"/>
            <a:ext cx="8496300" cy="5013325"/>
          </a:xfrm>
        </p:spPr>
        <p:txBody>
          <a:bodyPr/>
          <a:lstStyle/>
          <a:p>
            <a:pPr>
              <a:buFontTx/>
              <a:buNone/>
            </a:pPr>
            <a:r>
              <a:rPr lang="en-GB" smtClean="0"/>
              <a:t>“errors should be detectable as small deviations from the intended program.” </a:t>
            </a:r>
          </a:p>
          <a:p>
            <a:pPr>
              <a:buFontTx/>
              <a:buNone/>
            </a:pPr>
            <a:r>
              <a:rPr lang="en-GB" smtClean="0">
                <a:cs typeface="Times New Roman" pitchFamily="18" charset="0"/>
              </a:rPr>
              <a:t>─</a:t>
            </a:r>
            <a:r>
              <a:rPr lang="en-GB" smtClean="0"/>
              <a:t> Richard DeMillo</a:t>
            </a:r>
          </a:p>
          <a:p>
            <a:pPr>
              <a:buFontTx/>
              <a:buNone/>
            </a:pPr>
            <a:endParaRPr lang="en-GB" smtClean="0"/>
          </a:p>
          <a:p>
            <a:pPr>
              <a:buFontTx/>
              <a:buNone/>
            </a:pPr>
            <a:r>
              <a:rPr lang="en-GB" smtClean="0"/>
              <a:t>Purushothaman and Perry suggest faults that remain after testing are complex.</a:t>
            </a:r>
          </a:p>
          <a:p>
            <a:pPr>
              <a:buFontTx/>
              <a:buNone/>
            </a:pPr>
            <a:endParaRPr lang="en-GB" smtClean="0"/>
          </a:p>
          <a:p>
            <a:pPr>
              <a:buFontTx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1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W. B. Langdon, UCL</a:t>
            </a:r>
          </a:p>
        </p:txBody>
      </p:sp>
      <p:sp>
        <p:nvSpPr>
          <p:cNvPr id="20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Schedule</a:t>
            </a:r>
          </a:p>
        </p:txBody>
      </p:sp>
      <p:sp>
        <p:nvSpPr>
          <p:cNvPr id="205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1919288"/>
          </a:xfrm>
        </p:spPr>
        <p:txBody>
          <a:bodyPr/>
          <a:lstStyle/>
          <a:p>
            <a:r>
              <a:rPr lang="en-GB" smtClean="0"/>
              <a:t>1 first order very hard to kill (only 1 test).</a:t>
            </a:r>
          </a:p>
          <a:p>
            <a:r>
              <a:rPr lang="en-GB" smtClean="0"/>
              <a:t>10 first order mutants are equivelent (pass all)</a:t>
            </a:r>
          </a:p>
          <a:p>
            <a:pPr>
              <a:buFontTx/>
              <a:buNone/>
            </a:pPr>
            <a:endParaRPr lang="en-GB" smtClean="0"/>
          </a:p>
        </p:txBody>
      </p:sp>
      <p:sp>
        <p:nvSpPr>
          <p:cNvPr id="205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5F9D1AE-B7B2-49D0-91D7-F271CA7BDAAD}" type="slidenum">
              <a:rPr lang="en-US" smtClean="0">
                <a:cs typeface="Arial" charset="0"/>
              </a:rPr>
              <a:pPr/>
              <a:t>18</a:t>
            </a:fld>
            <a:endParaRPr lang="en-US" smtClean="0">
              <a:cs typeface="Arial" charset="0"/>
            </a:endParaRPr>
          </a:p>
        </p:txBody>
      </p:sp>
      <p:sp>
        <p:nvSpPr>
          <p:cNvPr id="2058" name="TextBox 6"/>
          <p:cNvSpPr txBox="1">
            <a:spLocks noChangeArrowheads="1"/>
          </p:cNvSpPr>
          <p:nvPr/>
        </p:nvSpPr>
        <p:spPr bwMode="auto">
          <a:xfrm>
            <a:off x="571500" y="3643313"/>
            <a:ext cx="8143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57188" y="2786063"/>
          <a:ext cx="8582025" cy="2697162"/>
        </p:xfrm>
        <a:graphic>
          <a:graphicData uri="http://schemas.openxmlformats.org/presentationml/2006/ole">
            <p:oleObj spid="_x0000_s2053" name="Worksheet" r:id="rId3" imgW="3667316" imgH="115271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High Order Schedule Mutants</a:t>
            </a:r>
          </a:p>
        </p:txBody>
      </p:sp>
      <p:pic>
        <p:nvPicPr>
          <p:cNvPr id="27650" name="Content Placeholder 4" descr="schedule_norder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28688" y="1214438"/>
            <a:ext cx="7131050" cy="53482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W. B. Langdon, UCL</a:t>
            </a:r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0BFF5D0-3727-4EA2-9378-CC4714D90522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458200" cy="1143000"/>
          </a:xfrm>
        </p:spPr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064500" cy="5445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2 objectives: Hard to kill, little change to source</a:t>
            </a:r>
          </a:p>
          <a:p>
            <a:pPr>
              <a:lnSpc>
                <a:spcPct val="90000"/>
              </a:lnSpc>
            </a:pPr>
            <a:r>
              <a:rPr lang="en-US" smtClean="0"/>
              <a:t>Higher order mutation testing→mutant has more than one change </a:t>
            </a:r>
          </a:p>
          <a:p>
            <a:pPr>
              <a:lnSpc>
                <a:spcPct val="90000"/>
              </a:lnSpc>
            </a:pPr>
            <a:r>
              <a:rPr lang="en-US" smtClean="0"/>
              <a:t>How we use genetic programming</a:t>
            </a:r>
          </a:p>
          <a:p>
            <a:pPr>
              <a:lnSpc>
                <a:spcPct val="90000"/>
              </a:lnSpc>
            </a:pPr>
            <a:r>
              <a:rPr lang="en-US" smtClean="0"/>
              <a:t>Results on 4 benchmarks (triangle, schedule, tcas, gzip) </a:t>
            </a:r>
          </a:p>
          <a:p>
            <a:pPr>
              <a:lnSpc>
                <a:spcPct val="90000"/>
              </a:lnSpc>
            </a:pPr>
            <a:r>
              <a:rPr lang="en-GB" smtClean="0"/>
              <a:t>Coupling Hypothesis</a:t>
            </a:r>
          </a:p>
          <a:p>
            <a:pPr>
              <a:lnSpc>
                <a:spcPct val="90000"/>
              </a:lnSpc>
            </a:pPr>
            <a:r>
              <a:rPr lang="en-GB" smtClean="0">
                <a:cs typeface="Arial" charset="0"/>
              </a:rPr>
              <a:t>Non-Deterministic Mutants</a:t>
            </a: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tcas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1919288"/>
          </a:xfrm>
        </p:spPr>
        <p:txBody>
          <a:bodyPr/>
          <a:lstStyle/>
          <a:p>
            <a:r>
              <a:rPr lang="en-GB" smtClean="0"/>
              <a:t>1 first order hard to kill (only passes 3 tests).</a:t>
            </a:r>
          </a:p>
          <a:p>
            <a:r>
              <a:rPr lang="en-GB" smtClean="0"/>
              <a:t>No first order passes only 1 or 2 tests.</a:t>
            </a:r>
          </a:p>
          <a:p>
            <a:r>
              <a:rPr lang="en-GB" smtClean="0"/>
              <a:t>24 first order mutants are equivelent (pass all)</a:t>
            </a:r>
          </a:p>
          <a:p>
            <a:r>
              <a:rPr lang="en-GB" smtClean="0"/>
              <a:t>As with triangle and schedule, high order tcas mutants (HOM) are easy to kill but show some interesting structure:</a:t>
            </a:r>
          </a:p>
          <a:p>
            <a:pPr lvl="1"/>
            <a:r>
              <a:rPr lang="en-GB" smtClean="0"/>
              <a:t>428 tests are ineffective against HOM</a:t>
            </a:r>
          </a:p>
          <a:p>
            <a:pPr lvl="1"/>
            <a:r>
              <a:rPr lang="en-GB" smtClean="0"/>
              <a:t>936 tests are almost ineffective against HOM</a:t>
            </a:r>
          </a:p>
          <a:p>
            <a:pPr lvl="1"/>
            <a:r>
              <a:rPr lang="en-GB" smtClean="0"/>
              <a:t>264 tests kill almost all HOM. These tests check for aircraft threats.</a:t>
            </a:r>
          </a:p>
          <a:p>
            <a:pPr>
              <a:buFontTx/>
              <a:buNone/>
            </a:pPr>
            <a:endParaRPr lang="en-GB" smtClean="0"/>
          </a:p>
        </p:txBody>
      </p:sp>
      <p:sp>
        <p:nvSpPr>
          <p:cNvPr id="28675" name="TextBox 6"/>
          <p:cNvSpPr txBox="1">
            <a:spLocks noChangeArrowheads="1"/>
          </p:cNvSpPr>
          <p:nvPr/>
        </p:nvSpPr>
        <p:spPr bwMode="auto">
          <a:xfrm>
            <a:off x="571500" y="3643313"/>
            <a:ext cx="8143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W. B. Langdon, UCL</a:t>
            </a:r>
          </a:p>
        </p:txBody>
      </p:sp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Evolution of tcas Mutants</a:t>
            </a: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7C52339-5ED4-4719-8DB6-2144164D3FAD}" type="slidenum">
              <a:rPr lang="en-US" smtClean="0">
                <a:cs typeface="Arial" charset="0"/>
              </a:rPr>
              <a:pPr/>
              <a:t>21</a:t>
            </a:fld>
            <a:endParaRPr lang="en-US" smtClean="0">
              <a:cs typeface="Arial" charset="0"/>
            </a:endParaRPr>
          </a:p>
        </p:txBody>
      </p:sp>
      <p:pic>
        <p:nvPicPr>
          <p:cNvPr id="29700" name="Picture 6" descr="RE_gp.syn10k_video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W. B. Langdon, UCL</a:t>
            </a:r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Evolved tcas Mutants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GP finds 7</a:t>
            </a:r>
            <a:r>
              <a:rPr lang="en-GB" baseline="30000" smtClean="0"/>
              <a:t>th</a:t>
            </a:r>
            <a:r>
              <a:rPr lang="en-GB" smtClean="0"/>
              <a:t> order mutant which is killed by only one test in generation 14.</a:t>
            </a:r>
          </a:p>
          <a:p>
            <a:r>
              <a:rPr lang="en-GB" smtClean="0"/>
              <a:t>Fifth order mutant found in generation 44</a:t>
            </a:r>
          </a:p>
          <a:p>
            <a:r>
              <a:rPr lang="en-GB" smtClean="0"/>
              <a:t>Second GP run found 4</a:t>
            </a:r>
            <a:r>
              <a:rPr lang="en-GB" baseline="30000" smtClean="0"/>
              <a:t>th</a:t>
            </a:r>
            <a:r>
              <a:rPr lang="en-GB" smtClean="0"/>
              <a:t> order (generation 90) and third order mutant (generation 105).</a:t>
            </a:r>
          </a:p>
          <a:p>
            <a:r>
              <a:rPr lang="en-GB" smtClean="0"/>
              <a:t>All of these are harder to kill than any first order mutant. They affect similar parts of the code but are not all semantically identical.</a:t>
            </a:r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2C97142-6F50-48D7-B2FB-5213D3C60068}" type="slidenum">
              <a:rPr lang="en-US" smtClean="0">
                <a:cs typeface="Arial" charset="0"/>
              </a:rPr>
              <a:pPr/>
              <a:t>22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W. B. Langdon, UCL</a:t>
            </a:r>
          </a:p>
        </p:txBody>
      </p:sp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Evolved 3</a:t>
            </a:r>
            <a:r>
              <a:rPr lang="en-GB" baseline="30000" smtClean="0"/>
              <a:t>rd</a:t>
            </a:r>
            <a:r>
              <a:rPr lang="en-GB" smtClean="0"/>
              <a:t> order tcas Mutant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Changes lines 101, 112, 117:</a:t>
            </a:r>
          </a:p>
          <a:p>
            <a:endParaRPr lang="en-GB" smtClean="0"/>
          </a:p>
          <a:p>
            <a:pPr>
              <a:buFontTx/>
              <a:buNone/>
            </a:pPr>
            <a:endParaRPr lang="en-GB" smtClean="0"/>
          </a:p>
          <a:p>
            <a:pPr>
              <a:buFontTx/>
              <a:buNone/>
            </a:pPr>
            <a:endParaRPr lang="en-GB" smtClean="0"/>
          </a:p>
          <a:p>
            <a:r>
              <a:rPr lang="en-GB" smtClean="0"/>
              <a:t>101 and 117 are silent but 112 fails 12 tests.</a:t>
            </a:r>
          </a:p>
          <a:p>
            <a:r>
              <a:rPr lang="en-GB" smtClean="0"/>
              <a:t>Passes all tests except test 1400. Should return 0 but mutant returns DOWNWARD_RA.</a:t>
            </a:r>
          </a:p>
          <a:p>
            <a:r>
              <a:rPr lang="en-GB" smtClean="0"/>
              <a:t>Fitness 1,23 (1 tests failed, syntax distance=23).</a:t>
            </a: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74CE3F1-14FA-43BD-BF6B-313360C2FB06}" type="slidenum">
              <a:rPr lang="en-US" smtClean="0">
                <a:cs typeface="Arial" charset="0"/>
              </a:rPr>
              <a:pPr/>
              <a:t>23</a:t>
            </a:fld>
            <a:endParaRPr lang="en-US" smtClean="0"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38" y="1857375"/>
            <a:ext cx="8286750" cy="179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sz="1400" dirty="0">
                <a:cs typeface="+mn-cs"/>
              </a:rPr>
              <a:t>result = </a:t>
            </a:r>
            <a:r>
              <a:rPr lang="en-GB" sz="1400" dirty="0" err="1">
                <a:cs typeface="+mn-cs"/>
              </a:rPr>
              <a:t>Own_Below_Threat</a:t>
            </a:r>
            <a:r>
              <a:rPr lang="en-GB" sz="1400" dirty="0">
                <a:cs typeface="+mn-cs"/>
              </a:rPr>
              <a:t>() &amp;&amp; (</a:t>
            </a:r>
            <a:r>
              <a:rPr lang="en-GB" sz="1400" dirty="0" err="1">
                <a:cs typeface="+mn-cs"/>
              </a:rPr>
              <a:t>Cur_Vertical_Sep</a:t>
            </a:r>
            <a:r>
              <a:rPr lang="en-GB" sz="1400" dirty="0">
                <a:cs typeface="+mn-cs"/>
              </a:rPr>
              <a:t> &gt;= MINSEP) &amp;&amp; (</a:t>
            </a:r>
            <a:r>
              <a:rPr lang="en-GB" sz="1400" dirty="0" err="1">
                <a:cs typeface="+mn-cs"/>
              </a:rPr>
              <a:t>Down_Separation</a:t>
            </a:r>
            <a:r>
              <a:rPr lang="en-GB" sz="1400" dirty="0">
                <a:cs typeface="+mn-cs"/>
              </a:rPr>
              <a:t> </a:t>
            </a:r>
            <a:r>
              <a:rPr lang="en-GB" sz="1400" dirty="0">
                <a:solidFill>
                  <a:srgbClr val="FF0000"/>
                </a:solidFill>
                <a:cs typeface="+mn-cs"/>
              </a:rPr>
              <a:t>&lt; =</a:t>
            </a:r>
            <a:r>
              <a:rPr lang="en-GB" sz="1400" dirty="0">
                <a:cs typeface="+mn-cs"/>
              </a:rPr>
              <a:t>ALIM());</a:t>
            </a:r>
          </a:p>
          <a:p>
            <a:pPr eaLnBrk="0" hangingPunct="0">
              <a:defRPr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  <a:cs typeface="+mn-cs"/>
              </a:rPr>
              <a:t>result = </a:t>
            </a:r>
            <a:r>
              <a:rPr lang="en-GB" sz="1400" dirty="0" err="1">
                <a:solidFill>
                  <a:schemeClr val="bg1">
                    <a:lumMod val="50000"/>
                  </a:schemeClr>
                </a:solidFill>
                <a:cs typeface="+mn-cs"/>
              </a:rPr>
              <a:t>Own_Below_Threat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  <a:cs typeface="+mn-cs"/>
              </a:rPr>
              <a:t>() &amp;&amp; (</a:t>
            </a:r>
            <a:r>
              <a:rPr lang="en-GB" sz="1400" dirty="0" err="1">
                <a:solidFill>
                  <a:schemeClr val="bg1">
                    <a:lumMod val="50000"/>
                  </a:schemeClr>
                </a:solidFill>
                <a:cs typeface="+mn-cs"/>
              </a:rPr>
              <a:t>Cur_Vertical_Sep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  <a:cs typeface="+mn-cs"/>
              </a:rPr>
              <a:t> &gt;= MINSEP) &amp;&amp; (</a:t>
            </a:r>
            <a:r>
              <a:rPr lang="en-GB" sz="1400" dirty="0" err="1">
                <a:solidFill>
                  <a:schemeClr val="bg1">
                    <a:lumMod val="50000"/>
                  </a:schemeClr>
                </a:solidFill>
                <a:cs typeface="+mn-cs"/>
              </a:rPr>
              <a:t>Down_Separation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  <a:cs typeface="+mn-cs"/>
              </a:rPr>
              <a:t> &gt;= ALIM());</a:t>
            </a:r>
          </a:p>
          <a:p>
            <a:pPr eaLnBrk="0" hangingPunct="0">
              <a:defRPr/>
            </a:pPr>
            <a:endParaRPr lang="en-GB" sz="1400" dirty="0">
              <a:cs typeface="+mn-cs"/>
            </a:endParaRPr>
          </a:p>
          <a:p>
            <a:pPr eaLnBrk="0" hangingPunct="0">
              <a:defRPr/>
            </a:pPr>
            <a:r>
              <a:rPr lang="en-GB" sz="1400" dirty="0">
                <a:cs typeface="+mn-cs"/>
              </a:rPr>
              <a:t>return (</a:t>
            </a:r>
            <a:r>
              <a:rPr lang="en-GB" sz="1400" dirty="0" err="1">
                <a:cs typeface="+mn-cs"/>
              </a:rPr>
              <a:t>Own_Tracked_Alt</a:t>
            </a:r>
            <a:r>
              <a:rPr lang="en-GB" sz="1400" dirty="0">
                <a:cs typeface="+mn-cs"/>
              </a:rPr>
              <a:t> </a:t>
            </a:r>
            <a:r>
              <a:rPr lang="en-GB" sz="1400" dirty="0">
                <a:solidFill>
                  <a:srgbClr val="FF0000"/>
                </a:solidFill>
                <a:cs typeface="+mn-cs"/>
              </a:rPr>
              <a:t>&lt;=</a:t>
            </a:r>
            <a:r>
              <a:rPr lang="en-GB" sz="1400" dirty="0">
                <a:cs typeface="+mn-cs"/>
              </a:rPr>
              <a:t> </a:t>
            </a:r>
            <a:r>
              <a:rPr lang="en-GB" sz="1400" dirty="0" err="1">
                <a:cs typeface="+mn-cs"/>
              </a:rPr>
              <a:t>Other_Tracked_Alt</a:t>
            </a:r>
            <a:r>
              <a:rPr lang="en-GB" sz="1400" dirty="0">
                <a:cs typeface="+mn-cs"/>
              </a:rPr>
              <a:t>);</a:t>
            </a:r>
          </a:p>
          <a:p>
            <a:pPr eaLnBrk="0" hangingPunct="0">
              <a:defRPr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  <a:cs typeface="+mn-cs"/>
              </a:rPr>
              <a:t>return (</a:t>
            </a:r>
            <a:r>
              <a:rPr lang="en-GB" sz="1400" dirty="0" err="1">
                <a:solidFill>
                  <a:schemeClr val="bg1">
                    <a:lumMod val="50000"/>
                  </a:schemeClr>
                </a:solidFill>
                <a:cs typeface="+mn-cs"/>
              </a:rPr>
              <a:t>Own_Tracked_Alt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  <a:cs typeface="+mn-cs"/>
              </a:rPr>
              <a:t> &lt;   </a:t>
            </a:r>
            <a:r>
              <a:rPr lang="en-GB" sz="1400" dirty="0" err="1">
                <a:solidFill>
                  <a:schemeClr val="bg1">
                    <a:lumMod val="50000"/>
                  </a:schemeClr>
                </a:solidFill>
                <a:cs typeface="+mn-cs"/>
              </a:rPr>
              <a:t>Other_Tracked_Alt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  <a:cs typeface="+mn-cs"/>
              </a:rPr>
              <a:t>);</a:t>
            </a:r>
          </a:p>
          <a:p>
            <a:pPr eaLnBrk="0" hangingPunct="0">
              <a:defRPr/>
            </a:pPr>
            <a:endParaRPr lang="en-GB" sz="1400" dirty="0">
              <a:cs typeface="+mn-cs"/>
            </a:endParaRPr>
          </a:p>
          <a:p>
            <a:pPr eaLnBrk="0" hangingPunct="0">
              <a:defRPr/>
            </a:pPr>
            <a:r>
              <a:rPr lang="en-GB" sz="1400" dirty="0">
                <a:cs typeface="+mn-cs"/>
              </a:rPr>
              <a:t>return (</a:t>
            </a:r>
            <a:r>
              <a:rPr lang="en-GB" sz="1400" dirty="0" err="1">
                <a:cs typeface="+mn-cs"/>
              </a:rPr>
              <a:t>Other_Tracked_Alt</a:t>
            </a:r>
            <a:r>
              <a:rPr lang="en-GB" sz="1400" dirty="0">
                <a:cs typeface="+mn-cs"/>
              </a:rPr>
              <a:t> </a:t>
            </a:r>
            <a:r>
              <a:rPr lang="en-GB" sz="1400" dirty="0">
                <a:solidFill>
                  <a:srgbClr val="FF0000"/>
                </a:solidFill>
                <a:cs typeface="+mn-cs"/>
              </a:rPr>
              <a:t>&lt;=</a:t>
            </a:r>
            <a:r>
              <a:rPr lang="en-GB" sz="1400" dirty="0">
                <a:cs typeface="+mn-cs"/>
              </a:rPr>
              <a:t> </a:t>
            </a:r>
            <a:r>
              <a:rPr lang="en-GB" sz="1400" dirty="0" err="1">
                <a:cs typeface="+mn-cs"/>
              </a:rPr>
              <a:t>Own_Tracked_Alt</a:t>
            </a:r>
            <a:r>
              <a:rPr lang="en-GB" sz="1400" dirty="0">
                <a:cs typeface="+mn-cs"/>
              </a:rPr>
              <a:t>);</a:t>
            </a:r>
          </a:p>
          <a:p>
            <a:pPr eaLnBrk="0" hangingPunct="0">
              <a:defRPr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  <a:cs typeface="+mn-cs"/>
              </a:rPr>
              <a:t>return (</a:t>
            </a:r>
            <a:r>
              <a:rPr lang="en-GB" sz="1400" dirty="0" err="1">
                <a:solidFill>
                  <a:schemeClr val="bg1">
                    <a:lumMod val="50000"/>
                  </a:schemeClr>
                </a:solidFill>
                <a:cs typeface="+mn-cs"/>
              </a:rPr>
              <a:t>Other_Tracked_Alt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  <a:cs typeface="+mn-cs"/>
              </a:rPr>
              <a:t> &lt;   </a:t>
            </a:r>
            <a:r>
              <a:rPr lang="en-GB" sz="1400" dirty="0" err="1">
                <a:solidFill>
                  <a:schemeClr val="bg1">
                    <a:lumMod val="50000"/>
                  </a:schemeClr>
                </a:solidFill>
                <a:cs typeface="+mn-cs"/>
              </a:rPr>
              <a:t>Own_Tracked_Alt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  <a:cs typeface="+mn-cs"/>
              </a:rPr>
              <a:t>);</a:t>
            </a:r>
          </a:p>
        </p:txBody>
      </p:sp>
      <p:sp>
        <p:nvSpPr>
          <p:cNvPr id="31750" name="TextBox 6"/>
          <p:cNvSpPr txBox="1">
            <a:spLocks noChangeArrowheads="1"/>
          </p:cNvSpPr>
          <p:nvPr/>
        </p:nvSpPr>
        <p:spPr bwMode="auto">
          <a:xfrm>
            <a:off x="4929188" y="2571750"/>
            <a:ext cx="42862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1600"/>
              <a:t>Line 112 Own_Below_Threat()</a:t>
            </a:r>
          </a:p>
        </p:txBody>
      </p:sp>
      <p:sp>
        <p:nvSpPr>
          <p:cNvPr id="31751" name="TextBox 7"/>
          <p:cNvSpPr txBox="1">
            <a:spLocks noChangeArrowheads="1"/>
          </p:cNvSpPr>
          <p:nvPr/>
        </p:nvSpPr>
        <p:spPr bwMode="auto">
          <a:xfrm>
            <a:off x="4929188" y="3214688"/>
            <a:ext cx="42148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1600"/>
              <a:t>Line 117 Own_Above_Threat()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4450"/>
            <a:ext cx="8458200" cy="792163"/>
          </a:xfrm>
        </p:spPr>
        <p:txBody>
          <a:bodyPr/>
          <a:lstStyle/>
          <a:p>
            <a:r>
              <a:rPr lang="en-GB" smtClean="0"/>
              <a:t>Efficiency Techniques</a:t>
            </a:r>
          </a:p>
        </p:txBody>
      </p:sp>
      <p:graphicFrame>
        <p:nvGraphicFramePr>
          <p:cNvPr id="32806" name="Group 38"/>
          <p:cNvGraphicFramePr>
            <a:graphicFrameLocks noGrp="1"/>
          </p:cNvGraphicFramePr>
          <p:nvPr>
            <p:ph idx="4294967295"/>
          </p:nvPr>
        </p:nvGraphicFramePr>
        <p:xfrm>
          <a:off x="250825" y="836613"/>
          <a:ext cx="8642350" cy="6067425"/>
        </p:xfrm>
        <a:graphic>
          <a:graphicData uri="http://schemas.openxmlformats.org/drawingml/2006/table">
            <a:tbl>
              <a:tblPr/>
              <a:tblGrid>
                <a:gridCol w="3241675"/>
                <a:gridCol w="540067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Problems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Solutions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Comparison of text (including error messages)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Replace 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printf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results and error messages by saving output inside test harness and using status codes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Array indexing errors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Automatic array index checking before all array accesses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Run out of memory or corrupt the heap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Allocate heap memory large enough for all of the test cases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Read or write illegal memory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Automatic pointer checking before it is used.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Compiler overhead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Compile once with ability to select mutants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Non-terminated loops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Loop counter technique to kill mutants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5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Harmful system calls and IO operations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Record original program's use of system calls and IO by instrumenting the code.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Intercept and check system &amp; IO during mutation testing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Heavy disk usage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Combine tests into a single file.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 potential alternative might be to use RAM disk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Non-deterministic mutants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Force the initialisation of all variables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 idx="4294967295"/>
          </p:nvPr>
        </p:nvSpPr>
        <p:spPr>
          <a:xfrm>
            <a:off x="428625" y="0"/>
            <a:ext cx="8458200" cy="1143000"/>
          </a:xfrm>
        </p:spPr>
        <p:txBody>
          <a:bodyPr/>
          <a:lstStyle/>
          <a:p>
            <a:r>
              <a:rPr lang="en-GB" smtClean="0"/>
              <a:t>gzip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4294967295"/>
          </p:nvPr>
        </p:nvSpPr>
        <p:spPr>
          <a:xfrm>
            <a:off x="357188" y="928688"/>
            <a:ext cx="8572500" cy="5929312"/>
          </a:xfrm>
        </p:spPr>
        <p:txBody>
          <a:bodyPr/>
          <a:lstStyle/>
          <a:p>
            <a:r>
              <a:rPr lang="en-GB" smtClean="0"/>
              <a:t>Time to compile. Time to test</a:t>
            </a:r>
          </a:p>
          <a:p>
            <a:r>
              <a:rPr lang="en-GB" smtClean="0"/>
              <a:t>Frame work needs to be robust to mutant code:</a:t>
            </a:r>
          </a:p>
          <a:p>
            <a:pPr lvl="1"/>
            <a:r>
              <a:rPr lang="en-GB" smtClean="0"/>
              <a:t>Time out looping mutants (For and goto)</a:t>
            </a:r>
          </a:p>
          <a:p>
            <a:pPr lvl="1"/>
            <a:r>
              <a:rPr lang="en-GB" smtClean="0"/>
              <a:t>Protect against invalid array indexes and pointers bgcc −fbounds_checking</a:t>
            </a:r>
          </a:p>
          <a:p>
            <a:pPr lvl="1"/>
            <a:r>
              <a:rPr lang="en-GB" smtClean="0"/>
              <a:t>Protect against trashing files. Intercept IO and system</a:t>
            </a:r>
          </a:p>
          <a:p>
            <a:pPr lvl="1"/>
            <a:r>
              <a:rPr lang="en-GB" smtClean="0"/>
              <a:t>Trap exceptions</a:t>
            </a:r>
          </a:p>
          <a:p>
            <a:r>
              <a:rPr lang="en-GB" smtClean="0"/>
              <a:t>heavy use of macros and conditional compilation</a:t>
            </a:r>
          </a:p>
          <a:p>
            <a:pPr lvl="1"/>
            <a:r>
              <a:rPr lang="en-GB" smtClean="0"/>
              <a:t>Avoid mutations changing configuration but allow in .h by operating on source after include/macro expansion. gcc –E</a:t>
            </a:r>
          </a:p>
          <a:p>
            <a:pPr lvl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W. B. Langdon, UCL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D36B0E-EFD0-4216-A47F-BEBADE6690D6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481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/>
              <a:t>gzip</a:t>
            </a:r>
          </a:p>
        </p:txBody>
      </p:sp>
      <p:sp>
        <p:nvSpPr>
          <p:cNvPr id="3482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91513" cy="2638425"/>
          </a:xfrm>
        </p:spPr>
        <p:txBody>
          <a:bodyPr/>
          <a:lstStyle/>
          <a:p>
            <a:r>
              <a:rPr lang="en-GB" smtClean="0"/>
              <a:t>5680 lines of C. SIR test suite (only 211 tests).</a:t>
            </a:r>
          </a:p>
          <a:p>
            <a:r>
              <a:rPr lang="en-GB" smtClean="0"/>
              <a:t>Highly non-uniform testing. </a:t>
            </a:r>
          </a:p>
          <a:p>
            <a:r>
              <a:rPr lang="en-GB" smtClean="0"/>
              <a:t>Concentrate on well tested code.</a:t>
            </a:r>
          </a:p>
        </p:txBody>
      </p:sp>
      <p:sp>
        <p:nvSpPr>
          <p:cNvPr id="34821" name="TextBox 6"/>
          <p:cNvSpPr txBox="1">
            <a:spLocks noChangeArrowheads="1"/>
          </p:cNvSpPr>
          <p:nvPr/>
        </p:nvSpPr>
        <p:spPr bwMode="auto">
          <a:xfrm>
            <a:off x="571500" y="3643313"/>
            <a:ext cx="8143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W. B. Langdon, UCL</a:t>
            </a:r>
          </a:p>
        </p:txBody>
      </p:sp>
      <p:sp>
        <p:nvSpPr>
          <p:cNvPr id="358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/>
              <a:t>gzip first order mutants</a:t>
            </a:r>
          </a:p>
        </p:txBody>
      </p:sp>
      <p:sp>
        <p:nvSpPr>
          <p:cNvPr id="35843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5F270F37-E8AF-4A3B-80CE-3C03A1F9E2D3}" type="slidenum">
              <a:rPr lang="en-US" sz="1400"/>
              <a:pPr algn="r" eaLnBrk="0" hangingPunct="0"/>
              <a:t>27</a:t>
            </a:fld>
            <a:endParaRPr lang="en-US" sz="1400"/>
          </a:p>
        </p:txBody>
      </p:sp>
      <p:pic>
        <p:nvPicPr>
          <p:cNvPr id="35844" name="Picture 6" descr="RE_gp.syn10k_video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W. B. Langdon, UCL</a:t>
            </a:r>
          </a:p>
        </p:txBody>
      </p:sp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/>
              <a:t>gzip first order mutants</a:t>
            </a:r>
          </a:p>
        </p:txBody>
      </p:sp>
      <p:sp>
        <p:nvSpPr>
          <p:cNvPr id="36867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0C7AE6CB-EF5C-4B9A-B0FB-9F664E17C7C0}" type="slidenum">
              <a:rPr lang="en-US" sz="1400"/>
              <a:pPr algn="r" eaLnBrk="0" hangingPunct="0"/>
              <a:t>28</a:t>
            </a:fld>
            <a:endParaRPr lang="en-US" sz="1400"/>
          </a:p>
        </p:txBody>
      </p:sp>
      <p:pic>
        <p:nvPicPr>
          <p:cNvPr id="36868" name="Picture 6" descr="RE_gp.syn10k_video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W. B. Langdon, UCL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0712B6-5D7C-4C7C-AE60-E870914B3B18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3789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/>
              <a:t>gzip well tested code</a:t>
            </a:r>
          </a:p>
        </p:txBody>
      </p:sp>
      <p:sp>
        <p:nvSpPr>
          <p:cNvPr id="3789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686800" cy="5562600"/>
          </a:xfrm>
        </p:spPr>
        <p:txBody>
          <a:bodyPr/>
          <a:lstStyle/>
          <a:p>
            <a:r>
              <a:rPr lang="en-GB" smtClean="0"/>
              <a:t>5680 lines of C. SIR test suite (only 211 tests).</a:t>
            </a:r>
          </a:p>
          <a:p>
            <a:r>
              <a:rPr lang="en-GB" smtClean="0"/>
              <a:t>Highly non-uniform testing. </a:t>
            </a:r>
          </a:p>
          <a:p>
            <a:r>
              <a:rPr lang="en-GB" smtClean="0"/>
              <a:t>Concentrate on well tested code.</a:t>
            </a:r>
          </a:p>
          <a:p>
            <a:r>
              <a:rPr lang="en-GB" smtClean="0"/>
              <a:t>496 1</a:t>
            </a:r>
            <a:r>
              <a:rPr lang="en-GB" baseline="30000" smtClean="0"/>
              <a:t>st</a:t>
            </a:r>
            <a:r>
              <a:rPr lang="en-GB" smtClean="0"/>
              <a:t> order mutation sites</a:t>
            </a:r>
          </a:p>
          <a:p>
            <a:r>
              <a:rPr lang="en-GB" smtClean="0"/>
              <a:t>84  well tested </a:t>
            </a:r>
          </a:p>
          <a:p>
            <a:pPr lvl="1"/>
            <a:r>
              <a:rPr lang="en-GB" smtClean="0"/>
              <a:t>78 potentially equivalent </a:t>
            </a:r>
          </a:p>
          <a:p>
            <a:pPr lvl="1"/>
            <a:r>
              <a:rPr lang="en-GB" smtClean="0"/>
              <a:t>342 fail more than half SIR test suite</a:t>
            </a:r>
          </a:p>
        </p:txBody>
      </p:sp>
      <p:sp>
        <p:nvSpPr>
          <p:cNvPr id="37893" name="TextBox 6"/>
          <p:cNvSpPr txBox="1">
            <a:spLocks noChangeArrowheads="1"/>
          </p:cNvSpPr>
          <p:nvPr/>
        </p:nvSpPr>
        <p:spPr bwMode="auto">
          <a:xfrm>
            <a:off x="571500" y="3643313"/>
            <a:ext cx="8143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W. B. Langdon, UCL</a:t>
            </a:r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Multi-Objective Search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By extending mutation testing to higher orders we allow mutants to be more complicated, emulating expensive post release bugs which require multiple changes to fix.</a:t>
            </a:r>
          </a:p>
          <a:p>
            <a:r>
              <a:rPr lang="en-GB" smtClean="0"/>
              <a:t>To avoid trivial mutants which are detected by many tests we search for hard to kill mutants which pass almost all of the test suite.</a:t>
            </a:r>
          </a:p>
          <a:p>
            <a:r>
              <a:rPr lang="en-GB" smtClean="0"/>
              <a:t>Two objectives →Pareto multi-objective search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259C2E8-ED30-4EE7-BD7F-9C24C4DE51B0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6" descr="RE_gp.syn10k_video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/>
              <a:t>gzip 2nd order sow’s ear mutants</a:t>
            </a:r>
          </a:p>
        </p:txBody>
      </p:sp>
      <p:sp>
        <p:nvSpPr>
          <p:cNvPr id="38915" name="Text Box 6"/>
          <p:cNvSpPr txBox="1">
            <a:spLocks noChangeArrowheads="1"/>
          </p:cNvSpPr>
          <p:nvPr/>
        </p:nvSpPr>
        <p:spPr bwMode="auto">
          <a:xfrm>
            <a:off x="757238" y="6165850"/>
            <a:ext cx="8062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Of 87,150 2</a:t>
            </a:r>
            <a:r>
              <a:rPr lang="en-GB" baseline="30000"/>
              <a:t>nd</a:t>
            </a:r>
            <a:r>
              <a:rPr lang="en-GB"/>
              <a:t> mutants all except 4 are similar to 1st 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000" smtClean="0"/>
              <a:t>2</a:t>
            </a:r>
            <a:r>
              <a:rPr lang="en-GB" sz="4000" baseline="30000" smtClean="0"/>
              <a:t>nd</a:t>
            </a:r>
            <a:r>
              <a:rPr lang="en-GB" sz="4000" smtClean="0"/>
              <a:t> order interactions of “easy” 1</a:t>
            </a:r>
            <a:r>
              <a:rPr lang="en-GB" sz="4000" baseline="30000" smtClean="0"/>
              <a:t>st</a:t>
            </a:r>
            <a:r>
              <a:rPr lang="en-GB" sz="4000" smtClean="0"/>
              <a:t> order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686800" cy="5562600"/>
          </a:xfrm>
        </p:spPr>
        <p:txBody>
          <a:bodyPr/>
          <a:lstStyle/>
          <a:p>
            <a:r>
              <a:rPr lang="en-GB" smtClean="0"/>
              <a:t>Two easy to kill 1</a:t>
            </a:r>
            <a:r>
              <a:rPr lang="en-GB" baseline="30000" smtClean="0"/>
              <a:t>st</a:t>
            </a:r>
            <a:r>
              <a:rPr lang="en-GB" smtClean="0"/>
              <a:t> partially conceal each other</a:t>
            </a:r>
          </a:p>
          <a:p>
            <a:r>
              <a:rPr lang="en-GB" smtClean="0"/>
              <a:t>Both in </a:t>
            </a:r>
            <a:r>
              <a:rPr lang="en-GB" smtClean="0">
                <a:latin typeface="Courier"/>
              </a:rPr>
              <a:t>for</a:t>
            </a:r>
            <a:r>
              <a:rPr lang="en-GB" smtClean="0"/>
              <a:t> loop of </a:t>
            </a:r>
            <a:r>
              <a:rPr lang="en-GB" smtClean="0">
                <a:latin typeface="Courier"/>
              </a:rPr>
              <a:t>scan_tree() </a:t>
            </a:r>
          </a:p>
          <a:p>
            <a:r>
              <a:rPr lang="en-GB" sz="2800" smtClean="0">
                <a:latin typeface="Courier"/>
              </a:rPr>
              <a:t>if (count </a:t>
            </a:r>
            <a:r>
              <a:rPr lang="en-GB" sz="2800" smtClean="0">
                <a:solidFill>
                  <a:srgbClr val="FF0000"/>
                </a:solidFill>
                <a:latin typeface="Courier"/>
              </a:rPr>
              <a:t>&lt;</a:t>
            </a:r>
            <a:r>
              <a:rPr lang="en-GB" sz="2800" smtClean="0">
                <a:latin typeface="Courier"/>
              </a:rPr>
              <a:t> min_count) </a:t>
            </a:r>
            <a:r>
              <a:rPr lang="en-GB" sz="2800" smtClean="0">
                <a:cs typeface="Times New Roman" pitchFamily="18" charset="0"/>
              </a:rPr>
              <a:t>mutated to</a:t>
            </a:r>
            <a:r>
              <a:rPr lang="en-GB" sz="2800" smtClean="0">
                <a:latin typeface="Courier"/>
              </a:rPr>
              <a:t> </a:t>
            </a:r>
            <a:r>
              <a:rPr lang="en-GB" sz="2800" smtClean="0">
                <a:solidFill>
                  <a:srgbClr val="FF0000"/>
                </a:solidFill>
                <a:latin typeface="Courier"/>
              </a:rPr>
              <a:t>&lt;=</a:t>
            </a:r>
            <a:r>
              <a:rPr lang="en-GB" sz="2800" smtClean="0">
                <a:latin typeface="Courier"/>
              </a:rPr>
              <a:t>  </a:t>
            </a:r>
            <a:r>
              <a:rPr lang="en-GB" smtClean="0"/>
              <a:t>Fails 89% of tests. Other 1</a:t>
            </a:r>
            <a:r>
              <a:rPr lang="en-GB" baseline="30000" smtClean="0"/>
              <a:t>st</a:t>
            </a:r>
            <a:r>
              <a:rPr lang="en-GB" smtClean="0"/>
              <a:t> order is 13 lines later</a:t>
            </a:r>
          </a:p>
          <a:p>
            <a:r>
              <a:rPr lang="en-GB" sz="2800" smtClean="0">
                <a:latin typeface="Courier"/>
              </a:rPr>
              <a:t>if (curlen </a:t>
            </a:r>
            <a:r>
              <a:rPr lang="en-GB" sz="2800" smtClean="0">
                <a:solidFill>
                  <a:srgbClr val="FF0000"/>
                </a:solidFill>
                <a:latin typeface="Courier"/>
              </a:rPr>
              <a:t>==</a:t>
            </a:r>
            <a:r>
              <a:rPr lang="en-GB" sz="2800" smtClean="0">
                <a:latin typeface="Courier"/>
              </a:rPr>
              <a:t> nextlen)</a:t>
            </a:r>
            <a:r>
              <a:rPr lang="en-GB" smtClean="0"/>
              <a:t> </a:t>
            </a:r>
            <a:r>
              <a:rPr lang="en-GB" sz="2800" smtClean="0"/>
              <a:t>..</a:t>
            </a:r>
            <a:r>
              <a:rPr lang="en-GB" sz="2800" smtClean="0">
                <a:latin typeface="Courier"/>
              </a:rPr>
              <a:t>else</a:t>
            </a:r>
            <a:r>
              <a:rPr lang="en-GB" sz="2800" smtClean="0"/>
              <a:t>..</a:t>
            </a:r>
            <a:r>
              <a:rPr lang="en-GB" smtClean="0"/>
              <a:t> </a:t>
            </a:r>
            <a:r>
              <a:rPr lang="en-GB" sz="2800" smtClean="0">
                <a:cs typeface="Times New Roman" pitchFamily="18" charset="0"/>
              </a:rPr>
              <a:t>mutated to</a:t>
            </a:r>
            <a:r>
              <a:rPr lang="en-GB" sz="2800" smtClean="0">
                <a:latin typeface="Courier"/>
              </a:rPr>
              <a:t> </a:t>
            </a:r>
            <a:r>
              <a:rPr lang="en-GB" sz="2800" smtClean="0">
                <a:solidFill>
                  <a:srgbClr val="FF0000"/>
                </a:solidFill>
                <a:latin typeface="Courier"/>
              </a:rPr>
              <a:t>!=</a:t>
            </a:r>
            <a:r>
              <a:rPr lang="en-GB" sz="2800" smtClean="0">
                <a:latin typeface="Courier"/>
              </a:rPr>
              <a:t> </a:t>
            </a:r>
            <a:r>
              <a:rPr lang="en-GB" smtClean="0"/>
              <a:t>Causes </a:t>
            </a:r>
            <a:r>
              <a:rPr lang="en-GB" sz="2800" smtClean="0">
                <a:latin typeface="Courier"/>
              </a:rPr>
              <a:t>min_count=3</a:t>
            </a:r>
            <a:r>
              <a:rPr lang="en-GB" smtClean="0"/>
              <a:t> to be replaced by </a:t>
            </a:r>
            <a:r>
              <a:rPr lang="en-GB" sz="2800" smtClean="0">
                <a:latin typeface="Courier"/>
              </a:rPr>
              <a:t>min_count=4</a:t>
            </a:r>
            <a:r>
              <a:rPr lang="en-GB" smtClean="0"/>
              <a:t> and vice-versa. </a:t>
            </a:r>
            <a:r>
              <a:rPr lang="en-GB" sz="2800" smtClean="0">
                <a:cs typeface="Times New Roman" pitchFamily="18" charset="0"/>
              </a:rPr>
              <a:t>Fails more than 99% of tests.</a:t>
            </a:r>
          </a:p>
          <a:p>
            <a:r>
              <a:rPr lang="en-GB" sz="2800" smtClean="0">
                <a:cs typeface="Times New Roman" pitchFamily="18" charset="0"/>
              </a:rPr>
              <a:t>In many tests first line is </a:t>
            </a:r>
            <a:r>
              <a:rPr lang="en-GB" sz="2800" smtClean="0">
                <a:latin typeface="Courier"/>
              </a:rPr>
              <a:t>if(count</a:t>
            </a:r>
            <a:r>
              <a:rPr lang="en-GB" sz="2800" smtClean="0">
                <a:solidFill>
                  <a:srgbClr val="FF0000"/>
                </a:solidFill>
                <a:latin typeface="Courier"/>
              </a:rPr>
              <a:t>&lt;</a:t>
            </a:r>
            <a:r>
              <a:rPr lang="en-GB" sz="2800" smtClean="0">
                <a:solidFill>
                  <a:schemeClr val="accent1"/>
                </a:solidFill>
                <a:latin typeface="Courier"/>
              </a:rPr>
              <a:t>4</a:t>
            </a:r>
            <a:r>
              <a:rPr lang="en-GB" sz="2800" smtClean="0">
                <a:latin typeface="Courier"/>
              </a:rPr>
              <a:t>) </a:t>
            </a:r>
            <a:r>
              <a:rPr lang="en-GB" sz="2800" smtClean="0">
                <a:cs typeface="Times New Roman" pitchFamily="18" charset="0"/>
              </a:rPr>
              <a:t>sometimes with both changes this becomes </a:t>
            </a:r>
            <a:r>
              <a:rPr lang="en-GB" sz="2800" smtClean="0">
                <a:latin typeface="Courier"/>
              </a:rPr>
              <a:t>if(count</a:t>
            </a:r>
            <a:r>
              <a:rPr lang="en-GB" sz="2800" smtClean="0">
                <a:solidFill>
                  <a:srgbClr val="FF3399"/>
                </a:solidFill>
                <a:latin typeface="Courier"/>
              </a:rPr>
              <a:t>&lt;=</a:t>
            </a:r>
            <a:r>
              <a:rPr lang="en-GB" sz="2800" smtClean="0">
                <a:solidFill>
                  <a:schemeClr val="accent1"/>
                </a:solidFill>
                <a:latin typeface="Courier"/>
              </a:rPr>
              <a:t>3</a:t>
            </a:r>
            <a:r>
              <a:rPr lang="en-GB" sz="2800" smtClean="0">
                <a:latin typeface="Courier"/>
              </a:rPr>
              <a:t>) </a:t>
            </a:r>
            <a:r>
              <a:rPr lang="en-GB" sz="2800" smtClean="0">
                <a:cs typeface="Times New Roman" pitchFamily="18" charset="0"/>
              </a:rPr>
              <a:t>and the test is past.</a:t>
            </a:r>
          </a:p>
        </p:txBody>
      </p:sp>
      <p:sp>
        <p:nvSpPr>
          <p:cNvPr id="39939" name="TextBox 6"/>
          <p:cNvSpPr txBox="1">
            <a:spLocks noChangeArrowheads="1"/>
          </p:cNvSpPr>
          <p:nvPr/>
        </p:nvSpPr>
        <p:spPr bwMode="auto">
          <a:xfrm>
            <a:off x="571500" y="3643313"/>
            <a:ext cx="8143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5" descr="gzip_2nd_ord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/>
              <a:t>gzip 2nd order sow’s ear mutants</a:t>
            </a:r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757238" y="6165850"/>
            <a:ext cx="8062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Of 87,150 2</a:t>
            </a:r>
            <a:r>
              <a:rPr lang="en-GB" baseline="30000"/>
              <a:t>nd</a:t>
            </a:r>
            <a:r>
              <a:rPr lang="en-GB"/>
              <a:t> mutants all except 4 are similar to 1st 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 idx="4294967295"/>
          </p:nvPr>
        </p:nvSpPr>
        <p:spPr>
          <a:xfrm>
            <a:off x="0" y="44450"/>
            <a:ext cx="9144000" cy="1143000"/>
          </a:xfrm>
        </p:spPr>
        <p:txBody>
          <a:bodyPr/>
          <a:lstStyle/>
          <a:p>
            <a:r>
              <a:rPr lang="en-GB" sz="4000" smtClean="0"/>
              <a:t>2</a:t>
            </a:r>
            <a:r>
              <a:rPr lang="en-GB" sz="4000" baseline="30000" smtClean="0"/>
              <a:t>nd</a:t>
            </a:r>
            <a:r>
              <a:rPr lang="en-GB" sz="4000" smtClean="0"/>
              <a:t> order interactions of equivelent 1</a:t>
            </a:r>
            <a:r>
              <a:rPr lang="en-GB" sz="4000" baseline="30000" smtClean="0"/>
              <a:t>st</a:t>
            </a:r>
            <a:r>
              <a:rPr lang="en-GB" sz="4000" smtClean="0"/>
              <a:t> order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686800" cy="5562600"/>
          </a:xfrm>
        </p:spPr>
        <p:txBody>
          <a:bodyPr/>
          <a:lstStyle/>
          <a:p>
            <a:r>
              <a:rPr lang="en-GB" smtClean="0"/>
              <a:t>Two equivelent 1</a:t>
            </a:r>
            <a:r>
              <a:rPr lang="en-GB" baseline="30000" smtClean="0"/>
              <a:t>st</a:t>
            </a:r>
            <a:r>
              <a:rPr lang="en-GB" smtClean="0"/>
              <a:t> make each other visible</a:t>
            </a:r>
          </a:p>
          <a:p>
            <a:r>
              <a:rPr lang="en-GB" smtClean="0"/>
              <a:t>Both mutation sites are in </a:t>
            </a:r>
            <a:r>
              <a:rPr lang="en-GB" sz="2800" smtClean="0">
                <a:latin typeface="Courier"/>
              </a:rPr>
              <a:t>longest_match()</a:t>
            </a:r>
          </a:p>
          <a:p>
            <a:r>
              <a:rPr lang="en-GB" smtClean="0">
                <a:cs typeface="Times New Roman" pitchFamily="18" charset="0"/>
              </a:rPr>
              <a:t>A</a:t>
            </a:r>
            <a:r>
              <a:rPr lang="en-GB" sz="2800" smtClean="0">
                <a:solidFill>
                  <a:srgbClr val="FF0000"/>
                </a:solidFill>
                <a:latin typeface="Courier"/>
              </a:rPr>
              <a:t>!=</a:t>
            </a:r>
            <a:r>
              <a:rPr lang="en-GB" smtClean="0"/>
              <a:t> at the start of the outer loop is replaced by </a:t>
            </a:r>
            <a:r>
              <a:rPr lang="en-GB" sz="2800" smtClean="0">
                <a:solidFill>
                  <a:srgbClr val="FF0000"/>
                </a:solidFill>
                <a:latin typeface="Courier"/>
              </a:rPr>
              <a:t>&lt;</a:t>
            </a:r>
            <a:r>
              <a:rPr lang="en-GB" sz="2800" smtClean="0">
                <a:latin typeface="Courier"/>
              </a:rPr>
              <a:t> != </a:t>
            </a:r>
            <a:r>
              <a:rPr lang="en-GB" smtClean="0">
                <a:cs typeface="Times New Roman" pitchFamily="18" charset="0"/>
              </a:rPr>
              <a:t>is partially for efficiency, when 1</a:t>
            </a:r>
            <a:r>
              <a:rPr lang="en-GB" baseline="30000" smtClean="0">
                <a:cs typeface="Times New Roman" pitchFamily="18" charset="0"/>
              </a:rPr>
              <a:t>st</a:t>
            </a:r>
            <a:r>
              <a:rPr lang="en-GB" smtClean="0">
                <a:cs typeface="Times New Roman" pitchFamily="18" charset="0"/>
              </a:rPr>
              <a:t> order makes a difference it is trapped by </a:t>
            </a:r>
            <a:r>
              <a:rPr lang="en-GB" sz="2800" smtClean="0">
                <a:latin typeface="Courier"/>
                <a:cs typeface="Times New Roman" pitchFamily="18" charset="0"/>
              </a:rPr>
              <a:t>if</a:t>
            </a:r>
            <a:r>
              <a:rPr lang="en-GB" smtClean="0">
                <a:cs typeface="Times New Roman" pitchFamily="18" charset="0"/>
              </a:rPr>
              <a:t> </a:t>
            </a:r>
            <a:r>
              <a:rPr lang="en-GB" smtClean="0"/>
              <a:t>8 lines later</a:t>
            </a:r>
          </a:p>
          <a:p>
            <a:r>
              <a:rPr lang="en-GB" sz="2800" smtClean="0">
                <a:latin typeface="Courier"/>
              </a:rPr>
              <a:t>if(len</a:t>
            </a:r>
            <a:r>
              <a:rPr lang="en-GB" sz="2800" smtClean="0">
                <a:solidFill>
                  <a:srgbClr val="FF0000"/>
                </a:solidFill>
                <a:latin typeface="Courier"/>
              </a:rPr>
              <a:t>&gt;</a:t>
            </a:r>
            <a:r>
              <a:rPr lang="en-GB" sz="2800" smtClean="0">
                <a:latin typeface="Courier"/>
              </a:rPr>
              <a:t>best_len)</a:t>
            </a:r>
            <a:r>
              <a:rPr lang="en-GB" smtClean="0"/>
              <a:t> is replaced by </a:t>
            </a:r>
            <a:r>
              <a:rPr lang="en-GB" sz="2800" smtClean="0">
                <a:latin typeface="Courier"/>
              </a:rPr>
              <a:t>(len</a:t>
            </a:r>
            <a:r>
              <a:rPr lang="en-GB" sz="2800" smtClean="0">
                <a:solidFill>
                  <a:srgbClr val="FF0000"/>
                </a:solidFill>
                <a:latin typeface="Courier"/>
              </a:rPr>
              <a:t>&gt;=</a:t>
            </a:r>
            <a:r>
              <a:rPr lang="en-GB" sz="2800" smtClean="0">
                <a:latin typeface="Courier"/>
              </a:rPr>
              <a:t> best_len) </a:t>
            </a:r>
            <a:r>
              <a:rPr lang="en-GB" smtClean="0">
                <a:cs typeface="Times New Roman" pitchFamily="18" charset="0"/>
              </a:rPr>
              <a:t>so the</a:t>
            </a:r>
            <a:r>
              <a:rPr lang="en-GB" smtClean="0"/>
              <a:t> last occurrence of the longest match rather than first is used.</a:t>
            </a:r>
          </a:p>
          <a:p>
            <a:r>
              <a:rPr lang="en-GB" smtClean="0"/>
              <a:t>When both changes are made the </a:t>
            </a:r>
            <a:r>
              <a:rPr lang="en-GB" sz="2800" smtClean="0">
                <a:latin typeface="Courier"/>
              </a:rPr>
              <a:t>if</a:t>
            </a:r>
            <a:r>
              <a:rPr lang="en-GB" smtClean="0"/>
              <a:t> no longer traps the effect of </a:t>
            </a:r>
            <a:r>
              <a:rPr lang="en-GB" sz="2800" smtClean="0">
                <a:latin typeface="Courier"/>
              </a:rPr>
              <a:t>&lt;</a:t>
            </a:r>
            <a:r>
              <a:rPr lang="en-GB" smtClean="0"/>
              <a:t> and most tests are failed.</a:t>
            </a:r>
          </a:p>
        </p:txBody>
      </p:sp>
      <p:sp>
        <p:nvSpPr>
          <p:cNvPr id="41987" name="TextBox 6"/>
          <p:cNvSpPr txBox="1">
            <a:spLocks noChangeArrowheads="1"/>
          </p:cNvSpPr>
          <p:nvPr/>
        </p:nvSpPr>
        <p:spPr bwMode="auto">
          <a:xfrm>
            <a:off x="571500" y="3643313"/>
            <a:ext cx="8143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 idx="4294967295"/>
          </p:nvPr>
        </p:nvSpPr>
        <p:spPr>
          <a:xfrm>
            <a:off x="457200" y="44450"/>
            <a:ext cx="8458200" cy="1143000"/>
          </a:xfrm>
        </p:spPr>
        <p:txBody>
          <a:bodyPr/>
          <a:lstStyle/>
          <a:p>
            <a:r>
              <a:rPr lang="en-GB" sz="4000" smtClean="0"/>
              <a:t>gzip Monte Carlo sample of high order</a:t>
            </a:r>
          </a:p>
        </p:txBody>
      </p:sp>
      <p:pic>
        <p:nvPicPr>
          <p:cNvPr id="43010" name="Picture 6" descr="RE_gp.syn10k_video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Text Box 4"/>
          <p:cNvSpPr txBox="1">
            <a:spLocks noChangeArrowheads="1"/>
          </p:cNvSpPr>
          <p:nvPr/>
        </p:nvSpPr>
        <p:spPr bwMode="auto">
          <a:xfrm>
            <a:off x="757238" y="5805488"/>
            <a:ext cx="80629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All but 7 tests highly effective against </a:t>
            </a:r>
            <a:r>
              <a:rPr lang="en-GB">
                <a:solidFill>
                  <a:srgbClr val="00FFFF"/>
                </a:solidFill>
              </a:rPr>
              <a:t>very high order mutants</a:t>
            </a:r>
            <a:r>
              <a:rPr lang="en-GB"/>
              <a:t> (as with other benchmarks). 7 in main() or close to it.</a:t>
            </a:r>
          </a:p>
        </p:txBody>
      </p:sp>
      <p:pic>
        <p:nvPicPr>
          <p:cNvPr id="43012" name="Picture 6" descr="gzip_ran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90805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26988"/>
            <a:ext cx="8458200" cy="1143001"/>
          </a:xfrm>
        </p:spPr>
        <p:txBody>
          <a:bodyPr/>
          <a:lstStyle/>
          <a:p>
            <a:r>
              <a:rPr lang="en-GB" sz="3200" smtClean="0">
                <a:cs typeface="Arial" charset="0"/>
              </a:rPr>
              <a:t>Non-Deterministic Mutants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08050"/>
            <a:ext cx="8507413" cy="5616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smtClean="0"/>
              <a:t>Mutating, even correct code, may cause it to produced different output when run again with the same input. Thus a non-deterministic mutant may or may not be killed by a test suite.</a:t>
            </a:r>
          </a:p>
          <a:p>
            <a:pPr>
              <a:lnSpc>
                <a:spcPct val="90000"/>
              </a:lnSpc>
            </a:pPr>
            <a:r>
              <a:rPr lang="en-GB" sz="2800" smtClean="0"/>
              <a:t>Catching non-repeatable faults by repeated runs is not practical.</a:t>
            </a:r>
          </a:p>
          <a:p>
            <a:pPr>
              <a:lnSpc>
                <a:spcPct val="90000"/>
              </a:lnSpc>
            </a:pPr>
            <a:r>
              <a:rPr lang="en-GB" sz="2800" smtClean="0"/>
              <a:t>Mutation test harness attempts to avoid non-determinism by:</a:t>
            </a:r>
          </a:p>
          <a:p>
            <a:pPr lvl="1">
              <a:lnSpc>
                <a:spcPct val="90000"/>
              </a:lnSpc>
            </a:pPr>
            <a:r>
              <a:rPr lang="en-GB" sz="2400" smtClean="0"/>
              <a:t>Ensuring all variable are initialised (even in mutated code)</a:t>
            </a:r>
          </a:p>
          <a:p>
            <a:pPr lvl="1">
              <a:lnSpc>
                <a:spcPct val="90000"/>
              </a:lnSpc>
            </a:pPr>
            <a:r>
              <a:rPr lang="en-GB" sz="2400" smtClean="0"/>
              <a:t>Controlling I/O and system calls.</a:t>
            </a:r>
          </a:p>
          <a:p>
            <a:pPr lvl="1">
              <a:lnSpc>
                <a:spcPct val="90000"/>
              </a:lnSpc>
            </a:pPr>
            <a:r>
              <a:rPr lang="en-GB" sz="2400" smtClean="0"/>
              <a:t>Avoiding timing problems. Using loop counting, rather than time out, to detect and report indefinite loops.</a:t>
            </a:r>
          </a:p>
          <a:p>
            <a:pPr lvl="1">
              <a:lnSpc>
                <a:spcPct val="90000"/>
              </a:lnSpc>
            </a:pPr>
            <a:r>
              <a:rPr lang="en-GB" sz="2400" smtClean="0"/>
              <a:t>Avoiding tests which rely on variable details of user input (eg. timing).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W. B. Langdon, UCL</a:t>
            </a:r>
          </a:p>
        </p:txBody>
      </p:sp>
      <p:sp>
        <p:nvSpPr>
          <p:cNvPr id="450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BEBAE93-3DC1-4129-9D70-11A97BBFBB48}" type="slidenum">
              <a:rPr lang="en-US" smtClean="0">
                <a:cs typeface="Arial" charset="0"/>
              </a:rPr>
              <a:pPr/>
              <a:t>36</a:t>
            </a:fld>
            <a:endParaRPr lang="en-US" smtClean="0">
              <a:cs typeface="Arial" charset="0"/>
            </a:endParaRPr>
          </a:p>
        </p:txBody>
      </p:sp>
      <p:sp>
        <p:nvSpPr>
          <p:cNvPr id="4505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Conclusions</a:t>
            </a:r>
          </a:p>
        </p:txBody>
      </p:sp>
      <p:sp>
        <p:nvSpPr>
          <p:cNvPr id="4506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91513" cy="4797425"/>
          </a:xfrm>
        </p:spPr>
        <p:txBody>
          <a:bodyPr/>
          <a:lstStyle/>
          <a:p>
            <a:r>
              <a:rPr lang="en-GB" sz="2800" smtClean="0"/>
              <a:t>Random high order mutants are easy to kill but may provide insight into code and test suite.</a:t>
            </a:r>
          </a:p>
          <a:p>
            <a:r>
              <a:rPr lang="en-GB" sz="2800" smtClean="0"/>
              <a:t>Mutation testing can be viewed as multi-objective search.</a:t>
            </a:r>
          </a:p>
          <a:p>
            <a:r>
              <a:rPr lang="en-GB" sz="2800" smtClean="0"/>
              <a:t>Genetic programming can find high order mutants which are both hard to kill and do not make too many changes to the original source code. </a:t>
            </a:r>
          </a:p>
          <a:p>
            <a:r>
              <a:rPr lang="en-GB" sz="2800" smtClean="0"/>
              <a:t>Evidence for the Coupling Hypothesis</a:t>
            </a:r>
          </a:p>
          <a:p>
            <a:r>
              <a:rPr lang="en-GB" sz="2800" smtClean="0">
                <a:cs typeface="Arial" charset="0"/>
              </a:rPr>
              <a:t>Importance of non-deterministic mutants</a:t>
            </a:r>
            <a:endParaRPr lang="en-GB" sz="2800" smtClean="0"/>
          </a:p>
        </p:txBody>
      </p:sp>
      <p:sp>
        <p:nvSpPr>
          <p:cNvPr id="45061" name="Text Box 6"/>
          <p:cNvSpPr txBox="1">
            <a:spLocks noChangeArrowheads="1"/>
          </p:cNvSpPr>
          <p:nvPr/>
        </p:nvSpPr>
        <p:spPr bwMode="auto">
          <a:xfrm>
            <a:off x="34925" y="5949950"/>
            <a:ext cx="38163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Journal of Systems and Software</a:t>
            </a:r>
          </a:p>
          <a:p>
            <a:pPr>
              <a:spcBef>
                <a:spcPct val="50000"/>
              </a:spcBef>
            </a:pPr>
            <a:r>
              <a:rPr lang="en-GB" sz="2000">
                <a:solidFill>
                  <a:schemeClr val="accent2"/>
                </a:solidFill>
                <a:hlinkClick r:id="rId2"/>
              </a:rPr>
              <a:t>doi:10.1016/j.jss.2010.07.027</a:t>
            </a:r>
            <a:endParaRPr lang="en-GB" sz="20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038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W. B. Langdon, UCL</a:t>
            </a:r>
          </a:p>
        </p:txBody>
      </p:sp>
      <p:sp>
        <p:nvSpPr>
          <p:cNvPr id="46082" name="Rectangle 1039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C63B4B3-F5DD-4B16-A0A5-B8BC1759E27F}" type="slidenum">
              <a:rPr lang="en-US" smtClean="0">
                <a:cs typeface="Arial" charset="0"/>
              </a:rPr>
              <a:pPr/>
              <a:t>37</a:t>
            </a:fld>
            <a:endParaRPr lang="en-US" smtClean="0">
              <a:cs typeface="Arial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The End !!!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  More information on GP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endParaRPr lang="en-GB" sz="2400" smtClean="0"/>
          </a:p>
          <a:p>
            <a:r>
              <a:rPr lang="en-GB" smtClean="0">
                <a:hlinkClick r:id="rId2"/>
              </a:rPr>
              <a:t>http://www.cs.ucl.ac.uk/staff/W.Langdon</a:t>
            </a:r>
            <a:endParaRPr lang="en-GB" smtClean="0"/>
          </a:p>
          <a:p>
            <a:pPr lvl="1"/>
            <a:r>
              <a:rPr lang="en-GB" i="1" smtClean="0"/>
              <a:t>A Field Guide to Genetic Programming, </a:t>
            </a:r>
            <a:r>
              <a:rPr lang="en-GB" b="1" smtClean="0"/>
              <a:t>Free</a:t>
            </a:r>
            <a:r>
              <a:rPr lang="en-GB" i="1" smtClean="0"/>
              <a:t>, </a:t>
            </a:r>
            <a:r>
              <a:rPr lang="en-GB" smtClean="0"/>
              <a:t>2008</a:t>
            </a:r>
          </a:p>
          <a:p>
            <a:pPr lvl="1"/>
            <a:r>
              <a:rPr lang="en-GB" i="1" smtClean="0"/>
              <a:t>Foundations of GP</a:t>
            </a:r>
            <a:r>
              <a:rPr lang="en-GB" smtClean="0"/>
              <a:t>, Springer, 2002</a:t>
            </a:r>
          </a:p>
          <a:p>
            <a:pPr lvl="1"/>
            <a:r>
              <a:rPr lang="en-GB" i="1" smtClean="0"/>
              <a:t>GP and Data Structures</a:t>
            </a:r>
            <a:r>
              <a:rPr lang="en-GB" smtClean="0"/>
              <a:t>, Kluwer, 1998</a:t>
            </a:r>
          </a:p>
          <a:p>
            <a:pPr lvl="1"/>
            <a:endParaRPr lang="en-GB" smtClean="0"/>
          </a:p>
        </p:txBody>
      </p:sp>
      <p:sp>
        <p:nvSpPr>
          <p:cNvPr id="471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7972FF4-FEA0-43BE-B962-298803A8DC82}" type="slidenum">
              <a:rPr lang="en-US" smtClean="0">
                <a:cs typeface="Arial" charset="0"/>
              </a:rPr>
              <a:pPr/>
              <a:t>38</a:t>
            </a:fld>
            <a:endParaRPr lang="en-US" smtClean="0">
              <a:cs typeface="Arial" charset="0"/>
            </a:endParaRPr>
          </a:p>
        </p:txBody>
      </p:sp>
      <p:pic>
        <p:nvPicPr>
          <p:cNvPr id="47108" name="Picture 5" descr="cover6x9greenAndPinkOnBla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3" y="3857625"/>
            <a:ext cx="20002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W. B. Langdon, UCL</a:t>
            </a:r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Evolving High Order Mutants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582D197-B193-47CC-B4AA-6C2435AC8275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pic>
        <p:nvPicPr>
          <p:cNvPr id="10244" name="Picture 6" descr="RE_gp.syn10k_video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W. B. Langdon, UCL</a:t>
            </a:r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Evolving High Order Mutants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C source converted to BNF grammar</a:t>
            </a:r>
          </a:p>
          <a:p>
            <a:r>
              <a:rPr lang="en-GB" smtClean="0"/>
              <a:t>BNF describes original source plus mutations</a:t>
            </a:r>
          </a:p>
          <a:p>
            <a:r>
              <a:rPr lang="en-GB" smtClean="0"/>
              <a:t>All comparisons can be mutated</a:t>
            </a:r>
          </a:p>
          <a:p>
            <a:r>
              <a:rPr lang="en-GB" smtClean="0"/>
              <a:t>Strongly Typed GP crosses over BNF to give new high order mutants.</a:t>
            </a:r>
          </a:p>
          <a:p>
            <a:r>
              <a:rPr lang="en-GB" smtClean="0"/>
              <a:t>Compile population of mutants to give one executable. Run it on test suite to give fitness.</a:t>
            </a:r>
          </a:p>
          <a:p>
            <a:r>
              <a:rPr lang="en-GB" smtClean="0"/>
              <a:t>Select parents of next generation.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D9A9DB0-E1A2-4589-8631-CC81FF99AC6D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W. B. Langdon, UCL</a:t>
            </a:r>
          </a:p>
        </p:txBody>
      </p:sp>
      <p:sp>
        <p:nvSpPr>
          <p:cNvPr id="122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3B3079B-25EA-4CDD-9C36-BFBA39323B6B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  <p:pic>
        <p:nvPicPr>
          <p:cNvPr id="12291" name="Picture 5" descr="generate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4413" y="2200275"/>
            <a:ext cx="711517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Triangle.c</a:t>
            </a:r>
          </a:p>
        </p:txBody>
      </p:sp>
      <p:sp>
        <p:nvSpPr>
          <p:cNvPr id="13314" name="TextBox 5"/>
          <p:cNvSpPr txBox="1">
            <a:spLocks noChangeArrowheads="1"/>
          </p:cNvSpPr>
          <p:nvPr/>
        </p:nvSpPr>
        <p:spPr bwMode="auto">
          <a:xfrm>
            <a:off x="642938" y="1143000"/>
            <a:ext cx="828675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1800"/>
              <a:t>int gettri(int side1, int side2, int side3){ </a:t>
            </a:r>
          </a:p>
          <a:p>
            <a:pPr eaLnBrk="0" hangingPunct="0"/>
            <a:r>
              <a:rPr lang="en-GB" sz="1800"/>
              <a:t>   int triang ; </a:t>
            </a:r>
          </a:p>
          <a:p>
            <a:pPr eaLnBrk="0" hangingPunct="0"/>
            <a:r>
              <a:rPr lang="en-GB" sz="1800"/>
              <a:t>    if( side1 </a:t>
            </a:r>
            <a:r>
              <a:rPr lang="en-GB" sz="1800">
                <a:solidFill>
                  <a:srgbClr val="FF0000"/>
                </a:solidFill>
              </a:rPr>
              <a:t>&lt;=</a:t>
            </a:r>
            <a:r>
              <a:rPr lang="en-GB" sz="1800"/>
              <a:t> 0 || side2 </a:t>
            </a:r>
            <a:r>
              <a:rPr lang="en-GB" sz="1800">
                <a:solidFill>
                  <a:srgbClr val="FF0000"/>
                </a:solidFill>
              </a:rPr>
              <a:t>&lt;=</a:t>
            </a:r>
            <a:r>
              <a:rPr lang="en-GB" sz="1800"/>
              <a:t> 0 || side3 </a:t>
            </a:r>
            <a:r>
              <a:rPr lang="en-GB" sz="1800">
                <a:solidFill>
                  <a:srgbClr val="FF0000"/>
                </a:solidFill>
              </a:rPr>
              <a:t>&lt;=</a:t>
            </a:r>
            <a:r>
              <a:rPr lang="en-GB" sz="1800"/>
              <a:t> 0){</a:t>
            </a:r>
          </a:p>
          <a:p>
            <a:pPr eaLnBrk="0" hangingPunct="0"/>
            <a:r>
              <a:rPr lang="en-GB" sz="1800"/>
              <a:t>        return 4;</a:t>
            </a:r>
          </a:p>
          <a:p>
            <a:pPr eaLnBrk="0" hangingPunct="0"/>
            <a:r>
              <a:rPr lang="en-GB" sz="1800"/>
              <a:t>    }</a:t>
            </a:r>
          </a:p>
          <a:p>
            <a:pPr eaLnBrk="0" hangingPunct="0"/>
            <a:r>
              <a:rPr lang="en-GB" sz="1800"/>
              <a:t>    triang = 0;</a:t>
            </a:r>
          </a:p>
          <a:p>
            <a:pPr eaLnBrk="0" hangingPunct="0"/>
            <a:r>
              <a:rPr lang="en-GB" sz="1800"/>
              <a:t>    if(side1 </a:t>
            </a:r>
            <a:r>
              <a:rPr lang="en-GB" sz="1800">
                <a:solidFill>
                  <a:srgbClr val="FF0000"/>
                </a:solidFill>
              </a:rPr>
              <a:t>==</a:t>
            </a:r>
            <a:r>
              <a:rPr lang="en-GB" sz="1800"/>
              <a:t> side2){</a:t>
            </a:r>
          </a:p>
          <a:p>
            <a:pPr eaLnBrk="0" hangingPunct="0"/>
            <a:r>
              <a:rPr lang="en-GB" sz="1800"/>
              <a:t>        triang = triang + 1;</a:t>
            </a:r>
          </a:p>
          <a:p>
            <a:pPr eaLnBrk="0" hangingPunct="0"/>
            <a:r>
              <a:rPr lang="en-GB" sz="1800"/>
              <a:t>    }</a:t>
            </a:r>
          </a:p>
          <a:p>
            <a:pPr eaLnBrk="0" hangingPunct="0"/>
            <a:r>
              <a:rPr lang="en-GB" sz="1800"/>
              <a:t>    if(side1 </a:t>
            </a:r>
            <a:r>
              <a:rPr lang="en-GB" sz="1800">
                <a:solidFill>
                  <a:srgbClr val="FF0000"/>
                </a:solidFill>
              </a:rPr>
              <a:t>==</a:t>
            </a:r>
            <a:r>
              <a:rPr lang="en-GB" sz="1800"/>
              <a:t> side3){</a:t>
            </a:r>
          </a:p>
          <a:p>
            <a:pPr eaLnBrk="0" hangingPunct="0"/>
            <a:r>
              <a:rPr lang="en-GB" sz="1800"/>
              <a:t>        triang = triang + 2;</a:t>
            </a:r>
          </a:p>
          <a:p>
            <a:pPr eaLnBrk="0" hangingPunct="0"/>
            <a:r>
              <a:rPr lang="en-GB" sz="1800"/>
              <a:t>    }</a:t>
            </a:r>
          </a:p>
          <a:p>
            <a:pPr eaLnBrk="0" hangingPunct="0"/>
            <a:r>
              <a:rPr lang="en-GB" sz="1800"/>
              <a:t>    if(side2 </a:t>
            </a:r>
            <a:r>
              <a:rPr lang="en-GB" sz="1800">
                <a:solidFill>
                  <a:srgbClr val="FF0000"/>
                </a:solidFill>
              </a:rPr>
              <a:t>==</a:t>
            </a:r>
            <a:r>
              <a:rPr lang="en-GB" sz="1800"/>
              <a:t> side3){</a:t>
            </a:r>
          </a:p>
          <a:p>
            <a:pPr eaLnBrk="0" hangingPunct="0"/>
            <a:r>
              <a:rPr lang="en-GB" sz="1800"/>
              <a:t>        triang = triang + 3;</a:t>
            </a:r>
          </a:p>
          <a:p>
            <a:pPr eaLnBrk="0" hangingPunct="0"/>
            <a:r>
              <a:rPr lang="en-GB" sz="1800"/>
              <a:t>    }</a:t>
            </a:r>
          </a:p>
          <a:p>
            <a:pPr eaLnBrk="0" hangingPunct="0"/>
            <a:r>
              <a:rPr lang="en-GB" sz="1800"/>
              <a:t>    if(triang </a:t>
            </a:r>
            <a:r>
              <a:rPr lang="en-GB" sz="1800">
                <a:solidFill>
                  <a:srgbClr val="FF0000"/>
                </a:solidFill>
              </a:rPr>
              <a:t>==</a:t>
            </a:r>
            <a:r>
              <a:rPr lang="en-GB" sz="1800"/>
              <a:t> 0){</a:t>
            </a:r>
          </a:p>
          <a:p>
            <a:pPr eaLnBrk="0" hangingPunct="0"/>
            <a:r>
              <a:rPr lang="en-GB" sz="1800"/>
              <a:t>        if(side1 + side2 </a:t>
            </a:r>
            <a:r>
              <a:rPr lang="en-GB" sz="1800">
                <a:solidFill>
                  <a:srgbClr val="FF0000"/>
                </a:solidFill>
              </a:rPr>
              <a:t>&lt; </a:t>
            </a:r>
            <a:r>
              <a:rPr lang="en-GB" sz="1800"/>
              <a:t>side3 || side2 + side3 </a:t>
            </a:r>
            <a:r>
              <a:rPr lang="en-GB" sz="1800">
                <a:solidFill>
                  <a:srgbClr val="FF0000"/>
                </a:solidFill>
              </a:rPr>
              <a:t>&lt;</a:t>
            </a:r>
            <a:r>
              <a:rPr lang="en-GB" sz="1800"/>
              <a:t> side1 || side1 + side3 </a:t>
            </a:r>
            <a:r>
              <a:rPr lang="en-GB" sz="1800">
                <a:solidFill>
                  <a:srgbClr val="FF0000"/>
                </a:solidFill>
              </a:rPr>
              <a:t>&lt;</a:t>
            </a:r>
            <a:r>
              <a:rPr lang="en-GB" sz="1800"/>
              <a:t> side2){</a:t>
            </a:r>
          </a:p>
          <a:p>
            <a:pPr eaLnBrk="0" hangingPunct="0"/>
            <a:r>
              <a:rPr lang="en-GB" sz="1800"/>
              <a:t>            return 4;</a:t>
            </a:r>
          </a:p>
          <a:p>
            <a:pPr eaLnBrk="0" hangingPunct="0"/>
            <a:r>
              <a:rPr lang="en-GB" sz="1800"/>
              <a:t>        }</a:t>
            </a:r>
          </a:p>
          <a:p>
            <a:pPr eaLnBrk="0" hangingPunct="0"/>
            <a:r>
              <a:rPr lang="en-GB" sz="1800"/>
              <a:t>        else {</a:t>
            </a:r>
          </a:p>
          <a:p>
            <a:pPr eaLnBrk="0" hangingPunct="0"/>
            <a:r>
              <a:rPr lang="en-GB" sz="1600"/>
              <a:t>    </a:t>
            </a:r>
          </a:p>
        </p:txBody>
      </p:sp>
      <p:sp>
        <p:nvSpPr>
          <p:cNvPr id="13315" name="TextBox 6"/>
          <p:cNvSpPr txBox="1">
            <a:spLocks noChangeArrowheads="1"/>
          </p:cNvSpPr>
          <p:nvPr/>
        </p:nvSpPr>
        <p:spPr bwMode="auto">
          <a:xfrm>
            <a:off x="5715000" y="1357313"/>
            <a:ext cx="3429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/>
              <a:t>Potential mutation sites</a:t>
            </a:r>
          </a:p>
          <a:p>
            <a:pPr eaLnBrk="0" hangingPunct="0"/>
            <a:r>
              <a:rPr lang="en-GB"/>
              <a:t>(comparisons) in </a:t>
            </a:r>
            <a:r>
              <a:rPr lang="en-GB">
                <a:solidFill>
                  <a:srgbClr val="FF0000"/>
                </a:solidFill>
              </a:rPr>
              <a:t>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Triangle BNF syntax</a:t>
            </a:r>
          </a:p>
        </p:txBody>
      </p:sp>
      <p:sp>
        <p:nvSpPr>
          <p:cNvPr id="14338" name="TextBox 5"/>
          <p:cNvSpPr txBox="1">
            <a:spLocks noChangeArrowheads="1"/>
          </p:cNvSpPr>
          <p:nvPr/>
        </p:nvSpPr>
        <p:spPr bwMode="auto">
          <a:xfrm>
            <a:off x="785813" y="1071563"/>
            <a:ext cx="7858125" cy="585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1800">
                <a:solidFill>
                  <a:srgbClr val="0033CC"/>
                </a:solidFill>
              </a:rPr>
              <a:t>&lt;line1&gt;	::=	"</a:t>
            </a:r>
            <a:r>
              <a:rPr lang="en-GB" sz="1800"/>
              <a:t>int </a:t>
            </a:r>
            <a:r>
              <a:rPr lang="en-GB" sz="1800">
                <a:solidFill>
                  <a:srgbClr val="000000"/>
                </a:solidFill>
              </a:rPr>
              <a:t>g</a:t>
            </a:r>
            <a:r>
              <a:rPr lang="en-GB" sz="1800"/>
              <a:t>ettri</a:t>
            </a:r>
            <a:r>
              <a:rPr lang="en-GB" sz="1800">
                <a:solidFill>
                  <a:srgbClr val="66FFFF"/>
                </a:solidFill>
              </a:rPr>
              <a:t>XXX</a:t>
            </a:r>
            <a:r>
              <a:rPr lang="en-GB" sz="1800"/>
              <a:t>(int side1, int side2, int side3)\n</a:t>
            </a:r>
            <a:r>
              <a:rPr lang="en-GB" sz="1800">
                <a:solidFill>
                  <a:srgbClr val="0033CC"/>
                </a:solidFill>
              </a:rPr>
              <a:t>"</a:t>
            </a:r>
          </a:p>
          <a:p>
            <a:pPr eaLnBrk="0" hangingPunct="0"/>
            <a:r>
              <a:rPr lang="en-GB" sz="1800">
                <a:solidFill>
                  <a:srgbClr val="0033CC"/>
                </a:solidFill>
              </a:rPr>
              <a:t>&lt;line2&gt;	::=	"</a:t>
            </a:r>
            <a:r>
              <a:rPr lang="en-GB" sz="1800"/>
              <a:t>{\n</a:t>
            </a:r>
            <a:r>
              <a:rPr lang="en-GB" sz="1800">
                <a:solidFill>
                  <a:srgbClr val="0033CC"/>
                </a:solidFill>
              </a:rPr>
              <a:t>"</a:t>
            </a:r>
          </a:p>
          <a:p>
            <a:pPr eaLnBrk="0" hangingPunct="0"/>
            <a:r>
              <a:rPr lang="en-GB" sz="1800">
                <a:solidFill>
                  <a:srgbClr val="0033CC"/>
                </a:solidFill>
              </a:rPr>
              <a:t>&lt;line3&gt;	::=	"    </a:t>
            </a:r>
            <a:r>
              <a:rPr lang="en-GB" sz="1800"/>
              <a:t>\n</a:t>
            </a:r>
            <a:r>
              <a:rPr lang="en-GB" sz="1800">
                <a:solidFill>
                  <a:srgbClr val="0033CC"/>
                </a:solidFill>
              </a:rPr>
              <a:t>"</a:t>
            </a:r>
          </a:p>
          <a:p>
            <a:pPr eaLnBrk="0" hangingPunct="0"/>
            <a:r>
              <a:rPr lang="en-GB" sz="1800">
                <a:solidFill>
                  <a:srgbClr val="0033CC"/>
                </a:solidFill>
              </a:rPr>
              <a:t>&lt;line4&gt;	::=	"</a:t>
            </a:r>
            <a:r>
              <a:rPr lang="en-GB" sz="1800"/>
              <a:t>int triang ;\n</a:t>
            </a:r>
            <a:r>
              <a:rPr lang="en-GB" sz="1800">
                <a:solidFill>
                  <a:srgbClr val="0033CC"/>
                </a:solidFill>
              </a:rPr>
              <a:t>"</a:t>
            </a:r>
          </a:p>
          <a:p>
            <a:pPr eaLnBrk="0" hangingPunct="0"/>
            <a:r>
              <a:rPr lang="en-GB" sz="1800">
                <a:solidFill>
                  <a:srgbClr val="0033CC"/>
                </a:solidFill>
              </a:rPr>
              <a:t>&lt;line5&gt;	::=	"    </a:t>
            </a:r>
            <a:r>
              <a:rPr lang="en-GB" sz="1800"/>
              <a:t>\n</a:t>
            </a:r>
            <a:r>
              <a:rPr lang="en-GB" sz="1800">
                <a:solidFill>
                  <a:srgbClr val="0033CC"/>
                </a:solidFill>
              </a:rPr>
              <a:t>"</a:t>
            </a:r>
          </a:p>
          <a:p>
            <a:pPr eaLnBrk="0" hangingPunct="0"/>
            <a:r>
              <a:rPr lang="en-GB" sz="1800">
                <a:solidFill>
                  <a:srgbClr val="0033CC"/>
                </a:solidFill>
              </a:rPr>
              <a:t>&lt;line6&gt;	::=	&lt;line6A&gt; &lt;line6B&gt; &lt;line6C&gt;</a:t>
            </a:r>
          </a:p>
          <a:p>
            <a:pPr eaLnBrk="0" hangingPunct="0"/>
            <a:r>
              <a:rPr lang="en-GB" sz="1800">
                <a:solidFill>
                  <a:srgbClr val="0033CC"/>
                </a:solidFill>
              </a:rPr>
              <a:t>&lt;line6A&gt;	::=	"</a:t>
            </a:r>
            <a:r>
              <a:rPr lang="en-GB" sz="1800"/>
              <a:t>if( side1</a:t>
            </a:r>
            <a:r>
              <a:rPr lang="en-GB" sz="1800">
                <a:solidFill>
                  <a:srgbClr val="0033CC"/>
                </a:solidFill>
              </a:rPr>
              <a:t>"</a:t>
            </a:r>
            <a:r>
              <a:rPr lang="en-GB" sz="1800"/>
              <a:t> </a:t>
            </a:r>
            <a:r>
              <a:rPr lang="en-GB" sz="1800">
                <a:solidFill>
                  <a:srgbClr val="FF0000"/>
                </a:solidFill>
              </a:rPr>
              <a:t>&lt;compare&gt; </a:t>
            </a:r>
            <a:r>
              <a:rPr lang="en-GB" sz="1800">
                <a:solidFill>
                  <a:srgbClr val="0033CC"/>
                </a:solidFill>
              </a:rPr>
              <a:t>"</a:t>
            </a:r>
            <a:r>
              <a:rPr lang="en-GB" sz="1800"/>
              <a:t>0 || side2</a:t>
            </a:r>
            <a:r>
              <a:rPr lang="en-GB" sz="1800">
                <a:solidFill>
                  <a:srgbClr val="0033CC"/>
                </a:solidFill>
              </a:rPr>
              <a:t>"</a:t>
            </a:r>
          </a:p>
          <a:p>
            <a:pPr eaLnBrk="0" hangingPunct="0"/>
            <a:r>
              <a:rPr lang="en-GB" sz="1800">
                <a:solidFill>
                  <a:srgbClr val="0033CC"/>
                </a:solidFill>
              </a:rPr>
              <a:t>&lt;line6B&gt;	::=</a:t>
            </a:r>
            <a:r>
              <a:rPr lang="en-GB" sz="1800"/>
              <a:t>	</a:t>
            </a:r>
            <a:r>
              <a:rPr lang="en-GB" sz="1800">
                <a:solidFill>
                  <a:srgbClr val="FF0000"/>
                </a:solidFill>
              </a:rPr>
              <a:t>&lt;compare&gt; </a:t>
            </a:r>
            <a:r>
              <a:rPr lang="en-GB" sz="1800">
                <a:solidFill>
                  <a:srgbClr val="0033CC"/>
                </a:solidFill>
              </a:rPr>
              <a:t>"</a:t>
            </a:r>
            <a:r>
              <a:rPr lang="en-GB" sz="1800"/>
              <a:t>0 || side3</a:t>
            </a:r>
            <a:r>
              <a:rPr lang="en-GB" sz="1800">
                <a:solidFill>
                  <a:srgbClr val="0033CC"/>
                </a:solidFill>
              </a:rPr>
              <a:t>"</a:t>
            </a:r>
          </a:p>
          <a:p>
            <a:pPr eaLnBrk="0" hangingPunct="0"/>
            <a:r>
              <a:rPr lang="en-GB" sz="1800">
                <a:solidFill>
                  <a:srgbClr val="0033CC"/>
                </a:solidFill>
              </a:rPr>
              <a:t>&lt;line6C&gt;	::=</a:t>
            </a:r>
            <a:r>
              <a:rPr lang="en-GB" sz="1800"/>
              <a:t>	 </a:t>
            </a:r>
            <a:r>
              <a:rPr lang="en-GB" sz="1800">
                <a:solidFill>
                  <a:srgbClr val="FF0000"/>
                </a:solidFill>
              </a:rPr>
              <a:t>&lt;compare&gt; </a:t>
            </a:r>
            <a:r>
              <a:rPr lang="en-GB" sz="1800">
                <a:solidFill>
                  <a:srgbClr val="0033CC"/>
                </a:solidFill>
              </a:rPr>
              <a:t>"</a:t>
            </a:r>
            <a:r>
              <a:rPr lang="en-GB" sz="1800"/>
              <a:t>0){\n</a:t>
            </a:r>
            <a:r>
              <a:rPr lang="en-GB" sz="1800">
                <a:solidFill>
                  <a:srgbClr val="0033CC"/>
                </a:solidFill>
              </a:rPr>
              <a:t>"</a:t>
            </a:r>
          </a:p>
          <a:p>
            <a:pPr eaLnBrk="0" hangingPunct="0"/>
            <a:r>
              <a:rPr lang="en-GB" sz="1800">
                <a:solidFill>
                  <a:srgbClr val="0033CC"/>
                </a:solidFill>
              </a:rPr>
              <a:t>&lt;line7&gt;	::=	"</a:t>
            </a:r>
            <a:r>
              <a:rPr lang="en-GB" sz="1800"/>
              <a:t>return 4;\n</a:t>
            </a:r>
            <a:r>
              <a:rPr lang="en-GB" sz="1800">
                <a:solidFill>
                  <a:srgbClr val="0033CC"/>
                </a:solidFill>
              </a:rPr>
              <a:t>"</a:t>
            </a:r>
          </a:p>
          <a:p>
            <a:pPr eaLnBrk="0" hangingPunct="0"/>
            <a:r>
              <a:rPr lang="en-GB" sz="1800">
                <a:solidFill>
                  <a:srgbClr val="0033CC"/>
                </a:solidFill>
              </a:rPr>
              <a:t>&lt;line8&gt;	::=	"</a:t>
            </a:r>
            <a:r>
              <a:rPr lang="en-GB" sz="1800"/>
              <a:t>}\n</a:t>
            </a:r>
            <a:r>
              <a:rPr lang="en-GB" sz="1800">
                <a:solidFill>
                  <a:srgbClr val="0033CC"/>
                </a:solidFill>
              </a:rPr>
              <a:t>"</a:t>
            </a:r>
          </a:p>
          <a:p>
            <a:pPr eaLnBrk="0" hangingPunct="0"/>
            <a:r>
              <a:rPr lang="en-GB" sz="1800">
                <a:solidFill>
                  <a:srgbClr val="0033CC"/>
                </a:solidFill>
              </a:rPr>
              <a:t>&lt;line9&gt;	::=	"  </a:t>
            </a:r>
            <a:r>
              <a:rPr lang="en-GB" sz="1800"/>
              <a:t>\n</a:t>
            </a:r>
            <a:r>
              <a:rPr lang="en-GB" sz="1800">
                <a:solidFill>
                  <a:srgbClr val="0033CC"/>
                </a:solidFill>
              </a:rPr>
              <a:t>"</a:t>
            </a:r>
          </a:p>
          <a:p>
            <a:pPr eaLnBrk="0" hangingPunct="0"/>
            <a:r>
              <a:rPr lang="en-GB" sz="1800">
                <a:solidFill>
                  <a:srgbClr val="0033CC"/>
                </a:solidFill>
              </a:rPr>
              <a:t>&lt;line10&gt;	::=	"</a:t>
            </a:r>
            <a:r>
              <a:rPr lang="en-GB" sz="1800"/>
              <a:t>triang = 0;\n</a:t>
            </a:r>
            <a:r>
              <a:rPr lang="en-GB" sz="1800">
                <a:solidFill>
                  <a:srgbClr val="0033CC"/>
                </a:solidFill>
              </a:rPr>
              <a:t>"</a:t>
            </a:r>
          </a:p>
          <a:p>
            <a:pPr eaLnBrk="0" hangingPunct="0"/>
            <a:r>
              <a:rPr lang="en-GB" sz="1800">
                <a:solidFill>
                  <a:srgbClr val="0033CC"/>
                </a:solidFill>
              </a:rPr>
              <a:t>&lt;line11&gt;	::=	"\</a:t>
            </a:r>
            <a:r>
              <a:rPr lang="en-GB" sz="1800"/>
              <a:t>n</a:t>
            </a:r>
            <a:r>
              <a:rPr lang="en-GB" sz="1800">
                <a:solidFill>
                  <a:srgbClr val="0033CC"/>
                </a:solidFill>
              </a:rPr>
              <a:t>"</a:t>
            </a:r>
          </a:p>
          <a:p>
            <a:pPr eaLnBrk="0" hangingPunct="0"/>
            <a:r>
              <a:rPr lang="en-GB" sz="1800">
                <a:solidFill>
                  <a:srgbClr val="0033CC"/>
                </a:solidFill>
              </a:rPr>
              <a:t>&lt;line12&gt;	::=	"</a:t>
            </a:r>
            <a:r>
              <a:rPr lang="en-GB" sz="1800"/>
              <a:t>if(side1</a:t>
            </a:r>
            <a:r>
              <a:rPr lang="en-GB" sz="1800">
                <a:solidFill>
                  <a:srgbClr val="0033CC"/>
                </a:solidFill>
              </a:rPr>
              <a:t>"</a:t>
            </a:r>
            <a:r>
              <a:rPr lang="en-GB" sz="1800"/>
              <a:t> </a:t>
            </a:r>
            <a:r>
              <a:rPr lang="en-GB" sz="1800">
                <a:solidFill>
                  <a:srgbClr val="FF0000"/>
                </a:solidFill>
              </a:rPr>
              <a:t>&lt;compare&gt; </a:t>
            </a:r>
            <a:r>
              <a:rPr lang="en-GB" sz="1800">
                <a:solidFill>
                  <a:srgbClr val="0033CC"/>
                </a:solidFill>
              </a:rPr>
              <a:t>"</a:t>
            </a:r>
            <a:r>
              <a:rPr lang="en-GB" sz="1800"/>
              <a:t>side2){\n</a:t>
            </a:r>
            <a:r>
              <a:rPr lang="en-GB" sz="1800">
                <a:solidFill>
                  <a:srgbClr val="0033CC"/>
                </a:solidFill>
              </a:rPr>
              <a:t>"</a:t>
            </a:r>
          </a:p>
          <a:p>
            <a:pPr eaLnBrk="0" hangingPunct="0"/>
            <a:r>
              <a:rPr lang="en-GB" sz="1800">
                <a:solidFill>
                  <a:srgbClr val="0033CC"/>
                </a:solidFill>
              </a:rPr>
              <a:t>&lt;line13&gt;	::=	"</a:t>
            </a:r>
            <a:r>
              <a:rPr lang="en-GB" sz="1800"/>
              <a:t>triang = triang + 1;\n</a:t>
            </a:r>
            <a:r>
              <a:rPr lang="en-GB" sz="1800">
                <a:solidFill>
                  <a:srgbClr val="0033CC"/>
                </a:solidFill>
              </a:rPr>
              <a:t>"</a:t>
            </a:r>
          </a:p>
          <a:p>
            <a:pPr eaLnBrk="0" hangingPunct="0"/>
            <a:r>
              <a:rPr lang="en-GB" sz="1800">
                <a:solidFill>
                  <a:srgbClr val="0033CC"/>
                </a:solidFill>
              </a:rPr>
              <a:t>&lt;line14&gt;	::=	"</a:t>
            </a:r>
            <a:r>
              <a:rPr lang="en-GB" sz="1800"/>
              <a:t>}\n</a:t>
            </a:r>
            <a:r>
              <a:rPr lang="en-GB" sz="1800">
                <a:solidFill>
                  <a:srgbClr val="0033CC"/>
                </a:solidFill>
              </a:rPr>
              <a:t>"</a:t>
            </a:r>
          </a:p>
          <a:p>
            <a:pPr eaLnBrk="0" hangingPunct="0"/>
            <a:r>
              <a:rPr lang="en-GB" sz="1800">
                <a:solidFill>
                  <a:srgbClr val="0033CC"/>
                </a:solidFill>
              </a:rPr>
              <a:t>&lt;line15&gt;	::=	"</a:t>
            </a:r>
            <a:r>
              <a:rPr lang="en-GB" sz="1800"/>
              <a:t>if(side1</a:t>
            </a:r>
            <a:r>
              <a:rPr lang="en-GB" sz="1800">
                <a:solidFill>
                  <a:srgbClr val="0033CC"/>
                </a:solidFill>
              </a:rPr>
              <a:t>"</a:t>
            </a:r>
            <a:r>
              <a:rPr lang="en-GB" sz="1800"/>
              <a:t> </a:t>
            </a:r>
            <a:r>
              <a:rPr lang="en-GB" sz="1800">
                <a:solidFill>
                  <a:srgbClr val="FF0000"/>
                </a:solidFill>
              </a:rPr>
              <a:t>&lt;compare&gt; </a:t>
            </a:r>
            <a:r>
              <a:rPr lang="en-GB" sz="1800">
                <a:solidFill>
                  <a:srgbClr val="0033CC"/>
                </a:solidFill>
              </a:rPr>
              <a:t>"</a:t>
            </a:r>
            <a:r>
              <a:rPr lang="en-GB" sz="1800"/>
              <a:t>side3){\n</a:t>
            </a:r>
            <a:r>
              <a:rPr lang="en-GB" sz="1800">
                <a:solidFill>
                  <a:srgbClr val="0033CC"/>
                </a:solidFill>
              </a:rPr>
              <a:t>"</a:t>
            </a:r>
          </a:p>
          <a:p>
            <a:pPr eaLnBrk="0" hangingPunct="0"/>
            <a:r>
              <a:rPr lang="en-GB" sz="1800">
                <a:solidFill>
                  <a:srgbClr val="0033CC"/>
                </a:solidFill>
              </a:rPr>
              <a:t>&lt;line16&gt;	::=	"</a:t>
            </a:r>
            <a:r>
              <a:rPr lang="en-GB" sz="1800"/>
              <a:t>triang = triang + 2;\n</a:t>
            </a:r>
            <a:r>
              <a:rPr lang="en-GB" sz="1800">
                <a:solidFill>
                  <a:srgbClr val="0033CC"/>
                </a:solidFill>
              </a:rPr>
              <a:t>"</a:t>
            </a:r>
          </a:p>
          <a:p>
            <a:pPr eaLnBrk="0" hangingPunct="0"/>
            <a:r>
              <a:rPr lang="en-GB" sz="1800">
                <a:solidFill>
                  <a:srgbClr val="0033CC"/>
                </a:solidFill>
              </a:rPr>
              <a:t>&lt;line17&gt;	::=</a:t>
            </a:r>
            <a:r>
              <a:rPr lang="en-GB" sz="1800"/>
              <a:t>	</a:t>
            </a:r>
            <a:r>
              <a:rPr lang="en-GB" sz="1800">
                <a:solidFill>
                  <a:srgbClr val="0033CC"/>
                </a:solidFill>
              </a:rPr>
              <a:t>"</a:t>
            </a:r>
            <a:r>
              <a:rPr lang="en-GB" sz="1800"/>
              <a:t>}\n</a:t>
            </a:r>
            <a:r>
              <a:rPr lang="en-GB" sz="1800">
                <a:solidFill>
                  <a:srgbClr val="0033CC"/>
                </a:solidFill>
              </a:rPr>
              <a:t>"</a:t>
            </a:r>
          </a:p>
          <a:p>
            <a:pPr eaLnBrk="0" hangingPunct="0"/>
            <a:r>
              <a:rPr lang="en-GB" sz="1800">
                <a:solidFill>
                  <a:srgbClr val="0033CC"/>
                </a:solidFill>
              </a:rPr>
              <a:t>&lt;line18&gt;	::=	"</a:t>
            </a:r>
            <a:r>
              <a:rPr lang="en-GB" sz="1800"/>
              <a:t>if(side2</a:t>
            </a:r>
            <a:r>
              <a:rPr lang="en-GB" sz="1800">
                <a:solidFill>
                  <a:srgbClr val="0033CC"/>
                </a:solidFill>
              </a:rPr>
              <a:t>"</a:t>
            </a:r>
            <a:r>
              <a:rPr lang="en-GB" sz="1800"/>
              <a:t> </a:t>
            </a:r>
            <a:r>
              <a:rPr lang="en-GB" sz="1800">
                <a:solidFill>
                  <a:srgbClr val="FF0000"/>
                </a:solidFill>
              </a:rPr>
              <a:t>&lt;compare&gt; </a:t>
            </a:r>
            <a:r>
              <a:rPr lang="en-GB" sz="1800">
                <a:solidFill>
                  <a:srgbClr val="0033CC"/>
                </a:solidFill>
              </a:rPr>
              <a:t>"</a:t>
            </a:r>
            <a:r>
              <a:rPr lang="en-GB" sz="1800"/>
              <a:t>side3){\n</a:t>
            </a:r>
            <a:r>
              <a:rPr lang="en-GB" sz="1800">
                <a:solidFill>
                  <a:srgbClr val="0033CC"/>
                </a:solidFill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W. B. Langdon, UCL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832D2F-B3B8-4004-93B0-DBBC6CFD99AC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Triangle BNF syntax 2</a:t>
            </a: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785813" y="1071563"/>
            <a:ext cx="821531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1800">
                <a:solidFill>
                  <a:srgbClr val="0033CC"/>
                </a:solidFill>
              </a:rPr>
              <a:t>&lt;start&gt;	::=	&lt;line1&gt; &lt;line2&gt; &lt;line3&gt; &lt;line4&gt; &lt;line5&gt; &lt;line6-23&gt; &lt;line24-41&gt;</a:t>
            </a:r>
          </a:p>
          <a:p>
            <a:pPr eaLnBrk="0" hangingPunct="0"/>
            <a:r>
              <a:rPr lang="en-GB" sz="1800">
                <a:solidFill>
                  <a:srgbClr val="0033CC"/>
                </a:solidFill>
              </a:rPr>
              <a:t>		 &lt;line42&gt; &lt;line43&gt; &lt;line44&gt; &lt;line45&gt; &lt;line46&gt; </a:t>
            </a:r>
          </a:p>
          <a:p>
            <a:pPr eaLnBrk="0" hangingPunct="0"/>
            <a:r>
              <a:rPr lang="en-GB" sz="1800">
                <a:solidFill>
                  <a:srgbClr val="0033CC"/>
                </a:solidFill>
              </a:rPr>
              <a:t>&lt;line6-23&gt;	::=	&lt;line6-14&gt; &lt;line15-23&gt; </a:t>
            </a:r>
          </a:p>
          <a:p>
            <a:pPr eaLnBrk="0" hangingPunct="0"/>
            <a:r>
              <a:rPr lang="en-GB" sz="1800">
                <a:solidFill>
                  <a:srgbClr val="0033CC"/>
                </a:solidFill>
              </a:rPr>
              <a:t>&lt;line6-14&gt;	::=	&lt;line6-9&gt; &lt;line10-12&gt; &lt;line13&gt; &lt;line14&gt; </a:t>
            </a:r>
          </a:p>
          <a:p>
            <a:pPr eaLnBrk="0" hangingPunct="0"/>
            <a:r>
              <a:rPr lang="en-GB" sz="1800">
                <a:solidFill>
                  <a:srgbClr val="0033CC"/>
                </a:solidFill>
              </a:rPr>
              <a:t>&lt;line6-9&gt;		::=	&lt;line6&gt; &lt;line7&gt; &lt;line8&gt; &lt;line9&gt; </a:t>
            </a:r>
          </a:p>
          <a:p>
            <a:pPr eaLnBrk="0" hangingPunct="0"/>
            <a:r>
              <a:rPr lang="en-GB" sz="1800">
                <a:solidFill>
                  <a:srgbClr val="0033CC"/>
                </a:solidFill>
              </a:rPr>
              <a:t>&lt;line10-12&gt;	::=	&lt;line10&gt; &lt;line11&gt; &lt;line12&gt; </a:t>
            </a:r>
          </a:p>
          <a:p>
            <a:pPr eaLnBrk="0" hangingPunct="0"/>
            <a:r>
              <a:rPr lang="en-GB" sz="1800">
                <a:solidFill>
                  <a:srgbClr val="0033CC"/>
                </a:solidFill>
              </a:rPr>
              <a:t>&lt;line15-23&gt;	::=	&lt;line15-19&gt; &lt;line20-23&gt; </a:t>
            </a:r>
          </a:p>
          <a:p>
            <a:pPr eaLnBrk="0" hangingPunct="0"/>
            <a:r>
              <a:rPr lang="en-GB" sz="1800">
                <a:solidFill>
                  <a:srgbClr val="0033CC"/>
                </a:solidFill>
              </a:rPr>
              <a:t>&lt;line15-19&gt;	::=	&lt;line15-16&gt; &lt;line17-18&gt; &lt;line19&gt; </a:t>
            </a:r>
          </a:p>
          <a:p>
            <a:pPr eaLnBrk="0" hangingPunct="0"/>
            <a:r>
              <a:rPr lang="en-GB" sz="1800">
                <a:solidFill>
                  <a:srgbClr val="0033CC"/>
                </a:solidFill>
              </a:rPr>
              <a:t>&lt;line15-16&gt;	::=	&lt;line15&gt; &lt;line16&gt; </a:t>
            </a:r>
          </a:p>
          <a:p>
            <a:pPr eaLnBrk="0" hangingPunct="0"/>
            <a:endParaRPr lang="en-GB" sz="1800">
              <a:solidFill>
                <a:srgbClr val="0033CC"/>
              </a:solidFill>
            </a:endParaRPr>
          </a:p>
          <a:p>
            <a:pPr eaLnBrk="0" hangingPunct="0"/>
            <a:r>
              <a:rPr lang="en-GB" sz="1800">
                <a:solidFill>
                  <a:srgbClr val="FF0000"/>
                </a:solidFill>
              </a:rPr>
              <a:t>&lt;compare&gt;</a:t>
            </a:r>
            <a:r>
              <a:rPr lang="en-GB" sz="1800">
                <a:solidFill>
                  <a:srgbClr val="0033CC"/>
                </a:solidFill>
              </a:rPr>
              <a:t>	::=	 &lt;compare0&gt; | &lt;compare1&gt;</a:t>
            </a:r>
          </a:p>
          <a:p>
            <a:pPr eaLnBrk="0" hangingPunct="0"/>
            <a:r>
              <a:rPr lang="en-GB" sz="1800">
                <a:solidFill>
                  <a:srgbClr val="0033CC"/>
                </a:solidFill>
              </a:rPr>
              <a:t>&lt;compare0&gt;	::=	 &lt;compare00&gt; | &lt;compare01&gt;</a:t>
            </a:r>
          </a:p>
          <a:p>
            <a:pPr eaLnBrk="0" hangingPunct="0"/>
            <a:r>
              <a:rPr lang="en-GB" sz="1800">
                <a:solidFill>
                  <a:srgbClr val="0033CC"/>
                </a:solidFill>
              </a:rPr>
              <a:t>&lt;compare00&gt;	::=	 "</a:t>
            </a:r>
            <a:r>
              <a:rPr lang="en-GB" sz="1800">
                <a:solidFill>
                  <a:srgbClr val="000000"/>
                </a:solidFill>
              </a:rPr>
              <a:t>&lt;</a:t>
            </a:r>
            <a:r>
              <a:rPr lang="en-GB" sz="1800">
                <a:solidFill>
                  <a:srgbClr val="0033CC"/>
                </a:solidFill>
              </a:rPr>
              <a:t>" | "</a:t>
            </a:r>
            <a:r>
              <a:rPr lang="en-GB" sz="1800">
                <a:solidFill>
                  <a:srgbClr val="000000"/>
                </a:solidFill>
              </a:rPr>
              <a:t>&lt;=</a:t>
            </a:r>
            <a:r>
              <a:rPr lang="en-GB" sz="1800">
                <a:solidFill>
                  <a:srgbClr val="0033CC"/>
                </a:solidFill>
              </a:rPr>
              <a:t>"</a:t>
            </a:r>
          </a:p>
          <a:p>
            <a:pPr eaLnBrk="0" hangingPunct="0"/>
            <a:r>
              <a:rPr lang="en-GB" sz="1800">
                <a:solidFill>
                  <a:srgbClr val="0033CC"/>
                </a:solidFill>
              </a:rPr>
              <a:t>&lt;compare01&gt;	::=	 "</a:t>
            </a:r>
            <a:r>
              <a:rPr lang="en-GB" sz="1800">
                <a:solidFill>
                  <a:srgbClr val="000000"/>
                </a:solidFill>
              </a:rPr>
              <a:t>==</a:t>
            </a:r>
            <a:r>
              <a:rPr lang="en-GB" sz="1800">
                <a:solidFill>
                  <a:srgbClr val="0033CC"/>
                </a:solidFill>
              </a:rPr>
              <a:t>" | "</a:t>
            </a:r>
            <a:r>
              <a:rPr lang="en-GB" sz="1800">
                <a:solidFill>
                  <a:srgbClr val="000000"/>
                </a:solidFill>
              </a:rPr>
              <a:t>!=</a:t>
            </a:r>
            <a:r>
              <a:rPr lang="en-GB" sz="1800">
                <a:solidFill>
                  <a:srgbClr val="0033CC"/>
                </a:solidFill>
              </a:rPr>
              <a:t>"</a:t>
            </a:r>
          </a:p>
          <a:p>
            <a:pPr eaLnBrk="0" hangingPunct="0"/>
            <a:r>
              <a:rPr lang="en-GB" sz="1800">
                <a:solidFill>
                  <a:srgbClr val="0033CC"/>
                </a:solidFill>
              </a:rPr>
              <a:t>&lt;compare1&gt;	::=	 &lt;compare10&gt;</a:t>
            </a:r>
          </a:p>
          <a:p>
            <a:pPr eaLnBrk="0" hangingPunct="0"/>
            <a:r>
              <a:rPr lang="en-GB" sz="1800">
                <a:solidFill>
                  <a:srgbClr val="0033CC"/>
                </a:solidFill>
              </a:rPr>
              <a:t>&lt;compare10&gt;	::=	 "</a:t>
            </a:r>
            <a:r>
              <a:rPr lang="en-GB" sz="1800">
                <a:solidFill>
                  <a:srgbClr val="000000"/>
                </a:solidFill>
              </a:rPr>
              <a:t>&gt;=</a:t>
            </a:r>
            <a:r>
              <a:rPr lang="en-GB" sz="1800">
                <a:solidFill>
                  <a:srgbClr val="0033CC"/>
                </a:solidFill>
              </a:rPr>
              <a:t>" | "</a:t>
            </a:r>
            <a:r>
              <a:rPr lang="en-GB" sz="1800">
                <a:solidFill>
                  <a:srgbClr val="000000"/>
                </a:solidFill>
              </a:rPr>
              <a:t>&gt;</a:t>
            </a:r>
            <a:r>
              <a:rPr lang="en-GB" sz="1800">
                <a:solidFill>
                  <a:srgbClr val="0033CC"/>
                </a:solidFill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lse">
  <a:themeElements>
    <a:clrScheme name="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CCECFF"/>
      </a:hlink>
      <a:folHlink>
        <a:srgbClr val="FFFF00"/>
      </a:folHlink>
    </a:clrScheme>
    <a:fontScheme name="Pul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66"/>
    </a:dk2>
    <a:lt2>
      <a:srgbClr val="FFCC66"/>
    </a:lt2>
    <a:accent1>
      <a:srgbClr val="FF9900"/>
    </a:accent1>
    <a:accent2>
      <a:srgbClr val="000044"/>
    </a:accent2>
    <a:accent3>
      <a:srgbClr val="AAAAB8"/>
    </a:accent3>
    <a:accent4>
      <a:srgbClr val="DADADA"/>
    </a:accent4>
    <a:accent5>
      <a:srgbClr val="FFCAAA"/>
    </a:accent5>
    <a:accent6>
      <a:srgbClr val="00003D"/>
    </a:accent6>
    <a:hlink>
      <a:srgbClr val="CCECFF"/>
    </a:hlink>
    <a:folHlink>
      <a:srgbClr val="FFFF0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66"/>
    </a:dk2>
    <a:lt2>
      <a:srgbClr val="FFCC66"/>
    </a:lt2>
    <a:accent1>
      <a:srgbClr val="FF9900"/>
    </a:accent1>
    <a:accent2>
      <a:srgbClr val="000044"/>
    </a:accent2>
    <a:accent3>
      <a:srgbClr val="AAAAB8"/>
    </a:accent3>
    <a:accent4>
      <a:srgbClr val="DADADA"/>
    </a:accent4>
    <a:accent5>
      <a:srgbClr val="FFCAAA"/>
    </a:accent5>
    <a:accent6>
      <a:srgbClr val="00003D"/>
    </a:accent6>
    <a:hlink>
      <a:srgbClr val="CCECFF"/>
    </a:hlink>
    <a:folHlink>
      <a:srgbClr val="FFFF00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66"/>
    </a:dk2>
    <a:lt2>
      <a:srgbClr val="FFCC66"/>
    </a:lt2>
    <a:accent1>
      <a:srgbClr val="FF9900"/>
    </a:accent1>
    <a:accent2>
      <a:srgbClr val="000044"/>
    </a:accent2>
    <a:accent3>
      <a:srgbClr val="AAAAB8"/>
    </a:accent3>
    <a:accent4>
      <a:srgbClr val="DADADA"/>
    </a:accent4>
    <a:accent5>
      <a:srgbClr val="FFCAAA"/>
    </a:accent5>
    <a:accent6>
      <a:srgbClr val="00003D"/>
    </a:accent6>
    <a:hlink>
      <a:srgbClr val="CCECFF"/>
    </a:hlink>
    <a:folHlink>
      <a:srgbClr val="FFFF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7392</TotalTime>
  <Words>1652</Words>
  <Application>Microsoft Office PowerPoint</Application>
  <PresentationFormat>On-screen Show (4:3)</PresentationFormat>
  <Paragraphs>296</Paragraphs>
  <Slides>38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Times New Roman</vt:lpstr>
      <vt:lpstr>Arial</vt:lpstr>
      <vt:lpstr>Courier</vt:lpstr>
      <vt:lpstr>Pulse</vt:lpstr>
      <vt:lpstr>Pulse</vt:lpstr>
      <vt:lpstr>Pulse</vt:lpstr>
      <vt:lpstr>Pulse</vt:lpstr>
      <vt:lpstr>Worksheet</vt:lpstr>
      <vt:lpstr>Efficient Multi-Objective  Higher Order Mutation Testing with Genetic Programming</vt:lpstr>
      <vt:lpstr>Introduction</vt:lpstr>
      <vt:lpstr>Multi-Objective Search</vt:lpstr>
      <vt:lpstr>Evolving High Order Mutants</vt:lpstr>
      <vt:lpstr>Evolving High Order Mutants</vt:lpstr>
      <vt:lpstr>Slide 6</vt:lpstr>
      <vt:lpstr>Triangle.c</vt:lpstr>
      <vt:lpstr>Triangle BNF syntax</vt:lpstr>
      <vt:lpstr>Triangle BNF syntax 2</vt:lpstr>
      <vt:lpstr>Yue’s Triangle Test Cases</vt:lpstr>
      <vt:lpstr>Triangle</vt:lpstr>
      <vt:lpstr>High Order Triangle Mutants</vt:lpstr>
      <vt:lpstr>High Order Triangle Mutants</vt:lpstr>
      <vt:lpstr>Coupling Hypothesis</vt:lpstr>
      <vt:lpstr>Coupling First and Second Order Mutants</vt:lpstr>
      <vt:lpstr>Coupling First and Third Order Mutants</vt:lpstr>
      <vt:lpstr>Competent Programmer Hypothesis</vt:lpstr>
      <vt:lpstr>Schedule</vt:lpstr>
      <vt:lpstr>High Order Schedule Mutants</vt:lpstr>
      <vt:lpstr>tcas</vt:lpstr>
      <vt:lpstr>Evolution of tcas Mutants</vt:lpstr>
      <vt:lpstr>Evolved tcas Mutants</vt:lpstr>
      <vt:lpstr>Evolved 3rd order tcas Mutant</vt:lpstr>
      <vt:lpstr>Efficiency Techniques</vt:lpstr>
      <vt:lpstr>gzip</vt:lpstr>
      <vt:lpstr>gzip</vt:lpstr>
      <vt:lpstr>gzip first order mutants</vt:lpstr>
      <vt:lpstr>gzip first order mutants</vt:lpstr>
      <vt:lpstr>gzip well tested code</vt:lpstr>
      <vt:lpstr>gzip 2nd order sow’s ear mutants</vt:lpstr>
      <vt:lpstr>2nd order interactions of “easy” 1st order</vt:lpstr>
      <vt:lpstr>gzip 2nd order sow’s ear mutants</vt:lpstr>
      <vt:lpstr>2nd order interactions of equivelent 1st order</vt:lpstr>
      <vt:lpstr>gzip Monte Carlo sample of high order</vt:lpstr>
      <vt:lpstr>Non-Deterministic Mutants</vt:lpstr>
      <vt:lpstr>Conclusions</vt:lpstr>
      <vt:lpstr>The End !!!</vt:lpstr>
      <vt:lpstr>   More information on GP</vt:lpstr>
    </vt:vector>
  </TitlesOfParts>
  <Company>Glaxo Wellcome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 Core Technologies</dc:title>
  <dc:creator>AQF30355</dc:creator>
  <cp:lastModifiedBy>ucacbbl</cp:lastModifiedBy>
  <cp:revision>382</cp:revision>
  <cp:lastPrinted>2003-05-13T16:08:56Z</cp:lastPrinted>
  <dcterms:created xsi:type="dcterms:W3CDTF">2002-02-17T19:53:19Z</dcterms:created>
  <dcterms:modified xsi:type="dcterms:W3CDTF">2010-10-26T14:35:42Z</dcterms:modified>
</cp:coreProperties>
</file>