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4"/>
  </p:notesMasterIdLst>
  <p:handoutMasterIdLst>
    <p:handoutMasterId r:id="rId25"/>
  </p:handoutMasterIdLst>
  <p:sldIdLst>
    <p:sldId id="256" r:id="rId2"/>
    <p:sldId id="439" r:id="rId3"/>
    <p:sldId id="354" r:id="rId4"/>
    <p:sldId id="440" r:id="rId5"/>
    <p:sldId id="414" r:id="rId6"/>
    <p:sldId id="432" r:id="rId7"/>
    <p:sldId id="419" r:id="rId8"/>
    <p:sldId id="436" r:id="rId9"/>
    <p:sldId id="370" r:id="rId10"/>
    <p:sldId id="369" r:id="rId11"/>
    <p:sldId id="371" r:id="rId12"/>
    <p:sldId id="384" r:id="rId13"/>
    <p:sldId id="386" r:id="rId14"/>
    <p:sldId id="392" r:id="rId15"/>
    <p:sldId id="393" r:id="rId16"/>
    <p:sldId id="395" r:id="rId17"/>
    <p:sldId id="438" r:id="rId18"/>
    <p:sldId id="437" r:id="rId19"/>
    <p:sldId id="407" r:id="rId20"/>
    <p:sldId id="423" r:id="rId21"/>
    <p:sldId id="420" r:id="rId22"/>
    <p:sldId id="405" r:id="rId23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9933"/>
    <a:srgbClr val="B9B9B9"/>
    <a:srgbClr val="FF7979"/>
    <a:srgbClr val="FF5353"/>
    <a:srgbClr val="FF8989"/>
    <a:srgbClr val="FF9966"/>
    <a:srgbClr val="FFCCCC"/>
    <a:srgbClr val="FFCC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0171" autoAdjust="0"/>
  </p:normalViewPr>
  <p:slideViewPr>
    <p:cSldViewPr>
      <p:cViewPr varScale="1">
        <p:scale>
          <a:sx n="87" d="100"/>
          <a:sy n="87" d="100"/>
        </p:scale>
        <p:origin x="121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2CE41-7C88-455E-A63D-196D3652E7F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63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C337A-87E3-4238-8D2F-3B83761D0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1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15E10-02CB-4ED3-9167-A8C4847A474C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E2E4D-ACCE-485A-AF06-5634142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00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E2E4D-ACCE-485A-AF06-563414264B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50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EC2A-8F4C-475F-9EAE-C5E70495777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0744429-5D94-4E32-8057-7F8AE043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37910" y="2976649"/>
            <a:ext cx="9081069" cy="168485"/>
          </a:xfrm>
          <a:prstGeom prst="rect">
            <a:avLst/>
          </a:prstGeom>
          <a:gradFill flip="none" rotWithShape="1">
            <a:gsLst>
              <a:gs pos="50000">
                <a:schemeClr val="tx2">
                  <a:lumMod val="40000"/>
                  <a:lumOff val="60000"/>
                </a:schemeClr>
              </a:gs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EC2A-8F4C-475F-9EAE-C5E70495777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4429-5D94-4E32-8057-7F8AE043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EC2A-8F4C-475F-9EAE-C5E70495777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4429-5D94-4E32-8057-7F8AE043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EC2A-8F4C-475F-9EAE-C5E70495777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4429-5D94-4E32-8057-7F8AE043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EC2A-8F4C-475F-9EAE-C5E70495777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744429-5D94-4E32-8057-7F8AE04342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EC2A-8F4C-475F-9EAE-C5E70495777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4429-5D94-4E32-8057-7F8AE043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EC2A-8F4C-475F-9EAE-C5E70495777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4429-5D94-4E32-8057-7F8AE043425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EC2A-8F4C-475F-9EAE-C5E70495777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4429-5D94-4E32-8057-7F8AE043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EC2A-8F4C-475F-9EAE-C5E70495777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4429-5D94-4E32-8057-7F8AE043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EC2A-8F4C-475F-9EAE-C5E70495777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4429-5D94-4E32-8057-7F8AE043425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EC2A-8F4C-475F-9EAE-C5E70495777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744429-5D94-4E32-8057-7F8AE043425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B5EC2A-8F4C-475F-9EAE-C5E70495777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0744429-5D94-4E32-8057-7F8AE04342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213" y="1524000"/>
            <a:ext cx="8839200" cy="1470025"/>
          </a:xfrm>
        </p:spPr>
        <p:txBody>
          <a:bodyPr>
            <a:normAutofit/>
          </a:bodyPr>
          <a:lstStyle/>
          <a:p>
            <a:r>
              <a:rPr lang="en-US" b="1" dirty="0"/>
              <a:t>Design of Repair Operators for Automated Program Repair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16174"/>
              </p:ext>
            </p:extLst>
          </p:nvPr>
        </p:nvGraphicFramePr>
        <p:xfrm>
          <a:off x="238432" y="3733800"/>
          <a:ext cx="8819535" cy="924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9535">
                  <a:extLst>
                    <a:ext uri="{9D8B030D-6E8A-4147-A177-3AD203B41FA5}">
                      <a16:colId xmlns:a16="http://schemas.microsoft.com/office/drawing/2014/main" val="37105307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Shin</a:t>
                      </a:r>
                      <a:r>
                        <a:rPr lang="en-US" sz="19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Hwei Tan</a:t>
                      </a:r>
                      <a:endParaRPr lang="en-US" sz="1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573489"/>
                  </a:ext>
                </a:extLst>
              </a:tr>
              <a:tr h="543697"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+mj-lt"/>
                        </a:rPr>
                        <a:t>National University of Singapore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742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301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Search-Based Program Repair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72208" y="1425996"/>
            <a:ext cx="4807405" cy="1917212"/>
            <a:chOff x="1371600" y="2426188"/>
            <a:chExt cx="5103245" cy="1917212"/>
          </a:xfrm>
        </p:grpSpPr>
        <p:sp>
          <p:nvSpPr>
            <p:cNvPr id="11" name="Rectangle: Folded Corner 10"/>
            <p:cNvSpPr/>
            <p:nvPr/>
          </p:nvSpPr>
          <p:spPr>
            <a:xfrm>
              <a:off x="1371600" y="2819400"/>
              <a:ext cx="5103245" cy="1524000"/>
            </a:xfrm>
            <a:prstGeom prst="foldedCorne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$command $argument1 $argument2 </a:t>
              </a:r>
            </a:p>
            <a:p>
              <a:r>
                <a:rPr lang="en-US" dirty="0">
                  <a:solidFill>
                    <a:schemeClr val="bg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RETVAL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=</a:t>
              </a:r>
              <a:r>
                <a:rPr lang="en-US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$?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  <a:p>
              <a:r>
                <a:rPr lang="en-US" b="1" dirty="0">
                  <a:solidFill>
                    <a:srgbClr val="FF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[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$RETVAL </a:t>
              </a:r>
              <a:r>
                <a:rPr lang="en-US" b="1" dirty="0">
                  <a:solidFill>
                    <a:srgbClr val="FF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</a:t>
              </a:r>
              <a:r>
                <a:rPr lang="en-US" b="1" dirty="0" err="1">
                  <a:solidFill>
                    <a:srgbClr val="FF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eq</a:t>
              </a:r>
              <a:r>
                <a:rPr lang="en-US" b="1" dirty="0">
                  <a:solidFill>
                    <a:srgbClr val="FF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 dirty="0">
                  <a:solidFill>
                    <a:srgbClr val="FF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]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 &amp;&amp; </a:t>
              </a:r>
              <a:r>
                <a:rPr lang="en-US" b="1" dirty="0">
                  <a:solidFill>
                    <a:srgbClr val="FF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echo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Success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  <a:p>
              <a:r>
                <a:rPr lang="en-US" b="1" dirty="0">
                  <a:solidFill>
                    <a:srgbClr val="FF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[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$RETVAL </a:t>
              </a:r>
              <a:r>
                <a:rPr lang="en-US" b="1" dirty="0">
                  <a:solidFill>
                    <a:srgbClr val="FF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-ne </a:t>
              </a:r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 dirty="0">
                  <a:solidFill>
                    <a:srgbClr val="FF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]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 &amp;&amp; </a:t>
              </a:r>
              <a:r>
                <a:rPr lang="en-US" b="1" dirty="0">
                  <a:solidFill>
                    <a:srgbClr val="FF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echo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Failure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98184" y="2426188"/>
              <a:ext cx="14659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Test Script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468816" y="2251844"/>
            <a:ext cx="3675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Check exit status of command</a:t>
            </a:r>
          </a:p>
          <a:p>
            <a:r>
              <a:rPr lang="en-US" sz="2000" dirty="0"/>
              <a:t>Non-zero exit status denotes</a:t>
            </a:r>
          </a:p>
          <a:p>
            <a:r>
              <a:rPr lang="en-US" sz="2000" dirty="0"/>
              <a:t>test failure</a:t>
            </a:r>
          </a:p>
        </p:txBody>
      </p:sp>
      <p:sp>
        <p:nvSpPr>
          <p:cNvPr id="28" name="Right Brace 27"/>
          <p:cNvSpPr/>
          <p:nvPr/>
        </p:nvSpPr>
        <p:spPr>
          <a:xfrm>
            <a:off x="5215705" y="2181315"/>
            <a:ext cx="448408" cy="923330"/>
          </a:xfrm>
          <a:prstGeom prst="rightBrace">
            <a:avLst>
              <a:gd name="adj1" fmla="val 8333"/>
              <a:gd name="adj2" fmla="val 50952"/>
            </a:avLst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Curved Up 23"/>
          <p:cNvSpPr/>
          <p:nvPr/>
        </p:nvSpPr>
        <p:spPr>
          <a:xfrm>
            <a:off x="3456633" y="5493007"/>
            <a:ext cx="3335398" cy="1039177"/>
          </a:xfrm>
          <a:prstGeom prst="curved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89396" y="5814403"/>
            <a:ext cx="197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Patch Evaluation</a:t>
            </a:r>
          </a:p>
        </p:txBody>
      </p:sp>
      <p:sp>
        <p:nvSpPr>
          <p:cNvPr id="27" name="Rectangle: Folded Corner 26"/>
          <p:cNvSpPr/>
          <p:nvPr/>
        </p:nvSpPr>
        <p:spPr>
          <a:xfrm>
            <a:off x="5867400" y="4646449"/>
            <a:ext cx="2286000" cy="838200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Tests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5029200" y="3275865"/>
            <a:ext cx="799002" cy="1435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Multidocument 33"/>
          <p:cNvSpPr/>
          <p:nvPr/>
        </p:nvSpPr>
        <p:spPr>
          <a:xfrm>
            <a:off x="417240" y="4490107"/>
            <a:ext cx="4038600" cy="1066800"/>
          </a:xfrm>
          <a:prstGeom prst="flowChartMultidocumen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Candidate Patches</a:t>
            </a:r>
          </a:p>
        </p:txBody>
      </p:sp>
      <p:sp>
        <p:nvSpPr>
          <p:cNvPr id="22" name="Arrow: Curved Up 21"/>
          <p:cNvSpPr/>
          <p:nvPr/>
        </p:nvSpPr>
        <p:spPr>
          <a:xfrm rot="10800000">
            <a:off x="3597370" y="3433881"/>
            <a:ext cx="3236669" cy="1039177"/>
          </a:xfrm>
          <a:prstGeom prst="curved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lowchart: Multidocument 14"/>
          <p:cNvSpPr/>
          <p:nvPr/>
        </p:nvSpPr>
        <p:spPr>
          <a:xfrm>
            <a:off x="417240" y="4481417"/>
            <a:ext cx="4038600" cy="1066800"/>
          </a:xfrm>
          <a:prstGeom prst="flowChartMultidocumen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exit(-2);</a:t>
            </a:r>
          </a:p>
        </p:txBody>
      </p:sp>
    </p:spTree>
    <p:extLst>
      <p:ext uri="{BB962C8B-B14F-4D97-AF65-F5344CB8AC3E}">
        <p14:creationId xmlns:p14="http://schemas.microsoft.com/office/powerpoint/2010/main" val="253413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6604"/>
            <a:ext cx="8839200" cy="1143000"/>
          </a:xfrm>
        </p:spPr>
        <p:txBody>
          <a:bodyPr>
            <a:noAutofit/>
          </a:bodyPr>
          <a:lstStyle/>
          <a:p>
            <a:r>
              <a:rPr lang="en-US" dirty="0"/>
              <a:t>Repair patterns from human patches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800" y="2035078"/>
            <a:ext cx="1600599" cy="1546322"/>
          </a:xfrm>
        </p:spPr>
      </p:pic>
      <p:grpSp>
        <p:nvGrpSpPr>
          <p:cNvPr id="9" name="Group 8"/>
          <p:cNvGrpSpPr/>
          <p:nvPr/>
        </p:nvGrpSpPr>
        <p:grpSpPr>
          <a:xfrm>
            <a:off x="1238132" y="1630176"/>
            <a:ext cx="2095445" cy="1716308"/>
            <a:chOff x="1691335" y="4069164"/>
            <a:chExt cx="1804601" cy="1716308"/>
          </a:xfrm>
        </p:grpSpPr>
        <p:pic>
          <p:nvPicPr>
            <p:cNvPr id="10" name="Picture 19" descr="C:\Users\shinhwei\AppData\Local\Microsoft\Windows\Temporary Internet Files\Content.IE5\MYV2004V\woman-computer-drawing[1]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5163" y="4697874"/>
              <a:ext cx="1256944" cy="1087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691335" y="4069164"/>
              <a:ext cx="18046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Human patches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134971" y="1665746"/>
            <a:ext cx="3432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Automatic Program Repair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872588" y="3753369"/>
            <a:ext cx="3987504" cy="1650652"/>
            <a:chOff x="4902496" y="3706065"/>
            <a:chExt cx="3987504" cy="1475792"/>
          </a:xfrm>
        </p:grpSpPr>
        <p:sp>
          <p:nvSpPr>
            <p:cNvPr id="15" name="Rectangle: Folded Corner 14"/>
            <p:cNvSpPr/>
            <p:nvPr/>
          </p:nvSpPr>
          <p:spPr>
            <a:xfrm>
              <a:off x="5384800" y="3706065"/>
              <a:ext cx="3505200" cy="1475792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foo(){</a:t>
              </a:r>
            </a:p>
            <a:p>
              <a:r>
                <a:rPr lang="en-US" dirty="0">
                  <a:solidFill>
                    <a:srgbClr val="0099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+ if(input1)</a:t>
              </a:r>
            </a:p>
            <a:p>
              <a:r>
                <a:rPr lang="en-US" dirty="0">
                  <a:ln w="0"/>
                  <a:solidFill>
                    <a:srgbClr val="0099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+  return(out1)</a:t>
              </a:r>
            </a:p>
            <a:p>
              <a:r>
                <a:rPr lang="en-US" dirty="0">
                  <a:ln w="0"/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//compute something</a:t>
              </a:r>
            </a:p>
            <a:p>
              <a:r>
                <a:rPr lang="en-US" dirty="0">
                  <a:ln w="0"/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…}</a:t>
              </a:r>
              <a:endPara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Arrow: Notched Right 15"/>
            <p:cNvSpPr/>
            <p:nvPr/>
          </p:nvSpPr>
          <p:spPr>
            <a:xfrm>
              <a:off x="4902496" y="4216704"/>
              <a:ext cx="346589" cy="454515"/>
            </a:xfrm>
            <a:prstGeom prst="notchedRightArrow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Flowchart: Multidocument 16"/>
          <p:cNvSpPr/>
          <p:nvPr/>
        </p:nvSpPr>
        <p:spPr>
          <a:xfrm>
            <a:off x="490294" y="3810000"/>
            <a:ext cx="4038600" cy="1722438"/>
          </a:xfrm>
          <a:prstGeom prst="flowChartMultidocumen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Conditional Control Flow:</a:t>
            </a:r>
          </a:p>
          <a:p>
            <a:pPr algn="ctr"/>
            <a:r>
              <a:rPr lang="en-US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+if(a)</a:t>
            </a:r>
          </a:p>
          <a:p>
            <a:pPr algn="ctr"/>
            <a:r>
              <a:rPr lang="en-US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+  return b;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Multiplication Sign 17"/>
          <p:cNvSpPr/>
          <p:nvPr/>
        </p:nvSpPr>
        <p:spPr>
          <a:xfrm>
            <a:off x="7398326" y="4663811"/>
            <a:ext cx="1621092" cy="12192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53918" y="3905893"/>
            <a:ext cx="7293647" cy="2111050"/>
          </a:xfrm>
          <a:prstGeom prst="rect">
            <a:avLst/>
          </a:prstGeom>
          <a:solidFill>
            <a:schemeClr val="bg1"/>
          </a:solidFill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rgbClr val="FF0000"/>
                </a:solidFill>
              </a:rPr>
              <a:t>Anti-patterns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Set of generic forbidden transformations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that can be enforced on top of any search-based repair tool.</a:t>
            </a:r>
          </a:p>
        </p:txBody>
      </p:sp>
    </p:spTree>
    <p:extLst>
      <p:ext uri="{BB962C8B-B14F-4D97-AF65-F5344CB8AC3E}">
        <p14:creationId xmlns:p14="http://schemas.microsoft.com/office/powerpoint/2010/main" val="217780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42537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Problem: Weak Oracle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0182" y="1066800"/>
            <a:ext cx="8719040" cy="4572000"/>
          </a:xfrm>
        </p:spPr>
        <p:txBody>
          <a:bodyPr/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Statements like exit call/assertions serve as test proxies </a:t>
            </a:r>
          </a:p>
          <a:p>
            <a:r>
              <a:rPr lang="en-US" sz="2400" dirty="0"/>
              <a:t>Test proxies should </a:t>
            </a:r>
            <a:r>
              <a:rPr lang="en-US" sz="2400" i="1" dirty="0"/>
              <a:t>not be </a:t>
            </a:r>
            <a:r>
              <a:rPr lang="en-US" sz="2400" dirty="0"/>
              <a:t>randomly</a:t>
            </a:r>
            <a:r>
              <a:rPr lang="en-US" sz="2400" i="1" dirty="0"/>
              <a:t> </a:t>
            </a:r>
            <a:r>
              <a:rPr lang="en-US" sz="2400" dirty="0"/>
              <a:t>manipulated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82430" y="1026561"/>
            <a:ext cx="4807405" cy="1709030"/>
            <a:chOff x="-677112" y="2252772"/>
            <a:chExt cx="5103245" cy="1889562"/>
          </a:xfrm>
        </p:grpSpPr>
        <p:sp>
          <p:nvSpPr>
            <p:cNvPr id="8" name="Rectangle: Folded Corner 7"/>
            <p:cNvSpPr/>
            <p:nvPr/>
          </p:nvSpPr>
          <p:spPr>
            <a:xfrm>
              <a:off x="-677112" y="2695469"/>
              <a:ext cx="5103245" cy="1446865"/>
            </a:xfrm>
            <a:prstGeom prst="foldedCorne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$command $argument1 $argument2 </a:t>
              </a:r>
            </a:p>
            <a:p>
              <a:r>
                <a:rPr lang="en-US" dirty="0">
                  <a:solidFill>
                    <a:schemeClr val="bg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RETVAL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=</a:t>
              </a:r>
              <a:r>
                <a:rPr lang="en-US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$?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  <a:p>
              <a:r>
                <a:rPr lang="en-US" b="1" dirty="0">
                  <a:solidFill>
                    <a:srgbClr val="FF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[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$RETVAL </a:t>
              </a:r>
              <a:r>
                <a:rPr lang="en-US" b="1" dirty="0">
                  <a:solidFill>
                    <a:srgbClr val="FF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</a:t>
              </a:r>
              <a:r>
                <a:rPr lang="en-US" b="1" dirty="0" err="1">
                  <a:solidFill>
                    <a:srgbClr val="FF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eq</a:t>
              </a:r>
              <a:r>
                <a:rPr lang="en-US" b="1" dirty="0">
                  <a:solidFill>
                    <a:srgbClr val="FF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 dirty="0">
                  <a:solidFill>
                    <a:srgbClr val="FF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]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 &amp;&amp; </a:t>
              </a:r>
              <a:r>
                <a:rPr lang="en-US" b="1" dirty="0">
                  <a:solidFill>
                    <a:srgbClr val="FF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echo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Success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  <a:p>
              <a:r>
                <a:rPr lang="en-US" b="1" dirty="0">
                  <a:solidFill>
                    <a:srgbClr val="FF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[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$RETVAL </a:t>
              </a:r>
              <a:r>
                <a:rPr lang="en-US" b="1" dirty="0">
                  <a:solidFill>
                    <a:srgbClr val="FF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-ne </a:t>
              </a:r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 dirty="0">
                  <a:solidFill>
                    <a:srgbClr val="FF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]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 &amp;&amp; </a:t>
              </a:r>
              <a:r>
                <a:rPr lang="en-US" b="1" dirty="0">
                  <a:solidFill>
                    <a:srgbClr val="FF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echo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Failure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2930" y="2252772"/>
              <a:ext cx="23407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Failing Test Script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468816" y="1812261"/>
            <a:ext cx="3494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Test outcome determined by exit status</a:t>
            </a:r>
          </a:p>
        </p:txBody>
      </p:sp>
      <p:sp>
        <p:nvSpPr>
          <p:cNvPr id="14" name="Right Brace 13"/>
          <p:cNvSpPr/>
          <p:nvPr/>
        </p:nvSpPr>
        <p:spPr>
          <a:xfrm>
            <a:off x="5244612" y="1812261"/>
            <a:ext cx="448408" cy="778539"/>
          </a:xfrm>
          <a:prstGeom prst="rightBrace">
            <a:avLst>
              <a:gd name="adj1" fmla="val 8333"/>
              <a:gd name="adj2" fmla="val 50952"/>
            </a:avLst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36053" y="3886200"/>
            <a:ext cx="9107297" cy="2569409"/>
            <a:chOff x="142648" y="4306176"/>
            <a:chExt cx="9107297" cy="2569409"/>
          </a:xfrm>
        </p:grpSpPr>
        <p:grpSp>
          <p:nvGrpSpPr>
            <p:cNvPr id="6" name="Group 5"/>
            <p:cNvGrpSpPr/>
            <p:nvPr/>
          </p:nvGrpSpPr>
          <p:grpSpPr>
            <a:xfrm>
              <a:off x="486945" y="4306176"/>
              <a:ext cx="8763000" cy="2569409"/>
              <a:chOff x="454269" y="4191000"/>
              <a:chExt cx="8763000" cy="2569409"/>
            </a:xfrm>
          </p:grpSpPr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454269" y="4191000"/>
                <a:ext cx="8763000" cy="2569409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/>
                  <a:buNone/>
                </a:pPr>
                <a:r>
                  <a:rPr lang="it-IT" sz="2000" b="1" i="1" dirty="0"/>
                  <a:t>A1: Anti-delete CFG exit node</a:t>
                </a:r>
              </a:p>
              <a:p>
                <a:pPr>
                  <a:buClr>
                    <a:srgbClr val="FF0000"/>
                  </a:buClr>
                  <a:buFont typeface="Wingdings 2" panose="05020102010507070707" pitchFamily="18" charset="2"/>
                  <a:buChar char=""/>
                </a:pPr>
                <a:r>
                  <a:rPr lang="en-US" sz="1800" dirty="0"/>
                  <a:t>Remove return statements, exit calls, functions with the word “error”, assertions.</a:t>
                </a:r>
              </a:p>
              <a:p>
                <a:endParaRPr lang="en-US" sz="1800" dirty="0"/>
              </a:p>
              <a:p>
                <a:endParaRPr lang="en-US" sz="1800" dirty="0"/>
              </a:p>
              <a:p>
                <a:pPr marL="0" indent="0">
                  <a:buFont typeface="Wingdings 2"/>
                  <a:buNone/>
                </a:pPr>
                <a:endParaRPr lang="en-US" sz="1800" i="1" dirty="0"/>
              </a:p>
              <a:p>
                <a:pPr marL="0" indent="0">
                  <a:buFont typeface="Wingdings 2"/>
                  <a:buNone/>
                </a:pPr>
                <a:endParaRPr lang="en-US" sz="1800" i="1" dirty="0"/>
              </a:p>
              <a:p>
                <a:pPr marL="0" indent="0">
                  <a:buFont typeface="Wingdings 2"/>
                  <a:buNone/>
                </a:pPr>
                <a:endParaRPr lang="en-US" sz="2000" i="1" dirty="0"/>
              </a:p>
              <a:p>
                <a:pPr marL="274320" lvl="1" indent="0">
                  <a:buFont typeface="Wingdings 2"/>
                  <a:buNone/>
                </a:pPr>
                <a:endParaRPr lang="en-US" sz="2600" dirty="0"/>
              </a:p>
              <a:p>
                <a:endParaRPr lang="en-US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609600" y="5051584"/>
                <a:ext cx="7924799" cy="1323439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static void </a:t>
                </a:r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BadPPM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(char* file) {</a:t>
                </a:r>
              </a:p>
              <a:p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</a:t>
                </a:r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fprintf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stderr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, "%s: Not a PPM file.\n", file);</a:t>
                </a:r>
              </a:p>
              <a:p>
                <a:r>
                  <a:rPr lang="en-US" sz="2000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-  exit(-2);</a:t>
                </a:r>
              </a:p>
              <a:p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142648" y="4306942"/>
              <a:ext cx="8820622" cy="2322458"/>
            </a:xfrm>
            <a:prstGeom prst="rect">
              <a:avLst/>
            </a:prstGeom>
            <a:noFill/>
            <a:ln w="28575" cap="rnd" cmpd="thinThick">
              <a:solidFill>
                <a:schemeClr val="accent5">
                  <a:lumMod val="9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6645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42537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Problem: Inadequate Test Coverage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719040" cy="4572000"/>
          </a:xfrm>
        </p:spPr>
        <p:txBody>
          <a:bodyPr/>
          <a:lstStyle/>
          <a:p>
            <a:r>
              <a:rPr lang="en-US" sz="2400" dirty="0"/>
              <a:t>Repair tools allow removal of code as long as all test passes</a:t>
            </a:r>
          </a:p>
          <a:p>
            <a:r>
              <a:rPr lang="en-US" sz="2400" dirty="0"/>
              <a:t>Statements are mistakenly considered as redundant code</a:t>
            </a:r>
          </a:p>
          <a:p>
            <a:r>
              <a:rPr lang="en-US" sz="2400" i="1" dirty="0"/>
              <a:t>Anti-patterns:</a:t>
            </a:r>
          </a:p>
          <a:p>
            <a:pPr lvl="1"/>
            <a:r>
              <a:rPr lang="en-US" sz="2200" i="1" dirty="0"/>
              <a:t>A2: Anti-delete Control Statement</a:t>
            </a:r>
          </a:p>
          <a:p>
            <a:pPr lvl="1"/>
            <a:r>
              <a:rPr lang="en-US" sz="2200" i="1" dirty="0"/>
              <a:t>A3: Anti-delete Single-statement CFG</a:t>
            </a:r>
          </a:p>
          <a:p>
            <a:pPr lvl="1"/>
            <a:r>
              <a:rPr lang="en-US" sz="2200" i="1" dirty="0"/>
              <a:t>A4: Anti-delete Set-Before-If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228600" y="3733800"/>
            <a:ext cx="8570564" cy="2941388"/>
            <a:chOff x="228600" y="3733800"/>
            <a:chExt cx="8570564" cy="2941388"/>
          </a:xfrm>
        </p:grpSpPr>
        <p:grpSp>
          <p:nvGrpSpPr>
            <p:cNvPr id="4" name="Group 3"/>
            <p:cNvGrpSpPr/>
            <p:nvPr/>
          </p:nvGrpSpPr>
          <p:grpSpPr>
            <a:xfrm>
              <a:off x="228600" y="3733800"/>
              <a:ext cx="8570564" cy="2941388"/>
              <a:chOff x="228600" y="3733800"/>
              <a:chExt cx="8570564" cy="294138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28600" y="3733800"/>
                <a:ext cx="8570564" cy="2941388"/>
              </a:xfrm>
              <a:prstGeom prst="rect">
                <a:avLst/>
              </a:prstGeom>
              <a:noFill/>
              <a:ln w="28575" cap="rnd" cmpd="thinThick">
                <a:solidFill>
                  <a:schemeClr val="accent5">
                    <a:lumMod val="9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77076" y="3733800"/>
                <a:ext cx="8422088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/>
                  <a:t>A2: Anti-delete Control Statement</a:t>
                </a:r>
              </a:p>
              <a:p>
                <a:pPr>
                  <a:buClr>
                    <a:srgbClr val="FF0000"/>
                  </a:buClr>
                  <a:buFont typeface="Wingdings 2" panose="05020102010507070707" pitchFamily="18" charset="2"/>
                  <a:buChar char=""/>
                </a:pPr>
                <a:r>
                  <a:rPr lang="en-US" sz="2400" dirty="0">
                    <a:solidFill>
                      <a:prstClr val="black"/>
                    </a:solidFill>
                  </a:rPr>
                  <a:t>Remove </a:t>
                </a:r>
                <a:r>
                  <a:rPr lang="en-US" sz="2400" dirty="0"/>
                  <a:t>control statements (e.g., if-statements, switch-statements, loops).</a:t>
                </a:r>
                <a:endParaRPr lang="en-US" sz="2400" i="1" dirty="0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219200" y="4925337"/>
              <a:ext cx="6876541" cy="163121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call_result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call_user_function_ex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(...);</a:t>
              </a:r>
            </a:p>
            <a:p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 if (</a:t>
              </a:r>
              <a:r>
                <a:rPr lang="en-US" sz="2000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call_result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== SUCCESS &amp;&amp; ...) {</a:t>
              </a:r>
            </a:p>
            <a:p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   if (SUCCESS == </a:t>
              </a:r>
              <a:r>
                <a:rPr lang="en-US" sz="2000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statbuf_from_array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(...))</a:t>
              </a:r>
            </a:p>
            <a:p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      ret = 0;</a:t>
              </a:r>
            </a:p>
            <a:p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 } else if (</a:t>
              </a:r>
              <a:r>
                <a:rPr lang="en-US" sz="2000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call_result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== FAILURE) {…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322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42537"/>
            <a:ext cx="8058150" cy="1143000"/>
          </a:xfrm>
        </p:spPr>
        <p:txBody>
          <a:bodyPr>
            <a:normAutofit/>
          </a:bodyPr>
          <a:lstStyle/>
          <a:p>
            <a:r>
              <a:rPr lang="en-US" dirty="0"/>
              <a:t>Problem: Non-termination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12332"/>
            <a:ext cx="8719040" cy="91440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Automatically generated patches may incorrectly removes loop update</a:t>
            </a:r>
            <a:endParaRPr lang="en-US" sz="2400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Cause infinite loop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03218" y="2994373"/>
            <a:ext cx="8820622" cy="2323680"/>
            <a:chOff x="203218" y="2994373"/>
            <a:chExt cx="8820622" cy="2323680"/>
          </a:xfrm>
        </p:grpSpPr>
        <p:grpSp>
          <p:nvGrpSpPr>
            <p:cNvPr id="3" name="Group 2"/>
            <p:cNvGrpSpPr/>
            <p:nvPr/>
          </p:nvGrpSpPr>
          <p:grpSpPr>
            <a:xfrm>
              <a:off x="203218" y="2994373"/>
              <a:ext cx="8820622" cy="2323680"/>
              <a:chOff x="203218" y="2942361"/>
              <a:chExt cx="8820622" cy="242770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Rectangle 24"/>
                  <p:cNvSpPr/>
                  <p:nvPr/>
                </p:nvSpPr>
                <p:spPr>
                  <a:xfrm>
                    <a:off x="260839" y="2942361"/>
                    <a:ext cx="8763001" cy="149523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400" b="1" i="1" dirty="0"/>
                      <a:t>A5:Anti-delete Loop-Counter Update</a:t>
                    </a:r>
                  </a:p>
                  <a:p>
                    <a:pPr>
                      <a:buClr>
                        <a:srgbClr val="FF0000"/>
                      </a:buClr>
                      <a:buFont typeface="Wingdings 2" panose="05020102010507070707" pitchFamily="18" charset="2"/>
                      <a:buChar char=""/>
                    </a:pPr>
                    <a:r>
                      <a:rPr lang="en-US" sz="2400" dirty="0">
                        <a:solidFill>
                          <a:prstClr val="black"/>
                        </a:solidFill>
                      </a:rPr>
                      <a:t>Remove assignment statement </a:t>
                    </a:r>
                    <a:r>
                      <a:rPr lang="en-US" sz="2400" i="1" dirty="0">
                        <a:solidFill>
                          <a:prstClr val="black"/>
                        </a:solidFill>
                      </a:rPr>
                      <a:t>A </a:t>
                    </a:r>
                    <a:r>
                      <a:rPr lang="en-US" sz="2400" dirty="0">
                        <a:solidFill>
                          <a:prstClr val="black"/>
                        </a:solidFill>
                      </a:rPr>
                      <a:t>inside loop </a:t>
                    </a:r>
                    <a:r>
                      <a:rPr lang="en-US" sz="2400" i="1" dirty="0">
                        <a:solidFill>
                          <a:prstClr val="black"/>
                        </a:solidFill>
                      </a:rPr>
                      <a:t>L </a:t>
                    </a:r>
                    <a:r>
                      <a:rPr lang="en-US" sz="2400" dirty="0"/>
                      <a:t>if: </a:t>
                    </a:r>
                    <a14:m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𝑉𝑎𝑟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𝑖𝑛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𝑇𝑒𝑟𝑚𝑖𝑛𝑎𝑡𝑖𝑜𝑛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𝐶𝑜𝑛𝑑𝑖𝑡𝑖𝑜𝑛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𝑜𝑓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d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𝑉𝑎𝑟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𝐿𝐻𝑆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𝑜𝑓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𝑎𝑠𝑠𝑖𝑔𝑛𝑚𝑒𝑛𝑡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}=∅</m:t>
                        </m:r>
                      </m:oMath>
                    </a14:m>
                    <a:endParaRPr lang="it-IT" sz="2000" dirty="0"/>
                  </a:p>
                  <a:p>
                    <a:pPr marL="834390" lvl="2" indent="-285750">
                      <a:buFont typeface="Wingdings" panose="05000000000000000000" pitchFamily="2" charset="2"/>
                      <a:buChar char="Ø"/>
                    </a:pPr>
                    <a:endParaRPr lang="en-US" sz="1900" dirty="0"/>
                  </a:p>
                </p:txBody>
              </p:sp>
            </mc:Choice>
            <mc:Fallback xmlns="">
              <p:sp>
                <p:nvSpPr>
                  <p:cNvPr id="25" name="Rectangle 2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0839" y="2942361"/>
                    <a:ext cx="8763001" cy="149523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l="-1113" t="-297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9" name="Rectangle 18"/>
              <p:cNvSpPr/>
              <p:nvPr/>
            </p:nvSpPr>
            <p:spPr>
              <a:xfrm>
                <a:off x="203218" y="2942361"/>
                <a:ext cx="8820622" cy="2427704"/>
              </a:xfrm>
              <a:prstGeom prst="rect">
                <a:avLst/>
              </a:prstGeom>
              <a:noFill/>
              <a:ln w="28575" cap="rnd" cmpd="thinThick">
                <a:solidFill>
                  <a:schemeClr val="accent5">
                    <a:lumMod val="9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3429000" y="4327688"/>
              <a:ext cx="2057400" cy="70788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while( x&gt; 5)</a:t>
              </a:r>
            </a:p>
            <a:p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 x++;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919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42537"/>
            <a:ext cx="8058150" cy="1143000"/>
          </a:xfrm>
        </p:spPr>
        <p:txBody>
          <a:bodyPr>
            <a:normAutofit/>
          </a:bodyPr>
          <a:lstStyle/>
          <a:p>
            <a:r>
              <a:rPr lang="en-US" dirty="0"/>
              <a:t>Problem: Trivial Patch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quarter" idx="1"/>
          </p:nvPr>
        </p:nvSpPr>
        <p:spPr>
          <a:xfrm>
            <a:off x="282819" y="1220413"/>
            <a:ext cx="8719040" cy="914400"/>
          </a:xfrm>
        </p:spPr>
        <p:txBody>
          <a:bodyPr>
            <a:noAutofit/>
          </a:bodyPr>
          <a:lstStyle/>
          <a:p>
            <a:r>
              <a:rPr lang="en-US" sz="2400" dirty="0"/>
              <a:t>Trivial patch – patch that insert return-statements based on expected output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" y="2036076"/>
            <a:ext cx="5349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urier New" panose="02070309020205020404" pitchFamily="49" charset="0"/>
              </a:rPr>
              <a:t>Ex: </a:t>
            </a:r>
            <a:r>
              <a:rPr lang="en-US" sz="20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+if(test1)</a:t>
            </a:r>
          </a:p>
          <a:p>
            <a:r>
              <a:rPr lang="en-US" sz="20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+ return out1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400" y="3007979"/>
            <a:ext cx="8871440" cy="2554621"/>
            <a:chOff x="152400" y="3007979"/>
            <a:chExt cx="8871440" cy="2554621"/>
          </a:xfrm>
        </p:grpSpPr>
        <p:sp>
          <p:nvSpPr>
            <p:cNvPr id="25" name="Rectangle 24"/>
            <p:cNvSpPr/>
            <p:nvPr/>
          </p:nvSpPr>
          <p:spPr>
            <a:xfrm>
              <a:off x="260839" y="3088887"/>
              <a:ext cx="8763001" cy="14927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2400" b="1" i="1" dirty="0"/>
                <a:t>A6: Anti-append Early Exit</a:t>
              </a:r>
            </a:p>
            <a:p>
              <a:pPr>
                <a:buClr>
                  <a:srgbClr val="FF0000"/>
                </a:buClr>
                <a:buFont typeface="Wingdings 2" panose="05020102010507070707" pitchFamily="18" charset="2"/>
                <a:buChar char=""/>
              </a:pPr>
              <a:r>
                <a:rPr lang="en-US" sz="2400" dirty="0"/>
                <a:t>Insert return/</a:t>
              </a:r>
              <a:r>
                <a:rPr lang="en-US" sz="2400" dirty="0" err="1"/>
                <a:t>goto</a:t>
              </a:r>
              <a:r>
                <a:rPr lang="en-US" sz="2400" dirty="0"/>
                <a:t> statement at any location except for after the last statement in a CFG node.</a:t>
              </a:r>
              <a:endParaRPr lang="en-US" sz="2400" i="1" dirty="0"/>
            </a:p>
            <a:p>
              <a:pPr marL="834390" lvl="2" indent="-285750">
                <a:buFont typeface="Wingdings" panose="05000000000000000000" pitchFamily="2" charset="2"/>
                <a:buChar char="Ø"/>
              </a:pPr>
              <a:endParaRPr lang="en-US" sz="19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52400" y="3007979"/>
              <a:ext cx="8820622" cy="2554621"/>
            </a:xfrm>
            <a:prstGeom prst="rect">
              <a:avLst/>
            </a:prstGeom>
            <a:noFill/>
            <a:ln w="28575" cap="rnd" cmpd="thinThick">
              <a:solidFill>
                <a:schemeClr val="accent5">
                  <a:lumMod val="9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4800" y="4339229"/>
              <a:ext cx="8572500" cy="1015663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99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+ if ((type != 0))</a:t>
              </a:r>
            </a:p>
            <a:p>
              <a:r>
                <a:rPr lang="en-US" sz="2000" dirty="0">
                  <a:solidFill>
                    <a:srgbClr val="0099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+  return;</a:t>
              </a:r>
            </a:p>
            <a:p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zend_error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((1&lt;&lt;3L),"Uninitialized string offset:",...);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450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42537"/>
            <a:ext cx="8058150" cy="1143000"/>
          </a:xfrm>
        </p:spPr>
        <p:txBody>
          <a:bodyPr>
            <a:normAutofit/>
          </a:bodyPr>
          <a:lstStyle/>
          <a:p>
            <a:r>
              <a:rPr lang="en-US" dirty="0"/>
              <a:t>Problem: Functionality Removal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quarter" idx="1"/>
          </p:nvPr>
        </p:nvSpPr>
        <p:spPr>
          <a:xfrm>
            <a:off x="282819" y="1220413"/>
            <a:ext cx="8719040" cy="914400"/>
          </a:xfrm>
        </p:spPr>
        <p:txBody>
          <a:bodyPr>
            <a:noAutofit/>
          </a:bodyPr>
          <a:lstStyle/>
          <a:p>
            <a:r>
              <a:rPr lang="en-US" sz="2400" dirty="0"/>
              <a:t>Removes functionality by inserting T/F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2134813"/>
            <a:ext cx="8820622" cy="4113587"/>
          </a:xfrm>
          <a:prstGeom prst="rect">
            <a:avLst/>
          </a:prstGeom>
          <a:noFill/>
          <a:ln w="28575" cap="rnd" cmpd="thinThick">
            <a:solidFill>
              <a:schemeClr val="accent5">
                <a:lumMod val="9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82819" y="2095500"/>
            <a:ext cx="8572500" cy="5715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endParaRPr lang="it-IT" sz="800" i="1" dirty="0"/>
          </a:p>
          <a:p>
            <a:pPr marL="0" indent="0">
              <a:buFont typeface="Wingdings 2"/>
              <a:buNone/>
            </a:pPr>
            <a:r>
              <a:rPr lang="it-IT" sz="2400" b="1" i="1" dirty="0"/>
              <a:t>A7: Anti-append Trivial Conditions</a:t>
            </a:r>
          </a:p>
          <a:p>
            <a:pPr>
              <a:buClr>
                <a:srgbClr val="FF0000"/>
              </a:buClr>
              <a:buFont typeface="Wingdings 2" panose="05020102010507070707" pitchFamily="18" charset="2"/>
              <a:buChar char=""/>
            </a:pPr>
            <a:r>
              <a:rPr lang="en-US" sz="2400" dirty="0">
                <a:solidFill>
                  <a:prstClr val="black"/>
                </a:solidFill>
              </a:rPr>
              <a:t>Insert trivial condition</a:t>
            </a:r>
            <a:r>
              <a:rPr lang="en-US" sz="2400" i="1" dirty="0">
                <a:solidFill>
                  <a:prstClr val="black"/>
                </a:solidFill>
              </a:rPr>
              <a:t>.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dirty="0"/>
              <a:t>A condition is trivial if and only if it is:</a:t>
            </a:r>
          </a:p>
          <a:p>
            <a:pPr marL="617220" lvl="1" indent="-342900">
              <a:buClr>
                <a:srgbClr val="FF0000"/>
              </a:buClr>
              <a:buFont typeface="+mj-lt"/>
              <a:buAutoNum type="arabicParenR"/>
            </a:pPr>
            <a:r>
              <a:rPr lang="en-US" dirty="0"/>
              <a:t>True/False Constant</a:t>
            </a:r>
          </a:p>
          <a:p>
            <a:pPr marL="617220" lvl="1" indent="-342900">
              <a:buClr>
                <a:srgbClr val="FF0000"/>
              </a:buClr>
              <a:buFont typeface="+mj-lt"/>
              <a:buAutoNum type="arabicParenR"/>
            </a:pPr>
            <a:r>
              <a:rPr lang="en-US" dirty="0"/>
              <a:t>Tautology/Contradiction in expression (e.g., if(x || y || !y))</a:t>
            </a:r>
          </a:p>
          <a:p>
            <a:pPr marL="617220" lvl="1" indent="-342900">
              <a:buClr>
                <a:srgbClr val="FF0000"/>
              </a:buClr>
              <a:buFont typeface="+mj-lt"/>
              <a:buAutoNum type="arabicParenR"/>
            </a:pPr>
            <a:r>
              <a:rPr lang="en-US" dirty="0"/>
              <a:t>Static analysis (e.g., if(x || y != 0), y is initialized)</a:t>
            </a:r>
            <a:endParaRPr lang="en-US" i="1" dirty="0">
              <a:solidFill>
                <a:prstClr val="black"/>
              </a:solidFill>
            </a:endParaRPr>
          </a:p>
          <a:p>
            <a:pPr marL="274320" lvl="1" indent="0">
              <a:buFont typeface="Wingdings 2"/>
              <a:buNone/>
            </a:pPr>
            <a:endParaRPr lang="en-US" sz="2600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9734" y="4953000"/>
            <a:ext cx="8155858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if ((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fmap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[j].key != format-&gt;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+ 1]))</a:t>
            </a:r>
          </a:p>
          <a:p>
            <a:r>
              <a:rPr lang="en-US" sz="20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if ((</a:t>
            </a:r>
            <a:r>
              <a:rPr lang="en-US" sz="2000" dirty="0" err="1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fmap</a:t>
            </a:r>
            <a:r>
              <a:rPr lang="en-US" sz="20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[j].key != format-&gt;</a:t>
            </a:r>
            <a:r>
              <a:rPr lang="en-US" sz="2000" dirty="0" err="1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0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+ 1]) &amp;&amp; !(1))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continue;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557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rrow: Curved Up 33"/>
          <p:cNvSpPr/>
          <p:nvPr/>
        </p:nvSpPr>
        <p:spPr>
          <a:xfrm>
            <a:off x="2819400" y="4772095"/>
            <a:ext cx="4118045" cy="1348910"/>
          </a:xfrm>
          <a:prstGeom prst="curved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974" y="-210627"/>
            <a:ext cx="7772400" cy="1143000"/>
          </a:xfrm>
        </p:spPr>
        <p:txBody>
          <a:bodyPr/>
          <a:lstStyle/>
          <a:p>
            <a:r>
              <a:rPr lang="en-US" dirty="0"/>
              <a:t>Integrating </a:t>
            </a:r>
            <a:r>
              <a:rPr lang="en-US" i="1" dirty="0"/>
              <a:t>Anti-patterns</a:t>
            </a:r>
            <a:endParaRPr lang="en-US" dirty="0"/>
          </a:p>
        </p:txBody>
      </p:sp>
      <p:sp>
        <p:nvSpPr>
          <p:cNvPr id="29" name="Flowchart: Multidocument 28"/>
          <p:cNvSpPr/>
          <p:nvPr/>
        </p:nvSpPr>
        <p:spPr>
          <a:xfrm>
            <a:off x="308029" y="3469471"/>
            <a:ext cx="4038600" cy="1066800"/>
          </a:xfrm>
          <a:prstGeom prst="flowChartMultidocumen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Candidate Patches</a:t>
            </a:r>
          </a:p>
        </p:txBody>
      </p:sp>
      <p:sp>
        <p:nvSpPr>
          <p:cNvPr id="30" name="Rectangle: Folded Corner 29"/>
          <p:cNvSpPr/>
          <p:nvPr/>
        </p:nvSpPr>
        <p:spPr>
          <a:xfrm>
            <a:off x="5055944" y="3873432"/>
            <a:ext cx="3672550" cy="838200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Tests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contains at least one failing test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704275" y="1175041"/>
            <a:ext cx="2971800" cy="1437132"/>
            <a:chOff x="736581" y="2026609"/>
            <a:chExt cx="2971800" cy="1437132"/>
          </a:xfrm>
        </p:grpSpPr>
        <p:pic>
          <p:nvPicPr>
            <p:cNvPr id="35" name="Picture 34" descr="File:Computer Display.svg - Wikimedia Commons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2439809"/>
              <a:ext cx="990600" cy="1023932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736581" y="2026609"/>
              <a:ext cx="2971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Search-Based Repair Tools</a:t>
              </a:r>
            </a:p>
          </p:txBody>
        </p:sp>
      </p:grpSp>
      <p:sp>
        <p:nvSpPr>
          <p:cNvPr id="37" name="Arrow: Down 36"/>
          <p:cNvSpPr/>
          <p:nvPr/>
        </p:nvSpPr>
        <p:spPr>
          <a:xfrm>
            <a:off x="1603429" y="2771171"/>
            <a:ext cx="723900" cy="710485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Curved Up 41"/>
          <p:cNvSpPr/>
          <p:nvPr/>
        </p:nvSpPr>
        <p:spPr>
          <a:xfrm rot="10800000">
            <a:off x="3619428" y="2559743"/>
            <a:ext cx="3236669" cy="931581"/>
          </a:xfrm>
          <a:prstGeom prst="curved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3" name="Picture 42" descr="Are we trying to make them into more than a great space to turn in ...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7" t="23465" r="45007" b="20305"/>
          <a:stretch/>
        </p:blipFill>
        <p:spPr>
          <a:xfrm>
            <a:off x="7019994" y="1831963"/>
            <a:ext cx="888023" cy="718130"/>
          </a:xfrm>
          <a:prstGeom prst="rect">
            <a:avLst/>
          </a:prstGeom>
        </p:spPr>
      </p:pic>
      <p:pic>
        <p:nvPicPr>
          <p:cNvPr id="44" name="Picture 43" descr="Are we trying to make them into more than a great space to turn in ...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43" t="23368" r="3140" b="16967"/>
          <a:stretch/>
        </p:blipFill>
        <p:spPr>
          <a:xfrm>
            <a:off x="5055944" y="1697581"/>
            <a:ext cx="685800" cy="762000"/>
          </a:xfrm>
          <a:prstGeom prst="rect">
            <a:avLst/>
          </a:prstGeom>
        </p:spPr>
      </p:pic>
      <p:sp>
        <p:nvSpPr>
          <p:cNvPr id="46" name="Arrow: Down 45"/>
          <p:cNvSpPr/>
          <p:nvPr/>
        </p:nvSpPr>
        <p:spPr>
          <a:xfrm rot="10800000">
            <a:off x="7019995" y="2803259"/>
            <a:ext cx="723900" cy="816178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430498" y="2808008"/>
            <a:ext cx="1356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Patch Generation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103006" y="5208903"/>
            <a:ext cx="2568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Patch Evaluation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787717" y="299934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Tests Pass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736431" y="2757082"/>
            <a:ext cx="1282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Tests Fail</a:t>
            </a:r>
          </a:p>
        </p:txBody>
      </p:sp>
      <p:sp>
        <p:nvSpPr>
          <p:cNvPr id="51" name="Flowchart: Document 50"/>
          <p:cNvSpPr/>
          <p:nvPr/>
        </p:nvSpPr>
        <p:spPr>
          <a:xfrm>
            <a:off x="6671094" y="997433"/>
            <a:ext cx="1981200" cy="700148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Final Patch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17522" y="4532813"/>
            <a:ext cx="6726720" cy="2034987"/>
            <a:chOff x="-46761" y="4541678"/>
            <a:chExt cx="6726720" cy="2034987"/>
          </a:xfrm>
        </p:grpSpPr>
        <p:sp>
          <p:nvSpPr>
            <p:cNvPr id="25" name="TextBox 24"/>
            <p:cNvSpPr txBox="1"/>
            <p:nvPr/>
          </p:nvSpPr>
          <p:spPr>
            <a:xfrm>
              <a:off x="909977" y="5340141"/>
              <a:ext cx="72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YES</a:t>
              </a:r>
            </a:p>
          </p:txBody>
        </p:sp>
        <p:sp>
          <p:nvSpPr>
            <p:cNvPr id="7" name="Arrow: Down 6"/>
            <p:cNvSpPr/>
            <p:nvPr/>
          </p:nvSpPr>
          <p:spPr>
            <a:xfrm>
              <a:off x="1598765" y="5315853"/>
              <a:ext cx="597989" cy="328003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92699" y="5384810"/>
              <a:ext cx="72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3"/>
                  </a:solidFill>
                </a:rPr>
                <a:t>NO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-46761" y="4541678"/>
              <a:ext cx="6726720" cy="2034987"/>
              <a:chOff x="-46761" y="4541678"/>
              <a:chExt cx="6726720" cy="2034987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-46761" y="4541678"/>
                <a:ext cx="6726720" cy="1578697"/>
                <a:chOff x="80029" y="5164834"/>
                <a:chExt cx="6726720" cy="1578697"/>
              </a:xfrm>
            </p:grpSpPr>
            <p:sp>
              <p:nvSpPr>
                <p:cNvPr id="27" name="Arrow: Curved Up 26"/>
                <p:cNvSpPr/>
                <p:nvPr/>
              </p:nvSpPr>
              <p:spPr>
                <a:xfrm>
                  <a:off x="2681907" y="5404116"/>
                  <a:ext cx="4124842" cy="1339415"/>
                </a:xfrm>
                <a:prstGeom prst="curvedUpArrow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4" name="Picture 3" descr="primary question mark by dannya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0029" y="5327691"/>
                  <a:ext cx="609601" cy="609601"/>
                </a:xfrm>
                <a:prstGeom prst="rect">
                  <a:avLst/>
                </a:prstGeom>
              </p:spPr>
            </p:pic>
            <p:sp>
              <p:nvSpPr>
                <p:cNvPr id="5" name="Parallelogram 4"/>
                <p:cNvSpPr/>
                <p:nvPr/>
              </p:nvSpPr>
              <p:spPr>
                <a:xfrm>
                  <a:off x="614849" y="5404116"/>
                  <a:ext cx="2819400" cy="399568"/>
                </a:xfrm>
                <a:prstGeom prst="parallelogram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/>
                    <a:t>Is Anti-pattern?</a:t>
                  </a:r>
                </a:p>
              </p:txBody>
            </p:sp>
            <p:sp>
              <p:nvSpPr>
                <p:cNvPr id="24" name="Arrow: Down 23"/>
                <p:cNvSpPr/>
                <p:nvPr/>
              </p:nvSpPr>
              <p:spPr>
                <a:xfrm>
                  <a:off x="1800646" y="5164834"/>
                  <a:ext cx="451334" cy="230161"/>
                </a:xfrm>
                <a:prstGeom prst="downArrow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10" name="Picture 9" descr="Octicons-trashcan.svg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97847" y="5620765"/>
                <a:ext cx="716925" cy="9559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8782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could anti-pattern helps?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458200" cy="45720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Evaluated on 12 open source projects</a:t>
            </a:r>
          </a:p>
          <a:p>
            <a:pPr lvl="1"/>
            <a:r>
              <a:rPr lang="en-US" sz="2000" dirty="0"/>
              <a:t>Enforcing anti-patterns leads to patches with better fix localization  and delete less functionality. </a:t>
            </a:r>
          </a:p>
          <a:p>
            <a:pPr lvl="1"/>
            <a:r>
              <a:rPr lang="en-US" sz="2000" dirty="0"/>
              <a:t>Tools integrated with anti-patterns generate patches faster due to repair space reduction.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Related questions:</a:t>
            </a:r>
          </a:p>
          <a:p>
            <a:pPr lvl="1"/>
            <a:r>
              <a:rPr lang="en-US" dirty="0"/>
              <a:t>Are existing program repair techniques effective in generating patches?</a:t>
            </a:r>
          </a:p>
          <a:p>
            <a:pPr lvl="2"/>
            <a:r>
              <a:rPr lang="en-US"/>
              <a:t>Anti-patterns reveal </a:t>
            </a:r>
            <a:r>
              <a:rPr lang="en-US" dirty="0"/>
              <a:t>many problems in automatically generated patches</a:t>
            </a:r>
          </a:p>
          <a:p>
            <a:pPr lvl="1"/>
            <a:r>
              <a:rPr lang="en-US" dirty="0"/>
              <a:t>How about anti-patterns for repair operators? Could we get rid of repair operators that are ineffective?</a:t>
            </a:r>
          </a:p>
          <a:p>
            <a:pPr marL="594360" lvl="2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1660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Design of Repair Operators: </a:t>
            </a:r>
            <a:r>
              <a:rPr lang="en-US" i="1" dirty="0" err="1"/>
              <a:t>Codeflaws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Programming Competition Benchmark for Objective Evaluation of Program Repair</a:t>
            </a:r>
          </a:p>
        </p:txBody>
      </p:sp>
    </p:spTree>
    <p:extLst>
      <p:ext uri="{BB962C8B-B14F-4D97-AF65-F5344CB8AC3E}">
        <p14:creationId xmlns:p14="http://schemas.microsoft.com/office/powerpoint/2010/main" val="222925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automated program repair?</a:t>
            </a:r>
            <a:endParaRPr lang="en-US" dirty="0"/>
          </a:p>
        </p:txBody>
      </p:sp>
      <p:pic>
        <p:nvPicPr>
          <p:cNvPr id="3" name="Picture 2" descr="description personal computer icon png español personal computer icon ..."/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39" y="1467370"/>
            <a:ext cx="3393831" cy="26842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505200"/>
            <a:ext cx="2438400" cy="2438400"/>
          </a:xfrm>
          <a:prstGeom prst="rect">
            <a:avLst/>
          </a:prstGeom>
        </p:spPr>
      </p:pic>
      <p:pic>
        <p:nvPicPr>
          <p:cNvPr id="6" name="Picture 5" descr="description personal computer icon png español personal computer icon ..."/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39" y="1467370"/>
            <a:ext cx="3393831" cy="26842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724274" y="2229195"/>
            <a:ext cx="1598734" cy="38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BUG!</a:t>
            </a:r>
          </a:p>
        </p:txBody>
      </p:sp>
      <p:sp>
        <p:nvSpPr>
          <p:cNvPr id="8" name="CustomShape 2"/>
          <p:cNvSpPr/>
          <p:nvPr/>
        </p:nvSpPr>
        <p:spPr>
          <a:xfrm>
            <a:off x="533400" y="4201339"/>
            <a:ext cx="6477000" cy="1922400"/>
          </a:xfrm>
          <a:prstGeom prst="wedgeEllipseCallout">
            <a:avLst>
              <a:gd name="adj1" fmla="val 55847"/>
              <a:gd name="adj2" fmla="val -9641"/>
            </a:avLst>
          </a:prstGeom>
          <a:solidFill>
            <a:srgbClr val="FFFFFF"/>
          </a:solidFill>
          <a:ln w="12600">
            <a:solidFill>
              <a:srgbClr val="FF00FF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SG" dirty="0">
                <a:solidFill>
                  <a:srgbClr val="000000"/>
                </a:solidFill>
                <a:latin typeface="Arial"/>
              </a:rPr>
              <a:t>Given a </a:t>
            </a:r>
            <a:r>
              <a:rPr lang="en-SG" dirty="0">
                <a:solidFill>
                  <a:srgbClr val="FF0000"/>
                </a:solidFill>
                <a:latin typeface="Arial"/>
              </a:rPr>
              <a:t>failing</a:t>
            </a:r>
            <a:r>
              <a:rPr lang="en-SG" dirty="0">
                <a:solidFill>
                  <a:srgbClr val="000000"/>
                </a:solidFill>
                <a:latin typeface="Arial"/>
              </a:rPr>
              <a:t> Test </a:t>
            </a:r>
            <a:r>
              <a:rPr lang="en-SG" i="1" dirty="0">
                <a:solidFill>
                  <a:srgbClr val="000000"/>
                </a:solidFill>
                <a:latin typeface="Arial"/>
              </a:rPr>
              <a:t>T </a:t>
            </a:r>
            <a:r>
              <a:rPr lang="en-SG" dirty="0">
                <a:solidFill>
                  <a:srgbClr val="000000"/>
                </a:solidFill>
                <a:latin typeface="Arial"/>
              </a:rPr>
              <a:t>, buggy program </a:t>
            </a:r>
            <a:r>
              <a:rPr lang="en-SG" i="1" dirty="0">
                <a:solidFill>
                  <a:srgbClr val="000000"/>
                </a:solidFill>
                <a:latin typeface="Arial"/>
              </a:rPr>
              <a:t>P</a:t>
            </a:r>
            <a:endParaRPr dirty="0"/>
          </a:p>
          <a:p>
            <a:pPr algn="ctr">
              <a:lnSpc>
                <a:spcPct val="100000"/>
              </a:lnSpc>
              <a:buFont typeface="Arial"/>
              <a:buAutoNum type="arabicPeriod"/>
            </a:pPr>
            <a:r>
              <a:rPr lang="en-SG" dirty="0">
                <a:solidFill>
                  <a:srgbClr val="000000"/>
                </a:solidFill>
                <a:latin typeface="Arial"/>
              </a:rPr>
              <a:t>Fault </a:t>
            </a:r>
            <a:r>
              <a:rPr lang="en-SG" dirty="0">
                <a:solidFill>
                  <a:srgbClr val="000000"/>
                </a:solidFill>
              </a:rPr>
              <a:t>localization –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Where to fix?</a:t>
            </a:r>
            <a:endParaRPr dirty="0"/>
          </a:p>
          <a:p>
            <a:pPr algn="ctr">
              <a:lnSpc>
                <a:spcPct val="100000"/>
              </a:lnSpc>
              <a:buFont typeface="Arial"/>
              <a:buAutoNum type="arabicPeriod"/>
            </a:pPr>
            <a:r>
              <a:rPr lang="en-SG" dirty="0">
                <a:solidFill>
                  <a:srgbClr val="000000"/>
                </a:solidFill>
                <a:latin typeface="Arial"/>
              </a:rPr>
              <a:t> Patch Generation using repair </a:t>
            </a:r>
            <a:r>
              <a:rPr lang="en-SG" dirty="0">
                <a:solidFill>
                  <a:srgbClr val="000000"/>
                </a:solidFill>
              </a:rPr>
              <a:t>operators – </a:t>
            </a:r>
            <a:r>
              <a:rPr lang="en-SG" dirty="0">
                <a:solidFill>
                  <a:srgbClr val="000000"/>
                </a:solidFill>
                <a:latin typeface="Arial"/>
              </a:rPr>
              <a:t>How to fix?</a:t>
            </a:r>
          </a:p>
          <a:p>
            <a:pPr algn="ctr">
              <a:lnSpc>
                <a:spcPct val="100000"/>
              </a:lnSpc>
              <a:buFont typeface="Arial"/>
              <a:buAutoNum type="arabicPeriod"/>
            </a:pPr>
            <a:r>
              <a:rPr lang="en-SG" dirty="0">
                <a:solidFill>
                  <a:srgbClr val="000000"/>
                </a:solidFill>
                <a:latin typeface="Arial"/>
              </a:rPr>
              <a:t> Patch Validation – Are all tests </a:t>
            </a:r>
            <a:r>
              <a:rPr lang="en-SG" dirty="0">
                <a:solidFill>
                  <a:srgbClr val="00B050"/>
                </a:solidFill>
                <a:latin typeface="Arial"/>
              </a:rPr>
              <a:t>passing</a:t>
            </a:r>
            <a:r>
              <a:rPr lang="en-SG" dirty="0">
                <a:solidFill>
                  <a:srgbClr val="000000"/>
                </a:solidFill>
                <a:latin typeface="Arial"/>
              </a:rPr>
              <a:t>?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59780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Codeflaws</a:t>
            </a:r>
            <a:r>
              <a:rPr lang="en-US" dirty="0"/>
              <a:t> Benchmark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Obtained from Codeforces online database</a:t>
            </a:r>
          </a:p>
          <a:p>
            <a:r>
              <a:rPr lang="en-US" dirty="0"/>
              <a:t>Diverse types of defects</a:t>
            </a:r>
          </a:p>
          <a:p>
            <a:pPr lvl="1"/>
            <a:r>
              <a:rPr lang="en-US" dirty="0"/>
              <a:t>40 defects types</a:t>
            </a:r>
          </a:p>
          <a:p>
            <a:r>
              <a:rPr lang="en-US" dirty="0"/>
              <a:t>Large number of defects</a:t>
            </a:r>
          </a:p>
          <a:p>
            <a:pPr lvl="1"/>
            <a:r>
              <a:rPr lang="en-US" dirty="0"/>
              <a:t>4085 real defects</a:t>
            </a:r>
          </a:p>
          <a:p>
            <a:r>
              <a:rPr lang="en-US" dirty="0"/>
              <a:t>Large number of programs</a:t>
            </a:r>
          </a:p>
          <a:p>
            <a:pPr lvl="1"/>
            <a:r>
              <a:rPr lang="en-US" dirty="0"/>
              <a:t>7945 programs</a:t>
            </a:r>
          </a:p>
          <a:p>
            <a:r>
              <a:rPr lang="en-US" dirty="0"/>
              <a:t>Large Held-out test suite for patch validation</a:t>
            </a:r>
          </a:p>
          <a:p>
            <a:pPr lvl="1"/>
            <a:r>
              <a:rPr lang="en-US" dirty="0"/>
              <a:t>5-350 tests, Average: 40</a:t>
            </a:r>
          </a:p>
          <a:p>
            <a:r>
              <a:rPr lang="en-US" dirty="0"/>
              <a:t>Non-trivial programs (algorithmically complex)</a:t>
            </a:r>
          </a:p>
          <a:p>
            <a:r>
              <a:rPr lang="en-US" dirty="0"/>
              <a:t>Support large-scale controlled Experiments</a:t>
            </a:r>
          </a:p>
          <a:p>
            <a:r>
              <a:rPr lang="en-US" u="sng" dirty="0">
                <a:solidFill>
                  <a:srgbClr val="0070C0"/>
                </a:solidFill>
              </a:rPr>
              <a:t>https://codeflaws.github.io/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02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Frequency and Effectiveness of Repair Operators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14849086"/>
              </p:ext>
            </p:extLst>
          </p:nvPr>
        </p:nvGraphicFramePr>
        <p:xfrm>
          <a:off x="266700" y="1295401"/>
          <a:ext cx="8686799" cy="4650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474">
                  <a:extLst>
                    <a:ext uri="{9D8B030D-6E8A-4147-A177-3AD203B41FA5}">
                      <a16:colId xmlns:a16="http://schemas.microsoft.com/office/drawing/2014/main" val="151956106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762437742"/>
                    </a:ext>
                  </a:extLst>
                </a:gridCol>
                <a:gridCol w="803275">
                  <a:extLst>
                    <a:ext uri="{9D8B030D-6E8A-4147-A177-3AD203B41FA5}">
                      <a16:colId xmlns:a16="http://schemas.microsoft.com/office/drawing/2014/main" val="1860508471"/>
                    </a:ext>
                  </a:extLst>
                </a:gridCol>
                <a:gridCol w="1022350">
                  <a:extLst>
                    <a:ext uri="{9D8B030D-6E8A-4147-A177-3AD203B41FA5}">
                      <a16:colId xmlns:a16="http://schemas.microsoft.com/office/drawing/2014/main" val="4066824691"/>
                    </a:ext>
                  </a:extLst>
                </a:gridCol>
                <a:gridCol w="889866">
                  <a:extLst>
                    <a:ext uri="{9D8B030D-6E8A-4147-A177-3AD203B41FA5}">
                      <a16:colId xmlns:a16="http://schemas.microsoft.com/office/drawing/2014/main" val="3268854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20013472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651185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203393347"/>
                    </a:ext>
                  </a:extLst>
                </a:gridCol>
                <a:gridCol w="815109">
                  <a:extLst>
                    <a:ext uri="{9D8B030D-6E8A-4147-A177-3AD203B41FA5}">
                      <a16:colId xmlns:a16="http://schemas.microsoft.com/office/drawing/2014/main" val="4156950114"/>
                    </a:ext>
                  </a:extLst>
                </a:gridCol>
              </a:tblGrid>
              <a:tr h="335280">
                <a:tc rowSpan="2">
                  <a:txBody>
                    <a:bodyPr/>
                    <a:lstStyle/>
                    <a:p>
                      <a:r>
                        <a:rPr lang="en-US" sz="1600" dirty="0"/>
                        <a:t>Repair Operator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err="1"/>
                        <a:t>GenProg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SPR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Prophet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err="1"/>
                        <a:t>Angelix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950858"/>
                  </a:ext>
                </a:extLst>
              </a:tr>
              <a:tr h="502919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Freq(%)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Eff(%)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Freq(%)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Eff(%)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Freq(%)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Eff(%)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Freq(%)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Eff(%)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083216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600" dirty="0"/>
                        <a:t>Delete 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17.53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41.22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344999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600" dirty="0"/>
                        <a:t>Insert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17.39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38.46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43.10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39.51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854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US" sz="1600" dirty="0"/>
                        <a:t>Insert 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16.92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38.74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7.96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5.96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32.56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762478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600" dirty="0"/>
                        <a:t>Loosen /Tighten 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54.53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22.35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46.06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19.95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3.12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4.44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56865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600" dirty="0"/>
                        <a:t>Variable Replacement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56.73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6.46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29.36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19.42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0.36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453159"/>
                  </a:ext>
                </a:extLst>
              </a:tr>
              <a:tr h="916555">
                <a:tc>
                  <a:txBody>
                    <a:bodyPr/>
                    <a:lstStyle/>
                    <a:p>
                      <a:r>
                        <a:rPr lang="en-US" sz="1600" dirty="0"/>
                        <a:t>Relational</a:t>
                      </a:r>
                      <a:r>
                        <a:rPr lang="en-US" sz="1600" baseline="0" dirty="0"/>
                        <a:t> Operator Replacement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31.07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42.41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688572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3027704" y="4267200"/>
            <a:ext cx="1696696" cy="205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971800" y="4267200"/>
            <a:ext cx="3276600" cy="2133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91198" y="6216134"/>
            <a:ext cx="370280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High frequency, Low Effectiveness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276600" y="5060064"/>
            <a:ext cx="4724400" cy="1156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807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Applications of Program Repair</a:t>
            </a:r>
          </a:p>
          <a:p>
            <a:pPr lvl="1"/>
            <a:r>
              <a:rPr lang="en-US" dirty="0"/>
              <a:t>Test-Driven Merging</a:t>
            </a:r>
          </a:p>
          <a:p>
            <a:pPr lvl="2"/>
            <a:r>
              <a:rPr lang="en-US" dirty="0"/>
              <a:t>Instead of using Longest Common Subsequence, use tests to drive merging of multiple programs</a:t>
            </a:r>
          </a:p>
          <a:p>
            <a:pPr lvl="3"/>
            <a:r>
              <a:rPr lang="en-US" dirty="0"/>
              <a:t>Provide additional guarantee that merged program pass all tests</a:t>
            </a:r>
          </a:p>
          <a:p>
            <a:r>
              <a:rPr lang="en-US" sz="2800" i="1" dirty="0"/>
              <a:t>Anti-patterns</a:t>
            </a:r>
            <a:r>
              <a:rPr lang="en-US" sz="2800" dirty="0"/>
              <a:t> beyond Program Repair</a:t>
            </a:r>
          </a:p>
          <a:p>
            <a:pPr lvl="1"/>
            <a:r>
              <a:rPr lang="en-US" sz="2600" i="1" dirty="0"/>
              <a:t>Anti-patterns</a:t>
            </a:r>
            <a:r>
              <a:rPr lang="en-US" sz="2600" dirty="0"/>
              <a:t> as specification for guiding repair </a:t>
            </a:r>
          </a:p>
          <a:p>
            <a:pPr lvl="1"/>
            <a:r>
              <a:rPr lang="en-US" sz="2600" i="1" dirty="0"/>
              <a:t>Anti-patterns</a:t>
            </a:r>
            <a:r>
              <a:rPr lang="en-US" sz="2600" dirty="0"/>
              <a:t> as selected “code smells”</a:t>
            </a:r>
          </a:p>
          <a:p>
            <a:pPr lvl="1"/>
            <a:r>
              <a:rPr lang="en-US" sz="2600" dirty="0"/>
              <a:t>Adapt </a:t>
            </a:r>
            <a:r>
              <a:rPr lang="en-US" sz="2600" i="1" dirty="0"/>
              <a:t>anti-patterns</a:t>
            </a:r>
            <a:r>
              <a:rPr lang="en-US" sz="2600" dirty="0"/>
              <a:t> to other search-based software engineering activities (e.g., specific code anti-patterns identifying energy hot-spots)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95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810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extract useful repair operators?</a:t>
            </a:r>
          </a:p>
        </p:txBody>
      </p:sp>
      <p:graphicFrame>
        <p:nvGraphicFramePr>
          <p:cNvPr id="4" name="Table 6"/>
          <p:cNvGraphicFramePr/>
          <p:nvPr>
            <p:extLst>
              <p:ext uri="{D42A27DB-BD31-4B8C-83A1-F6EECF244321}">
                <p14:modId xmlns:p14="http://schemas.microsoft.com/office/powerpoint/2010/main" val="3108111415"/>
              </p:ext>
            </p:extLst>
          </p:nvPr>
        </p:nvGraphicFramePr>
        <p:xfrm>
          <a:off x="457200" y="2286000"/>
          <a:ext cx="8229601" cy="3290687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1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6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7913"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SG" sz="1800" b="1" i="1" dirty="0" err="1">
                          <a:solidFill>
                            <a:srgbClr val="FFFFFF"/>
                          </a:solidFill>
                          <a:latin typeface="+mn-lt"/>
                        </a:rPr>
                        <a:t>GenProg</a:t>
                      </a:r>
                      <a:r>
                        <a:rPr lang="en-SG" sz="1800" b="1" i="1" dirty="0">
                          <a:solidFill>
                            <a:srgbClr val="FFFFFF"/>
                          </a:solidFill>
                          <a:latin typeface="+mn-lt"/>
                        </a:rPr>
                        <a:t> </a:t>
                      </a:r>
                      <a:r>
                        <a:rPr lang="en-SG" sz="1800" b="1" dirty="0">
                          <a:solidFill>
                            <a:srgbClr val="FFFFFF"/>
                          </a:solidFill>
                          <a:latin typeface="+mn-lt"/>
                        </a:rPr>
                        <a:t>[</a:t>
                      </a:r>
                      <a:r>
                        <a:rPr lang="en-SG" sz="1800" dirty="0">
                          <a:solidFill>
                            <a:srgbClr val="FFFFFF"/>
                          </a:solidFill>
                          <a:latin typeface="+mn-lt"/>
                        </a:rPr>
                        <a:t>ICSE '12</a:t>
                      </a:r>
                      <a:r>
                        <a:rPr lang="en-SG" sz="1800" b="1" dirty="0">
                          <a:solidFill>
                            <a:srgbClr val="FFFFFF"/>
                          </a:solidFill>
                          <a:latin typeface="+mn-lt"/>
                        </a:rPr>
                        <a:t>]</a:t>
                      </a:r>
                      <a:endParaRPr sz="1800" dirty="0">
                        <a:latin typeface="+mn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SG" sz="1800" b="1" i="1" dirty="0" err="1">
                          <a:solidFill>
                            <a:srgbClr val="FFFFFF"/>
                          </a:solidFill>
                          <a:latin typeface="+mn-lt"/>
                        </a:rPr>
                        <a:t>relifix</a:t>
                      </a:r>
                      <a:r>
                        <a:rPr lang="en-SG" sz="1800" b="1" i="1" dirty="0">
                          <a:solidFill>
                            <a:srgbClr val="FFFFFF"/>
                          </a:solidFill>
                          <a:latin typeface="+mn-lt"/>
                        </a:rPr>
                        <a:t> </a:t>
                      </a:r>
                      <a:r>
                        <a:rPr lang="en-SG" sz="1800" b="1" dirty="0">
                          <a:solidFill>
                            <a:srgbClr val="FFFFFF"/>
                          </a:solidFill>
                          <a:latin typeface="+mn-lt"/>
                        </a:rPr>
                        <a:t>[</a:t>
                      </a:r>
                      <a:r>
                        <a:rPr lang="en-SG" sz="1800" dirty="0">
                          <a:solidFill>
                            <a:srgbClr val="FFFFFF"/>
                          </a:solidFill>
                          <a:latin typeface="+mn-lt"/>
                        </a:rPr>
                        <a:t>ICSE '15</a:t>
                      </a:r>
                      <a:r>
                        <a:rPr lang="en-SG" sz="1800" b="1" dirty="0">
                          <a:solidFill>
                            <a:srgbClr val="FFFFFF"/>
                          </a:solidFill>
                          <a:latin typeface="+mn-lt"/>
                        </a:rPr>
                        <a:t>]</a:t>
                      </a:r>
                      <a:endParaRPr sz="1800" dirty="0">
                        <a:latin typeface="+mn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SG" sz="1800" b="1" dirty="0">
                          <a:solidFill>
                            <a:srgbClr val="000000"/>
                          </a:solidFill>
                          <a:latin typeface="+mn-lt"/>
                        </a:rPr>
                        <a:t>Search</a:t>
                      </a:r>
                      <a:endParaRPr sz="1800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SG" sz="1800" dirty="0">
                          <a:solidFill>
                            <a:srgbClr val="000000"/>
                          </a:solidFill>
                          <a:latin typeface="+mn-lt"/>
                        </a:rPr>
                        <a:t>Genetic Programming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SG" sz="1800" dirty="0">
                          <a:solidFill>
                            <a:srgbClr val="000000"/>
                          </a:solidFill>
                          <a:latin typeface="+mn-lt"/>
                        </a:rPr>
                        <a:t>Random</a:t>
                      </a:r>
                      <a:r>
                        <a:rPr lang="en-SG" sz="1800" baseline="0" dirty="0">
                          <a:solidFill>
                            <a:srgbClr val="000000"/>
                          </a:solidFill>
                          <a:latin typeface="+mn-lt"/>
                        </a:rPr>
                        <a:t> Local Search </a:t>
                      </a:r>
                      <a:endParaRPr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SG" sz="1800" b="1" dirty="0">
                          <a:solidFill>
                            <a:srgbClr val="000000"/>
                          </a:solidFill>
                          <a:latin typeface="+mn-lt"/>
                        </a:rPr>
                        <a:t>Operators</a:t>
                      </a:r>
                      <a:endParaRPr sz="1800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SG" sz="1800" dirty="0">
                          <a:solidFill>
                            <a:srgbClr val="000000"/>
                          </a:solidFill>
                          <a:latin typeface="+mn-lt"/>
                        </a:rPr>
                        <a:t>Mutations &amp; crossovers</a:t>
                      </a:r>
                      <a:endParaRPr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SG" sz="1800" dirty="0">
                          <a:solidFill>
                            <a:srgbClr val="000000"/>
                          </a:solidFill>
                          <a:latin typeface="+mn-lt"/>
                        </a:rPr>
                        <a:t>Contextual</a:t>
                      </a:r>
                      <a:r>
                        <a:rPr lang="en-SG" sz="1800" baseline="0" dirty="0">
                          <a:solidFill>
                            <a:srgbClr val="000000"/>
                          </a:solidFill>
                          <a:latin typeface="+mn-lt"/>
                        </a:rPr>
                        <a:t> Operators</a:t>
                      </a:r>
                      <a:endParaRPr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SG" sz="1800" b="1" dirty="0">
                          <a:solidFill>
                            <a:srgbClr val="000000"/>
                          </a:solidFill>
                          <a:latin typeface="+mn-lt"/>
                        </a:rPr>
                        <a:t>Extracted</a:t>
                      </a:r>
                      <a:r>
                        <a:rPr lang="en-SG" sz="1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 from</a:t>
                      </a:r>
                      <a:endParaRPr sz="1800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SG" sz="1800" baseline="0" dirty="0">
                          <a:solidFill>
                            <a:srgbClr val="000000"/>
                          </a:solidFill>
                          <a:latin typeface="+mn-lt"/>
                        </a:rPr>
                        <a:t>Genetic Operators</a:t>
                      </a:r>
                      <a:endParaRPr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SG" sz="1800" dirty="0">
                          <a:solidFill>
                            <a:srgbClr val="000000"/>
                          </a:solidFill>
                          <a:latin typeface="+mn-lt"/>
                        </a:rPr>
                        <a:t>Human Repair of Software</a:t>
                      </a:r>
                      <a:r>
                        <a:rPr lang="en-SG" sz="1800" baseline="0" dirty="0">
                          <a:solidFill>
                            <a:srgbClr val="000000"/>
                          </a:solidFill>
                          <a:latin typeface="+mn-lt"/>
                        </a:rPr>
                        <a:t> Regression &amp; investigation of types of regressions</a:t>
                      </a:r>
                      <a:endParaRPr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035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34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146425" y="1581491"/>
            <a:ext cx="296876" cy="107721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</p:txBody>
      </p:sp>
      <p:sp>
        <p:nvSpPr>
          <p:cNvPr id="26" name="Flowchart: Multidocument 25"/>
          <p:cNvSpPr/>
          <p:nvPr/>
        </p:nvSpPr>
        <p:spPr>
          <a:xfrm>
            <a:off x="1042515" y="1098713"/>
            <a:ext cx="2929625" cy="2057401"/>
          </a:xfrm>
          <a:prstGeom prst="flowChartMulti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/>
          </p:nvPr>
        </p:nvGraphicFramePr>
        <p:xfrm>
          <a:off x="4090516" y="1145327"/>
          <a:ext cx="3962400" cy="18938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4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461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j-lt"/>
                        </a:rPr>
                        <a:t>Test 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j-lt"/>
                        </a:rPr>
                        <a:t>Test 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Multiply 33"/>
          <p:cNvSpPr/>
          <p:nvPr/>
        </p:nvSpPr>
        <p:spPr>
          <a:xfrm>
            <a:off x="5652941" y="1130814"/>
            <a:ext cx="742278" cy="634587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3" name="Picture 19" descr="C:\Users\shinhwei\AppData\Local\Microsoft\Windows\Temporary Internet Files\Content.IE5\MYV2004V\woman-computer-drawin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44" y="2503631"/>
            <a:ext cx="1722341" cy="117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8" name="Group 37"/>
          <p:cNvGrpSpPr/>
          <p:nvPr/>
        </p:nvGrpSpPr>
        <p:grpSpPr>
          <a:xfrm>
            <a:off x="5800534" y="1911457"/>
            <a:ext cx="447092" cy="431911"/>
            <a:chOff x="6692456" y="4542186"/>
            <a:chExt cx="447092" cy="431911"/>
          </a:xfrm>
        </p:grpSpPr>
        <p:sp>
          <p:nvSpPr>
            <p:cNvPr id="39" name="Rectangle 38"/>
            <p:cNvSpPr/>
            <p:nvPr/>
          </p:nvSpPr>
          <p:spPr>
            <a:xfrm rot="18787916">
              <a:off x="6808897" y="4645441"/>
              <a:ext cx="129902" cy="36278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 rot="18521116">
              <a:off x="6824641" y="4659190"/>
              <a:ext cx="431911" cy="19790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109510" y="2456919"/>
            <a:ext cx="2158822" cy="491599"/>
            <a:chOff x="4057594" y="3124200"/>
            <a:chExt cx="2158822" cy="491599"/>
          </a:xfrm>
        </p:grpSpPr>
        <p:sp>
          <p:nvSpPr>
            <p:cNvPr id="8" name="Rectangle 7"/>
            <p:cNvSpPr/>
            <p:nvPr/>
          </p:nvSpPr>
          <p:spPr>
            <a:xfrm>
              <a:off x="4057594" y="3124200"/>
              <a:ext cx="10515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black"/>
                  </a:solidFill>
                  <a:latin typeface="Arial"/>
                </a:rPr>
                <a:t>Test 3</a:t>
              </a: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5769326" y="3183888"/>
              <a:ext cx="447090" cy="431911"/>
              <a:chOff x="6692456" y="4487344"/>
              <a:chExt cx="447090" cy="431911"/>
            </a:xfrm>
          </p:grpSpPr>
          <p:sp>
            <p:nvSpPr>
              <p:cNvPr id="46" name="Rectangle 45"/>
              <p:cNvSpPr/>
              <p:nvPr/>
            </p:nvSpPr>
            <p:spPr>
              <a:xfrm rot="18787916">
                <a:off x="6808897" y="4572542"/>
                <a:ext cx="129902" cy="362783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 rot="18521116">
                <a:off x="6824639" y="4604348"/>
                <a:ext cx="431911" cy="197903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6738716" y="1161704"/>
            <a:ext cx="1351878" cy="1875658"/>
            <a:chOff x="7056158" y="1899432"/>
            <a:chExt cx="1351878" cy="1875658"/>
          </a:xfrm>
        </p:grpSpPr>
        <p:pic>
          <p:nvPicPr>
            <p:cNvPr id="1036" name="Picture 12" descr="C:\Users\shinhwei\AppData\Local\Microsoft\Windows\Temporary Internet Files\Content.IE5\V1APSILL\bugs_64_med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8436" y="3165490"/>
              <a:ext cx="609600" cy="60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Group 11"/>
            <p:cNvGrpSpPr/>
            <p:nvPr/>
          </p:nvGrpSpPr>
          <p:grpSpPr>
            <a:xfrm>
              <a:off x="7056158" y="1899432"/>
              <a:ext cx="742278" cy="1875658"/>
              <a:chOff x="7056158" y="1899432"/>
              <a:chExt cx="742278" cy="1875658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7154885" y="1899432"/>
                <a:ext cx="447092" cy="431911"/>
                <a:chOff x="6692456" y="4542186"/>
                <a:chExt cx="447092" cy="431911"/>
              </a:xfrm>
            </p:grpSpPr>
            <p:sp>
              <p:nvSpPr>
                <p:cNvPr id="36" name="Rectangle 35"/>
                <p:cNvSpPr/>
                <p:nvPr/>
              </p:nvSpPr>
              <p:spPr>
                <a:xfrm rot="18787916">
                  <a:off x="6808897" y="4645441"/>
                  <a:ext cx="129902" cy="362783"/>
                </a:xfrm>
                <a:prstGeom prst="rect">
                  <a:avLst/>
                </a:prstGeom>
                <a:solidFill>
                  <a:srgbClr val="00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 rot="18521116">
                  <a:off x="6824641" y="4659190"/>
                  <a:ext cx="431911" cy="197903"/>
                </a:xfrm>
                <a:prstGeom prst="rect">
                  <a:avLst/>
                </a:prstGeom>
                <a:solidFill>
                  <a:srgbClr val="00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7154885" y="2578738"/>
                <a:ext cx="447092" cy="431911"/>
                <a:chOff x="6692456" y="4542186"/>
                <a:chExt cx="447092" cy="431911"/>
              </a:xfrm>
            </p:grpSpPr>
            <p:sp>
              <p:nvSpPr>
                <p:cNvPr id="42" name="Rectangle 41"/>
                <p:cNvSpPr/>
                <p:nvPr/>
              </p:nvSpPr>
              <p:spPr>
                <a:xfrm rot="18787916">
                  <a:off x="6808897" y="4645441"/>
                  <a:ext cx="129902" cy="362783"/>
                </a:xfrm>
                <a:prstGeom prst="rect">
                  <a:avLst/>
                </a:prstGeom>
                <a:solidFill>
                  <a:srgbClr val="00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 rot="18521116">
                  <a:off x="6824641" y="4659190"/>
                  <a:ext cx="431911" cy="197903"/>
                </a:xfrm>
                <a:prstGeom prst="rect">
                  <a:avLst/>
                </a:prstGeom>
                <a:solidFill>
                  <a:srgbClr val="00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8" name="Multiply 47"/>
              <p:cNvSpPr/>
              <p:nvPr/>
            </p:nvSpPr>
            <p:spPr>
              <a:xfrm>
                <a:off x="7056158" y="3140503"/>
                <a:ext cx="742278" cy="634587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" name="Rectangle 13"/>
          <p:cNvSpPr/>
          <p:nvPr/>
        </p:nvSpPr>
        <p:spPr>
          <a:xfrm>
            <a:off x="1125109" y="1810474"/>
            <a:ext cx="2847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 (out &gt; line)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out;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146425" y="1833818"/>
            <a:ext cx="2334491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58708" y="3091198"/>
            <a:ext cx="27417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Regression!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89227" y="2426295"/>
            <a:ext cx="4118893" cy="58754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1092387" y="4543196"/>
            <a:ext cx="409086" cy="132343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CC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600" dirty="0">
                <a:solidFill>
                  <a:srgbClr val="00CC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CC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600" dirty="0">
                <a:solidFill>
                  <a:srgbClr val="00CC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endParaRPr lang="en-US" sz="1600" dirty="0">
              <a:solidFill>
                <a:srgbClr val="00CC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3" name="Flowchart: Multidocument 132"/>
          <p:cNvSpPr/>
          <p:nvPr/>
        </p:nvSpPr>
        <p:spPr>
          <a:xfrm>
            <a:off x="1042516" y="4053105"/>
            <a:ext cx="2929625" cy="2057401"/>
          </a:xfrm>
          <a:prstGeom prst="flowChartMulti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34" name="Table 133"/>
          <p:cNvGraphicFramePr>
            <a:graphicFrameLocks noGrp="1"/>
          </p:cNvGraphicFramePr>
          <p:nvPr>
            <p:extLst/>
          </p:nvPr>
        </p:nvGraphicFramePr>
        <p:xfrm>
          <a:off x="4175970" y="4099719"/>
          <a:ext cx="2438400" cy="18938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4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461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j-lt"/>
                        </a:rPr>
                        <a:t>Test 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j-lt"/>
                        </a:rPr>
                        <a:t>Test 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1" name="Rectangle 140"/>
          <p:cNvSpPr/>
          <p:nvPr/>
        </p:nvSpPr>
        <p:spPr>
          <a:xfrm>
            <a:off x="4194964" y="5411311"/>
            <a:ext cx="1051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>
                <a:solidFill>
                  <a:prstClr val="black"/>
                </a:solidFill>
                <a:latin typeface="Arial"/>
              </a:rPr>
              <a:t>Test 3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804701" y="4758638"/>
            <a:ext cx="2847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-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 (out &gt; line) </a:t>
            </a: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-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out;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756720" y="4193053"/>
            <a:ext cx="534720" cy="1673582"/>
            <a:chOff x="5819066" y="4229328"/>
            <a:chExt cx="534720" cy="1673582"/>
          </a:xfrm>
        </p:grpSpPr>
        <p:grpSp>
          <p:nvGrpSpPr>
            <p:cNvPr id="137" name="Group 136"/>
            <p:cNvGrpSpPr/>
            <p:nvPr/>
          </p:nvGrpSpPr>
          <p:grpSpPr>
            <a:xfrm>
              <a:off x="5885988" y="4865849"/>
              <a:ext cx="447092" cy="431911"/>
              <a:chOff x="6692456" y="4542186"/>
              <a:chExt cx="447092" cy="431911"/>
            </a:xfrm>
          </p:grpSpPr>
          <p:sp>
            <p:nvSpPr>
              <p:cNvPr id="138" name="Rectangle 137"/>
              <p:cNvSpPr/>
              <p:nvPr/>
            </p:nvSpPr>
            <p:spPr>
              <a:xfrm rot="18787916">
                <a:off x="6808897" y="4645441"/>
                <a:ext cx="129902" cy="362783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 rot="18521116">
                <a:off x="6824641" y="4659190"/>
                <a:ext cx="431911" cy="197903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>
              <a:off x="5906696" y="5470999"/>
              <a:ext cx="447090" cy="431911"/>
              <a:chOff x="6692456" y="4487344"/>
              <a:chExt cx="447090" cy="431911"/>
            </a:xfrm>
          </p:grpSpPr>
          <p:sp>
            <p:nvSpPr>
              <p:cNvPr id="143" name="Rectangle 142"/>
              <p:cNvSpPr/>
              <p:nvPr/>
            </p:nvSpPr>
            <p:spPr>
              <a:xfrm rot="18787916">
                <a:off x="6808897" y="4572542"/>
                <a:ext cx="129902" cy="362783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>
              <a:xfrm rot="18521116">
                <a:off x="6824639" y="4604348"/>
                <a:ext cx="431911" cy="197903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9" name="Group 158"/>
            <p:cNvGrpSpPr/>
            <p:nvPr/>
          </p:nvGrpSpPr>
          <p:grpSpPr>
            <a:xfrm>
              <a:off x="5819066" y="4229328"/>
              <a:ext cx="447092" cy="431911"/>
              <a:chOff x="6692456" y="4542186"/>
              <a:chExt cx="447092" cy="431911"/>
            </a:xfrm>
          </p:grpSpPr>
          <p:sp>
            <p:nvSpPr>
              <p:cNvPr id="160" name="Rectangle 159"/>
              <p:cNvSpPr/>
              <p:nvPr/>
            </p:nvSpPr>
            <p:spPr>
              <a:xfrm rot="18787916">
                <a:off x="6808897" y="4645441"/>
                <a:ext cx="129902" cy="362783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 rot="18521116">
                <a:off x="6824641" y="4659190"/>
                <a:ext cx="431911" cy="197903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4504877" y="5917377"/>
            <a:ext cx="46297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FF00"/>
                </a:solidFill>
              </a:rPr>
              <a:t>Regression Fixed!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591254" y="3321209"/>
            <a:ext cx="33906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How to repair?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73790" y="4851382"/>
            <a:ext cx="247976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 (out &gt; line)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out;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1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16" grpId="0"/>
      <p:bldP spid="17" grpId="0" animBg="1"/>
      <p:bldP spid="132" grpId="0" animBg="1"/>
      <p:bldP spid="133" grpId="0" animBg="1"/>
      <p:bldP spid="141" grpId="0"/>
      <p:bldP spid="155" grpId="0"/>
      <p:bldP spid="20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Types of Software regressions</a:t>
            </a:r>
          </a:p>
        </p:txBody>
      </p:sp>
      <p:sp>
        <p:nvSpPr>
          <p:cNvPr id="4" name="Flowchart: Multidocument 3"/>
          <p:cNvSpPr/>
          <p:nvPr/>
        </p:nvSpPr>
        <p:spPr>
          <a:xfrm>
            <a:off x="1562880" y="1752600"/>
            <a:ext cx="2590800" cy="1447800"/>
          </a:xfrm>
          <a:prstGeom prst="flowChartMulti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endParaRPr lang="en-US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+ …</a:t>
            </a:r>
          </a:p>
          <a:p>
            <a:r>
              <a:rPr lang="en-US" dirty="0">
                <a:solidFill>
                  <a:srgbClr val="FF0000"/>
                </a:solidFill>
              </a:rPr>
              <a:t>- …</a:t>
            </a:r>
          </a:p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…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marL="285750" indent="-285750" algn="ctr">
              <a:buFontTx/>
              <a:buChar char="-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57199" y="1377330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+mj-lt"/>
              </a:rPr>
              <a:t>Local</a:t>
            </a:r>
            <a:endParaRPr lang="en-US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63728" y="1361158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+mj-lt"/>
              </a:rPr>
              <a:t>Unmask</a:t>
            </a:r>
            <a:endParaRPr lang="en-US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21516" y="4058877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+mj-lt"/>
              </a:rPr>
              <a:t>Remote</a:t>
            </a:r>
            <a:endParaRPr lang="en-US" dirty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2681" y="2291861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+mj-lt"/>
              </a:rPr>
              <a:t>Changes</a:t>
            </a:r>
            <a:endParaRPr lang="en-US" dirty="0">
              <a:latin typeface="+mj-lt"/>
            </a:endParaRPr>
          </a:p>
        </p:txBody>
      </p:sp>
      <p:sp>
        <p:nvSpPr>
          <p:cNvPr id="18" name="Left Brace 17"/>
          <p:cNvSpPr/>
          <p:nvPr/>
        </p:nvSpPr>
        <p:spPr>
          <a:xfrm>
            <a:off x="1268242" y="2209058"/>
            <a:ext cx="294638" cy="483177"/>
          </a:xfrm>
          <a:prstGeom prst="lef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62880" y="2454390"/>
            <a:ext cx="2209800" cy="262716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+mj-lt"/>
              </a:rPr>
              <a:t>--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67848" y="2191674"/>
            <a:ext cx="2204832" cy="262716"/>
          </a:xfrm>
          <a:prstGeom prst="rect">
            <a:avLst/>
          </a:prstGeom>
          <a:solidFill>
            <a:srgbClr val="85FF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+mj-lt"/>
              </a:rPr>
              <a:t>+</a:t>
            </a:r>
          </a:p>
        </p:txBody>
      </p:sp>
      <p:pic>
        <p:nvPicPr>
          <p:cNvPr id="5" name="Picture 12" descr="C:\Users\shinhwei\AppData\Local\Microsoft\Windows\Temporary Internet Files\Content.IE5\V1APSILL\bugs_64_med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649" y="2138835"/>
            <a:ext cx="500248" cy="50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Flowchart: Multidocument 27"/>
          <p:cNvSpPr/>
          <p:nvPr/>
        </p:nvSpPr>
        <p:spPr>
          <a:xfrm>
            <a:off x="1593539" y="4428209"/>
            <a:ext cx="2590800" cy="1447800"/>
          </a:xfrm>
          <a:prstGeom prst="flowChartMulti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endParaRPr lang="en-US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+ …</a:t>
            </a:r>
          </a:p>
          <a:p>
            <a:r>
              <a:rPr lang="en-US" dirty="0">
                <a:solidFill>
                  <a:srgbClr val="FF0000"/>
                </a:solidFill>
              </a:rPr>
              <a:t>- …</a:t>
            </a:r>
          </a:p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…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marL="285750" indent="-285750" algn="ctr">
              <a:buFontTx/>
              <a:buChar char="-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5858" y="5007252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+mj-lt"/>
              </a:rPr>
              <a:t>Changes</a:t>
            </a:r>
            <a:endParaRPr lang="en-US" dirty="0">
              <a:latin typeface="+mj-lt"/>
            </a:endParaRPr>
          </a:p>
        </p:txBody>
      </p:sp>
      <p:sp>
        <p:nvSpPr>
          <p:cNvPr id="30" name="Left Brace 29"/>
          <p:cNvSpPr/>
          <p:nvPr/>
        </p:nvSpPr>
        <p:spPr>
          <a:xfrm>
            <a:off x="1298901" y="4884667"/>
            <a:ext cx="294638" cy="483177"/>
          </a:xfrm>
          <a:prstGeom prst="lef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593539" y="5129999"/>
            <a:ext cx="2209800" cy="262716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+mj-lt"/>
              </a:rPr>
              <a:t>--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598507" y="4867283"/>
            <a:ext cx="2204832" cy="262716"/>
          </a:xfrm>
          <a:prstGeom prst="rect">
            <a:avLst/>
          </a:prstGeom>
          <a:solidFill>
            <a:srgbClr val="85FF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+mj-lt"/>
              </a:rPr>
              <a:t>+</a:t>
            </a:r>
          </a:p>
        </p:txBody>
      </p:sp>
      <p:pic>
        <p:nvPicPr>
          <p:cNvPr id="33" name="Picture 12" descr="C:\Users\shinhwei\AppData\Local\Microsoft\Windows\Temporary Internet Files\Content.IE5\V1APSILL\bugs_64_med[1]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662" y="5392715"/>
            <a:ext cx="500248" cy="50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Flowchart: Multidocument 33"/>
          <p:cNvSpPr/>
          <p:nvPr/>
        </p:nvSpPr>
        <p:spPr>
          <a:xfrm>
            <a:off x="5662020" y="1730490"/>
            <a:ext cx="2590800" cy="1447800"/>
          </a:xfrm>
          <a:prstGeom prst="flowChartMulti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endParaRPr lang="en-US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+ …</a:t>
            </a:r>
          </a:p>
          <a:p>
            <a:r>
              <a:rPr lang="en-US" dirty="0">
                <a:solidFill>
                  <a:srgbClr val="FF0000"/>
                </a:solidFill>
              </a:rPr>
              <a:t>- …</a:t>
            </a:r>
          </a:p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…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marL="285750" indent="-285750" algn="ctr">
              <a:buFontTx/>
              <a:buChar char="-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184339" y="2269751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+mj-lt"/>
              </a:rPr>
              <a:t>Changes</a:t>
            </a:r>
            <a:endParaRPr lang="en-US" dirty="0">
              <a:latin typeface="+mj-lt"/>
            </a:endParaRPr>
          </a:p>
        </p:txBody>
      </p:sp>
      <p:sp>
        <p:nvSpPr>
          <p:cNvPr id="36" name="Left Brace 35"/>
          <p:cNvSpPr/>
          <p:nvPr/>
        </p:nvSpPr>
        <p:spPr>
          <a:xfrm>
            <a:off x="5367382" y="2186948"/>
            <a:ext cx="294638" cy="483177"/>
          </a:xfrm>
          <a:prstGeom prst="lef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662020" y="2432280"/>
            <a:ext cx="2209800" cy="262716"/>
          </a:xfrm>
          <a:prstGeom prst="rect">
            <a:avLst/>
          </a:prstGeom>
          <a:solidFill>
            <a:srgbClr val="FF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+mj-lt"/>
              </a:rPr>
              <a:t>--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666988" y="2169564"/>
            <a:ext cx="2204832" cy="262716"/>
          </a:xfrm>
          <a:prstGeom prst="rect">
            <a:avLst/>
          </a:prstGeom>
          <a:solidFill>
            <a:srgbClr val="85FF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+mj-lt"/>
              </a:rPr>
              <a:t>+</a:t>
            </a:r>
          </a:p>
        </p:txBody>
      </p:sp>
      <p:pic>
        <p:nvPicPr>
          <p:cNvPr id="11" name="Picture 12" descr="C:\Users\shinhwei\AppData\Local\Microsoft\Windows\Temporary Internet Files\Content.IE5\V1APSILL\bugs_64_med[1]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385" y="2156330"/>
            <a:ext cx="502701" cy="50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415900" y="3289166"/>
            <a:ext cx="4157584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Changes break existing functionality</a:t>
            </a:r>
          </a:p>
          <a:p>
            <a:r>
              <a:rPr lang="en-US" dirty="0"/>
              <a:t>Repair:  Roll back to previous version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938862" y="3305100"/>
            <a:ext cx="4037116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Changes unmasks existing bug</a:t>
            </a:r>
          </a:p>
          <a:p>
            <a:r>
              <a:rPr lang="en-US" dirty="0"/>
              <a:t>Repair:  Re-mask problematic change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08063" y="5938308"/>
            <a:ext cx="5483137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Changes introduce bug in other unchanged parts</a:t>
            </a:r>
          </a:p>
          <a:p>
            <a:r>
              <a:rPr lang="en-US" dirty="0"/>
              <a:t>Repair:  Re-mask problematic change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573484" y="4319400"/>
            <a:ext cx="44184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+mj-lt"/>
              </a:rPr>
              <a:t> formulate the software regression repair problem as problem of reconciling problematic changes</a:t>
            </a:r>
            <a:endParaRPr lang="en-US" sz="20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00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685800" y="1371600"/>
          <a:ext cx="7848600" cy="4626864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78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Operator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Operator Type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Count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Add condition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Non-contextual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27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Add statement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Non-contextual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0000"/>
                          </a:solidFill>
                          <a:effectLst/>
                        </a:rPr>
                        <a:t>Use changed expression as input for other operator</a:t>
                      </a:r>
                      <a:endParaRPr lang="en-US" sz="16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Contextual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13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0000"/>
                          </a:solidFill>
                          <a:effectLst/>
                        </a:rPr>
                        <a:t>Revert to previous statement </a:t>
                      </a:r>
                      <a:endParaRPr lang="en-US" sz="16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Contextual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Replace with new expression 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Non-contextual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6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0000"/>
                          </a:solidFill>
                          <a:effectLst/>
                        </a:rPr>
                        <a:t>Remove incorrectly added statement </a:t>
                      </a:r>
                      <a:endParaRPr lang="en-US" sz="16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Contextual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Change type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Non-contextual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Add method 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Non-contextual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Add parameter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Non-contextual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Add local variable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Non-contextual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9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0000"/>
                          </a:solidFill>
                          <a:effectLst/>
                        </a:rPr>
                        <a:t>Swap changed statement with </a:t>
                      </a:r>
                      <a:r>
                        <a:rPr lang="en-US" sz="1600" b="0" dirty="0" err="1">
                          <a:solidFill>
                            <a:srgbClr val="FF0000"/>
                          </a:solidFill>
                          <a:effectLst/>
                        </a:rPr>
                        <a:t>neighbouring</a:t>
                      </a:r>
                      <a:r>
                        <a:rPr lang="en-US" sz="1600" b="0" dirty="0">
                          <a:solidFill>
                            <a:srgbClr val="FF0000"/>
                          </a:solidFill>
                          <a:effectLst/>
                        </a:rPr>
                        <a:t> statement</a:t>
                      </a:r>
                      <a:endParaRPr lang="en-US" sz="16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Contextual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0000"/>
                          </a:solidFill>
                          <a:effectLst/>
                        </a:rPr>
                        <a:t>Negate added condition</a:t>
                      </a:r>
                      <a:endParaRPr lang="en-US" sz="16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Contextual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0000"/>
                          </a:solidFill>
                          <a:effectLst/>
                        </a:rPr>
                        <a:t>Convert statement to condition variable statement</a:t>
                      </a:r>
                      <a:endParaRPr lang="en-US" sz="16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Contextual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Add field 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Non-contextual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6  </a:t>
                      </a:r>
                      <a:r>
                        <a:rPr lang="en-US" sz="1600" dirty="0" err="1">
                          <a:effectLst/>
                        </a:rPr>
                        <a:t>Contextuals</a:t>
                      </a:r>
                      <a:endParaRPr lang="en-US" sz="1600" dirty="0">
                        <a:effectLst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116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73545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 Most frequently used Operators in Human Repair </a:t>
            </a:r>
          </a:p>
        </p:txBody>
      </p:sp>
    </p:spTree>
    <p:extLst>
      <p:ext uri="{BB962C8B-B14F-4D97-AF65-F5344CB8AC3E}">
        <p14:creationId xmlns:p14="http://schemas.microsoft.com/office/powerpoint/2010/main" val="249237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Contextual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83516" cy="4525963"/>
          </a:xfrm>
        </p:spPr>
        <p:txBody>
          <a:bodyPr>
            <a:normAutofit/>
          </a:bodyPr>
          <a:lstStyle/>
          <a:p>
            <a:r>
              <a:rPr lang="en-US" sz="2800" dirty="0"/>
              <a:t>Use changed expression as input for other operator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Revert to previous statement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3232" y="2049162"/>
            <a:ext cx="866936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if (((f =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lookup_file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(p)) != 0 &amp;&amp; f-&gt;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is_target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if (((f = </a:t>
            </a:r>
            <a:r>
              <a:rPr lang="en-US" dirty="0" err="1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lookup_file</a:t>
            </a:r>
            <a:r>
              <a:rPr lang="en-US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(p)) != 0 &amp;&amp; (f-&gt;</a:t>
            </a:r>
            <a:r>
              <a:rPr lang="en-US" dirty="0" err="1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is_target</a:t>
            </a:r>
            <a:r>
              <a:rPr lang="en-US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|| </a:t>
            </a:r>
            <a:r>
              <a:rPr lang="en-US" dirty="0" err="1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intermed_ok</a:t>
            </a:r>
            <a:r>
              <a:rPr lang="en-US" dirty="0">
                <a:solidFill>
                  <a:srgbClr val="00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4190010"/>
            <a:ext cx="773182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/* Removing this loop will fix Savannah bug #16670:</a:t>
            </a: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do we want to? */</a:t>
            </a: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while ( out &gt; line &amp;&amp;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isblank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(( unsigned char ) out[-1]))</a:t>
            </a: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--out ;</a:t>
            </a:r>
          </a:p>
        </p:txBody>
      </p:sp>
      <p:sp>
        <p:nvSpPr>
          <p:cNvPr id="6" name="Rectangle 5"/>
          <p:cNvSpPr/>
          <p:nvPr/>
        </p:nvSpPr>
        <p:spPr>
          <a:xfrm>
            <a:off x="1347849" y="2125226"/>
            <a:ext cx="5228110" cy="359182"/>
          </a:xfrm>
          <a:prstGeom prst="rect">
            <a:avLst/>
          </a:prstGeom>
          <a:noFill/>
          <a:ln w="222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47849" y="2517995"/>
            <a:ext cx="5410201" cy="359182"/>
          </a:xfrm>
          <a:prstGeom prst="rect">
            <a:avLst/>
          </a:prstGeom>
          <a:noFill/>
          <a:ln w="222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58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8001000" cy="4572000"/>
          </a:xfrm>
        </p:spPr>
        <p:txBody>
          <a:bodyPr>
            <a:normAutofit/>
          </a:bodyPr>
          <a:lstStyle/>
          <a:p>
            <a:r>
              <a:rPr lang="en-US" sz="2400" dirty="0"/>
              <a:t>Evaluated on 7 open source projects</a:t>
            </a:r>
          </a:p>
          <a:p>
            <a:pPr lvl="1"/>
            <a:r>
              <a:rPr lang="en-US" i="1" dirty="0" err="1">
                <a:solidFill>
                  <a:srgbClr val="FF0000"/>
                </a:solidFill>
              </a:rPr>
              <a:t>relifix</a:t>
            </a:r>
            <a:r>
              <a:rPr lang="en-US" dirty="0"/>
              <a:t> repairs 23 bugs, </a:t>
            </a:r>
            <a:r>
              <a:rPr lang="en-US" i="1" dirty="0" err="1"/>
              <a:t>GenProg</a:t>
            </a:r>
            <a:r>
              <a:rPr lang="en-US" dirty="0"/>
              <a:t> only fixes five bugs</a:t>
            </a:r>
          </a:p>
          <a:p>
            <a:pPr lvl="1"/>
            <a:r>
              <a:rPr lang="en-US" i="1" dirty="0" err="1">
                <a:solidFill>
                  <a:srgbClr val="FF0000"/>
                </a:solidFill>
              </a:rPr>
              <a:t>relifix</a:t>
            </a:r>
            <a:r>
              <a:rPr lang="en-US" dirty="0"/>
              <a:t> is less likely to introduce new regressions than </a:t>
            </a:r>
            <a:r>
              <a:rPr lang="en-US" i="1" dirty="0" err="1"/>
              <a:t>GenProg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Related questions:</a:t>
            </a:r>
          </a:p>
          <a:p>
            <a:pPr lvl="1"/>
            <a:r>
              <a:rPr lang="en-US" dirty="0"/>
              <a:t>How about regression in automatically generated patches?</a:t>
            </a:r>
          </a:p>
          <a:p>
            <a:pPr lvl="1"/>
            <a:r>
              <a:rPr lang="en-US" dirty="0"/>
              <a:t>How to avoid Regression Introducing Patches?</a:t>
            </a:r>
          </a:p>
        </p:txBody>
      </p:sp>
    </p:spTree>
    <p:extLst>
      <p:ext uri="{BB962C8B-B14F-4D97-AF65-F5344CB8AC3E}">
        <p14:creationId xmlns:p14="http://schemas.microsoft.com/office/powerpoint/2010/main" val="3455161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Search-Based Program Repair</a:t>
            </a:r>
          </a:p>
        </p:txBody>
      </p:sp>
      <p:pic>
        <p:nvPicPr>
          <p:cNvPr id="44" name="Picture 43" descr="Are we trying to make them into more than a great space to turn in ..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43" t="23368" r="3140" b="16967"/>
          <a:stretch/>
        </p:blipFill>
        <p:spPr>
          <a:xfrm>
            <a:off x="5014250" y="2300348"/>
            <a:ext cx="685800" cy="7620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361950" y="2022580"/>
            <a:ext cx="4038600" cy="3463820"/>
            <a:chOff x="361950" y="2022580"/>
            <a:chExt cx="4038600" cy="3463820"/>
          </a:xfrm>
        </p:grpSpPr>
        <p:sp>
          <p:nvSpPr>
            <p:cNvPr id="29" name="Flowchart: Multidocument 28"/>
            <p:cNvSpPr/>
            <p:nvPr/>
          </p:nvSpPr>
          <p:spPr>
            <a:xfrm>
              <a:off x="361950" y="4419600"/>
              <a:ext cx="4038600" cy="1066800"/>
            </a:xfrm>
            <a:prstGeom prst="flowChartMultidocumen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Candidate Patches</a:t>
              </a: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459400" y="2022580"/>
              <a:ext cx="2971800" cy="1393264"/>
              <a:chOff x="533400" y="2271381"/>
              <a:chExt cx="2971800" cy="1393264"/>
            </a:xfrm>
          </p:grpSpPr>
          <p:pic>
            <p:nvPicPr>
              <p:cNvPr id="35" name="Picture 34" descr="File:Computer Display.svg - Wikimedia Commons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2640713"/>
                <a:ext cx="990600" cy="1023932"/>
              </a:xfrm>
              <a:prstGeom prst="rect">
                <a:avLst/>
              </a:prstGeom>
            </p:spPr>
          </p:pic>
          <p:sp>
            <p:nvSpPr>
              <p:cNvPr id="36" name="TextBox 35"/>
              <p:cNvSpPr txBox="1"/>
              <p:nvPr/>
            </p:nvSpPr>
            <p:spPr>
              <a:xfrm>
                <a:off x="533400" y="2271381"/>
                <a:ext cx="2971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Search-Based Repair Tools</a:t>
                </a:r>
              </a:p>
            </p:txBody>
          </p:sp>
        </p:grpSp>
        <p:sp>
          <p:nvSpPr>
            <p:cNvPr id="37" name="Arrow: Down 36"/>
            <p:cNvSpPr/>
            <p:nvPr/>
          </p:nvSpPr>
          <p:spPr>
            <a:xfrm>
              <a:off x="1583350" y="3588669"/>
              <a:ext cx="723900" cy="710485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300655" y="3620747"/>
              <a:ext cx="13569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Patch Generation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657600" y="5360661"/>
            <a:ext cx="3156804" cy="1039177"/>
            <a:chOff x="3657600" y="5360661"/>
            <a:chExt cx="3156804" cy="1039177"/>
          </a:xfrm>
        </p:grpSpPr>
        <p:sp>
          <p:nvSpPr>
            <p:cNvPr id="39" name="Arrow: Curved Up 38"/>
            <p:cNvSpPr/>
            <p:nvPr/>
          </p:nvSpPr>
          <p:spPr>
            <a:xfrm>
              <a:off x="3657600" y="5360661"/>
              <a:ext cx="3156804" cy="1039177"/>
            </a:xfrm>
            <a:prstGeom prst="curvedUp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222870" y="5704311"/>
              <a:ext cx="2568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Patch Evaluation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577735" y="3162511"/>
            <a:ext cx="5109065" cy="2077704"/>
            <a:chOff x="3577735" y="3162511"/>
            <a:chExt cx="5109065" cy="2077704"/>
          </a:xfrm>
        </p:grpSpPr>
        <p:sp>
          <p:nvSpPr>
            <p:cNvPr id="30" name="Rectangle: Folded Corner 29"/>
            <p:cNvSpPr/>
            <p:nvPr/>
          </p:nvSpPr>
          <p:spPr>
            <a:xfrm>
              <a:off x="5014250" y="4402015"/>
              <a:ext cx="3672550" cy="838200"/>
            </a:xfrm>
            <a:prstGeom prst="foldedCorne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Tests 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US" dirty="0"/>
                <a:t>contains at least one failing test</a:t>
              </a:r>
            </a:p>
          </p:txBody>
        </p:sp>
        <p:sp>
          <p:nvSpPr>
            <p:cNvPr id="42" name="Arrow: Curved Up 41"/>
            <p:cNvSpPr/>
            <p:nvPr/>
          </p:nvSpPr>
          <p:spPr>
            <a:xfrm rot="10800000">
              <a:off x="3577735" y="3162511"/>
              <a:ext cx="3236669" cy="1039177"/>
            </a:xfrm>
            <a:prstGeom prst="curvedUp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694737" y="3359849"/>
              <a:ext cx="12822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Tests Fail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629400" y="1600200"/>
            <a:ext cx="2640623" cy="2648247"/>
            <a:chOff x="6629400" y="1600200"/>
            <a:chExt cx="2640623" cy="2648247"/>
          </a:xfrm>
        </p:grpSpPr>
        <p:sp>
          <p:nvSpPr>
            <p:cNvPr id="49" name="TextBox 48"/>
            <p:cNvSpPr txBox="1"/>
            <p:nvPr/>
          </p:nvSpPr>
          <p:spPr>
            <a:xfrm>
              <a:off x="7746023" y="3602116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All Tests Pass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629400" y="1600200"/>
              <a:ext cx="1981200" cy="2622004"/>
              <a:chOff x="6629400" y="1600200"/>
              <a:chExt cx="1981200" cy="2622004"/>
            </a:xfrm>
          </p:grpSpPr>
          <p:pic>
            <p:nvPicPr>
              <p:cNvPr id="43" name="Picture 42" descr="Are we trying to make them into more than a great space to turn in ...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87" t="23465" r="45007" b="20305"/>
              <a:stretch/>
            </p:blipFill>
            <p:spPr>
              <a:xfrm>
                <a:off x="6978300" y="2434730"/>
                <a:ext cx="888023" cy="718130"/>
              </a:xfrm>
              <a:prstGeom prst="rect">
                <a:avLst/>
              </a:prstGeom>
            </p:spPr>
          </p:pic>
          <p:sp>
            <p:nvSpPr>
              <p:cNvPr id="46" name="Arrow: Down 45"/>
              <p:cNvSpPr/>
              <p:nvPr/>
            </p:nvSpPr>
            <p:spPr>
              <a:xfrm rot="10800000">
                <a:off x="6978301" y="3406026"/>
                <a:ext cx="723900" cy="816178"/>
              </a:xfrm>
              <a:prstGeom prst="downArrow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Flowchart: Document 50"/>
              <p:cNvSpPr/>
              <p:nvPr/>
            </p:nvSpPr>
            <p:spPr>
              <a:xfrm>
                <a:off x="6629400" y="1600200"/>
                <a:ext cx="1981200" cy="700148"/>
              </a:xfrm>
              <a:prstGeom prst="flowChartDocumen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Final Patch</a:t>
                </a: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4374905" y="3720737"/>
            <a:ext cx="4653696" cy="52322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 the tests look like?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0307" y="5525616"/>
            <a:ext cx="5334000" cy="52322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 the patches look like?</a:t>
            </a:r>
          </a:p>
        </p:txBody>
      </p:sp>
    </p:spTree>
    <p:extLst>
      <p:ext uri="{BB962C8B-B14F-4D97-AF65-F5344CB8AC3E}">
        <p14:creationId xmlns:p14="http://schemas.microsoft.com/office/powerpoint/2010/main" val="146332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1">
      <a:dk1>
        <a:sysClr val="windowText" lastClr="000000"/>
      </a:dk1>
      <a:lt1>
        <a:srgbClr val="FFFFFF"/>
      </a:lt1>
      <a:dk2>
        <a:srgbClr val="FF66CC"/>
      </a:dk2>
      <a:lt2>
        <a:srgbClr val="66FFFF"/>
      </a:lt2>
      <a:accent1>
        <a:srgbClr val="0070C0"/>
      </a:accent1>
      <a:accent2>
        <a:srgbClr val="3399FF"/>
      </a:accent2>
      <a:accent3>
        <a:srgbClr val="FF00FF"/>
      </a:accent3>
      <a:accent4>
        <a:srgbClr val="FFCCFF"/>
      </a:accent4>
      <a:accent5>
        <a:srgbClr val="CC99FF"/>
      </a:accent5>
      <a:accent6>
        <a:srgbClr val="FFCCFF"/>
      </a:accent6>
      <a:hlink>
        <a:srgbClr val="66FFFF"/>
      </a:hlink>
      <a:folHlink>
        <a:srgbClr val="CCFF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52350</TotalTime>
  <Words>1440</Words>
  <Application>Microsoft Office PowerPoint</Application>
  <PresentationFormat>On-screen Show (4:3)</PresentationFormat>
  <Paragraphs>362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Cambria Math</vt:lpstr>
      <vt:lpstr>Consolas</vt:lpstr>
      <vt:lpstr>Courier New</vt:lpstr>
      <vt:lpstr>Times New Roman</vt:lpstr>
      <vt:lpstr>Wingdings</vt:lpstr>
      <vt:lpstr>Wingdings 2</vt:lpstr>
      <vt:lpstr>Equity</vt:lpstr>
      <vt:lpstr>Design of Repair Operators for Automated Program Repair</vt:lpstr>
      <vt:lpstr>What is automated program repair?</vt:lpstr>
      <vt:lpstr>How to extract useful repair operators?</vt:lpstr>
      <vt:lpstr>PowerPoint Presentation</vt:lpstr>
      <vt:lpstr>Types of Software regressions</vt:lpstr>
      <vt:lpstr> Most frequently used Operators in Human Repair </vt:lpstr>
      <vt:lpstr>Contextual Operators</vt:lpstr>
      <vt:lpstr>Experimental Results</vt:lpstr>
      <vt:lpstr>Search-Based Program Repair</vt:lpstr>
      <vt:lpstr>Search-Based Program Repair</vt:lpstr>
      <vt:lpstr>Repair patterns from human patches</vt:lpstr>
      <vt:lpstr>Problem: Weak Oracle</vt:lpstr>
      <vt:lpstr>Problem: Inadequate Test Coverage </vt:lpstr>
      <vt:lpstr>Problem: Non-termination</vt:lpstr>
      <vt:lpstr>Problem: Trivial Patch</vt:lpstr>
      <vt:lpstr>Problem: Functionality Removal</vt:lpstr>
      <vt:lpstr>Integrating Anti-patterns</vt:lpstr>
      <vt:lpstr>How could anti-pattern helps?</vt:lpstr>
      <vt:lpstr>Design of Repair Operators: Codeflaws</vt:lpstr>
      <vt:lpstr>Codeflaws Benchmark</vt:lpstr>
      <vt:lpstr>Frequency and Effectiveness of Repair Operators</vt:lpstr>
      <vt:lpstr>Future Research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shinhwei</dc:creator>
  <cp:lastModifiedBy>Tan Shin Hwei</cp:lastModifiedBy>
  <cp:revision>503</cp:revision>
  <cp:lastPrinted>2014-06-12T10:29:56Z</cp:lastPrinted>
  <dcterms:created xsi:type="dcterms:W3CDTF">2014-06-06T19:20:15Z</dcterms:created>
  <dcterms:modified xsi:type="dcterms:W3CDTF">2017-01-31T03:32:44Z</dcterms:modified>
</cp:coreProperties>
</file>