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482" r:id="rId3"/>
    <p:sldId id="492" r:id="rId4"/>
    <p:sldId id="463" r:id="rId5"/>
    <p:sldId id="495" r:id="rId6"/>
    <p:sldId id="445" r:id="rId7"/>
    <p:sldId id="447" r:id="rId8"/>
    <p:sldId id="468" r:id="rId9"/>
    <p:sldId id="453" r:id="rId10"/>
    <p:sldId id="452" r:id="rId11"/>
    <p:sldId id="496" r:id="rId12"/>
    <p:sldId id="488" r:id="rId13"/>
    <p:sldId id="489" r:id="rId14"/>
    <p:sldId id="493" r:id="rId15"/>
    <p:sldId id="424" r:id="rId16"/>
    <p:sldId id="425" r:id="rId17"/>
    <p:sldId id="460" r:id="rId18"/>
    <p:sldId id="476" r:id="rId19"/>
    <p:sldId id="479" r:id="rId20"/>
    <p:sldId id="480" r:id="rId21"/>
    <p:sldId id="483" r:id="rId22"/>
    <p:sldId id="48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89500" autoAdjust="0"/>
  </p:normalViewPr>
  <p:slideViewPr>
    <p:cSldViewPr>
      <p:cViewPr>
        <p:scale>
          <a:sx n="80" d="100"/>
          <a:sy n="80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D050F-42F7-4E4E-9449-E4F2F074CD16}" type="datetimeFigureOut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A4F3E-BDCF-4DA2-B096-C1AD82F017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DAF22-2DFC-4633-A3F1-6D0A196A7A48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3E0A4-E69E-4CAE-B482-A4770FE5100E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0944C-1F5C-42B0-811B-70E96BF28B79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9E1D9-0ADB-4F2F-AFD2-5CF0CEC90D14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9E1D9-0ADB-4F2F-AFD2-5CF0CEC90D14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9E1D9-0ADB-4F2F-AFD2-5CF0CEC90D14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7612E-301F-4147-ADD3-14D7DA3D7B72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9CB64-36BD-4645-8EBB-1F55F7699704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065B7-082E-4976-8EFB-6497DFECCC36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F3E-BDCF-4DA2-B096-C1AD82F0178B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F3E-BDCF-4DA2-B096-C1AD82F0178B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6BFEF-DFC2-477F-9CC9-5E39D7440B8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F3E-BDCF-4DA2-B096-C1AD82F0178B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C0654-9780-4FB0-B41F-7E7F9B1C1456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A4F3E-BDCF-4DA2-B096-C1AD82F0178B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6BFEF-DFC2-477F-9CC9-5E39D7440B8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6BFEF-DFC2-477F-9CC9-5E39D7440B8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6BFEF-DFC2-477F-9CC9-5E39D7440B8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4B51E-011A-4B88-B3E1-AD6349DB8F5E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F0B46-D648-4285-887C-C725DFF8D211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F0B46-D648-4285-887C-C725DFF8D211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F6A44-686C-4306-BAA8-9DFC0C0FA979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ymtl.ca/index.html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ED8E16-FFB2-41E6-9055-F872E0DF9FFA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31298-912F-4A8D-94B0-4369507E39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DAA6-B13C-4D74-8454-BCBAD4A54B5F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F91A-138D-418D-B5B7-387F7019AA0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9C51-7DC9-43EB-9C3D-7C6DF513B63D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A3BF-17FF-400F-85F3-08529DA34D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AE42-81C0-4FC6-AEF6-E316A5768210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F2B5-EFA9-4019-B16B-6B5DF951BDA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864C2-F495-4CE4-8EF1-BB6001100128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29DC2-EF01-4D32-AAFF-FD9FE313E7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2186-540A-414D-9654-813C96D7D986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9209-AD20-4743-AD35-E63DF19F27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1956C-5A98-40F5-955E-3811B2FD5F9D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BAF83-C424-4376-A5B6-67ABBABE3C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cole Polytechnique">
            <a:hlinkClick r:id="rId2" tooltip="Page d'accueil de Polytechniqu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857250"/>
            <a:ext cx="209073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786058"/>
            <a:ext cx="749808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4B4CD-B4D4-4720-9EC5-91D18B3F2A80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EAEF5F-1DA4-42AC-BF8D-7DB36FCDD6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A00109-840D-4225-82D4-155630FA26D9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F303A-A0E6-42C6-8135-8C229BE041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84BCF-C278-44A0-BDCE-C920A2B1B29E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DE9E9-0DF5-453D-A7AB-E04B9803C1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4932C2-C1DD-4EE1-B840-E11B148B4E1D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DDB9C-EDA7-4AD5-AF13-05839D7900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EA4F84-6F3E-409F-AA44-9CA9C8A69FD9}" type="datetime1">
              <a:rPr lang="fr-FR"/>
              <a:pPr>
                <a:defRPr/>
              </a:pPr>
              <a:t>02/11/2011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6813D55-E635-41C6-B4FC-AD54EDDF68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804" r:id="rId3"/>
    <p:sldLayoutId id="2147483800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hyperlink" Target="http://www.polymtl.ca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polymtl.ca/index.html" TargetMode="External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ymtl.ca/index.html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olymtl.ca/index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7188"/>
            <a:ext cx="8172400" cy="1471612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en-CA" sz="3200" b="1" smtClean="0"/>
              <a:t>Evolution metrics for defect prediction: getting help from search based techniques</a:t>
            </a:r>
            <a:endParaRPr lang="fr-CA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8" name="Picture 4" descr="Ecole Polytechnique">
            <a:hlinkClick r:id="rId4" tooltip="Page d'accueil de Polytechniqu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888" y="5661025"/>
            <a:ext cx="209073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988050" y="5821363"/>
          <a:ext cx="3074988" cy="955675"/>
        </p:xfrm>
        <a:graphic>
          <a:graphicData uri="http://schemas.openxmlformats.org/presentationml/2006/ole">
            <p:oleObj spid="_x0000_s1026" name="Image bitmap" r:id="rId6" imgW="2819794" imgH="876190" progId="PBrush">
              <p:embed/>
            </p:oleObj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en-CA" smtClean="0"/>
          </a:p>
          <a:p>
            <a:pPr>
              <a:defRPr/>
            </a:pPr>
            <a:r>
              <a:rPr lang="en-CA" smtClean="0"/>
              <a:t>Sègla KPODJEDO</a:t>
            </a:r>
          </a:p>
          <a:p>
            <a:pPr>
              <a:defRPr/>
            </a:pPr>
            <a:r>
              <a:rPr lang="en-CA" smtClean="0"/>
              <a:t>Ecole Polytechnique de Montreal, alumni</a:t>
            </a:r>
          </a:p>
          <a:p>
            <a:pPr>
              <a:defRPr/>
            </a:pPr>
            <a:endParaRPr lang="en-CA" smtClean="0"/>
          </a:p>
          <a:p>
            <a:pPr>
              <a:defRPr/>
            </a:pPr>
            <a:r>
              <a:rPr lang="en-CA" sz="2000" smtClean="0"/>
              <a:t>In collaboration with</a:t>
            </a:r>
          </a:p>
          <a:p>
            <a:pPr>
              <a:defRPr/>
            </a:pPr>
            <a:r>
              <a:rPr lang="en-CA" sz="2000" smtClean="0"/>
              <a:t>	Giulio Antoniol</a:t>
            </a:r>
          </a:p>
          <a:p>
            <a:pPr>
              <a:defRPr/>
            </a:pPr>
            <a:r>
              <a:rPr lang="en-CA" sz="2000" smtClean="0"/>
              <a:t>	Philippe Galinier</a:t>
            </a:r>
          </a:p>
          <a:p>
            <a:pPr>
              <a:defRPr/>
            </a:pPr>
            <a:r>
              <a:rPr lang="en-CA" sz="2000" smtClean="0"/>
              <a:t>	Yann-Gael Gueheneuc</a:t>
            </a:r>
          </a:p>
          <a:p>
            <a:pPr>
              <a:defRPr/>
            </a:pPr>
            <a:r>
              <a:rPr lang="en-CA" sz="2000" smtClean="0"/>
              <a:t>	Filippo Ricca</a:t>
            </a:r>
          </a:p>
          <a:p>
            <a:pPr>
              <a:defRPr/>
            </a:pPr>
            <a:r>
              <a:rPr lang="en-CA" sz="2000" smtClean="0"/>
              <a:t>	</a:t>
            </a:r>
          </a:p>
          <a:p>
            <a:pPr algn="r">
              <a:defRPr/>
            </a:pPr>
            <a:r>
              <a:rPr lang="en-CA" smtClean="0"/>
              <a:t>					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69900-3DB6-47C8-9670-2BC9F073C492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en-CA" smtClean="0"/>
              <a:t>Empirical Evaluation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ACBA6-D84E-48D0-AF3B-FD082C300773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pic>
        <p:nvPicPr>
          <p:cNvPr id="34821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" descr="D:\These\My papers\segla-TSE\figs\madmatch-eval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254125"/>
            <a:ext cx="7056437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2564904"/>
            <a:ext cx="70567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547664" y="3068960"/>
            <a:ext cx="70567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547664" y="4149080"/>
            <a:ext cx="7056784" cy="27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691680" y="2358022"/>
            <a:ext cx="3303984" cy="495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7092280" y="2348880"/>
            <a:ext cx="1440160" cy="495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mtClean="0"/>
              <a:t>MADMatch Results</a:t>
            </a:r>
            <a:endParaRPr lang="fr-CA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87624" y="1436712"/>
            <a:ext cx="7746826" cy="4800600"/>
          </a:xfrm>
        </p:spPr>
        <p:txBody>
          <a:bodyPr/>
          <a:lstStyle/>
          <a:p>
            <a:pPr lvl="1">
              <a:buNone/>
            </a:pPr>
            <a:r>
              <a:rPr lang="en-CA" sz="1600" b="1" smtClean="0"/>
              <a:t>Compared Accuracy of MADMatch(M) and UMLDIFF (U)</a:t>
            </a:r>
          </a:p>
          <a:p>
            <a:pPr lvl="1"/>
            <a:r>
              <a:rPr lang="en-CA" sz="1600" smtClean="0"/>
              <a:t>Differential precision: 	78-100% (M),  42-63% (U)</a:t>
            </a:r>
          </a:p>
          <a:p>
            <a:pPr lvl="1"/>
            <a:r>
              <a:rPr lang="en-CA" sz="1600" smtClean="0"/>
              <a:t>Differential Recall: 	74-100% (M),    0-26% (U)</a:t>
            </a:r>
          </a:p>
          <a:p>
            <a:pPr lvl="1">
              <a:buNone/>
            </a:pPr>
            <a:r>
              <a:rPr lang="en-CA" sz="1600" b="1" smtClean="0"/>
              <a:t>Compared Accuracy of MADMatch(M) and AURA (A)</a:t>
            </a:r>
          </a:p>
          <a:p>
            <a:pPr lvl="1"/>
            <a:r>
              <a:rPr lang="en-CA" sz="1600" smtClean="0"/>
              <a:t>Differential precision: 	69% (M), 33% (A)</a:t>
            </a:r>
          </a:p>
          <a:p>
            <a:pPr lvl="1"/>
            <a:r>
              <a:rPr lang="en-CA" sz="1600" smtClean="0"/>
              <a:t>Differential Recall: 	74% (M) 26% (A)</a:t>
            </a:r>
          </a:p>
          <a:p>
            <a:pPr lvl="1">
              <a:buNone/>
            </a:pPr>
            <a:r>
              <a:rPr lang="en-CA" sz="1600" b="1" smtClean="0"/>
              <a:t>Also, MADMatch </a:t>
            </a:r>
          </a:p>
          <a:p>
            <a:pPr lvl="1">
              <a:buNone/>
            </a:pPr>
            <a:r>
              <a:rPr lang="en-CA" sz="1600" b="1" smtClean="0"/>
              <a:t>	</a:t>
            </a:r>
            <a:r>
              <a:rPr lang="en-CA" sz="1600" smtClean="0"/>
              <a:t>Is more accurate than PLTSDIFF for Labeled Transition Systems</a:t>
            </a:r>
          </a:p>
          <a:p>
            <a:pPr lvl="1">
              <a:buNone/>
            </a:pPr>
            <a:r>
              <a:rPr lang="en-CA" sz="1600" smtClean="0"/>
              <a:t>	Gets 100% Accuracy on the tested sequence diagrams</a:t>
            </a:r>
          </a:p>
          <a:p>
            <a:pPr lvl="1">
              <a:buNone/>
            </a:pPr>
            <a:r>
              <a:rPr lang="en-CA" sz="1600" smtClean="0"/>
              <a:t>	Faster than UMLDiff (7-20 times) and AURA (4-12 times)</a:t>
            </a:r>
          </a:p>
          <a:p>
            <a:pPr lvl="1">
              <a:buNone/>
            </a:pPr>
            <a:r>
              <a:rPr lang="en-CA" sz="1600" smtClean="0"/>
              <a:t>	Scalable to Eclipse (94,000 to 226,000 entities) in 3-9 hours</a:t>
            </a:r>
          </a:p>
          <a:p>
            <a:pPr lvl="1">
              <a:buNone/>
            </a:pPr>
            <a:endParaRPr lang="en-CA" sz="1600" b="1" smtClean="0"/>
          </a:p>
          <a:p>
            <a:pPr lvl="1">
              <a:buNone/>
            </a:pPr>
            <a:endParaRPr lang="en-CA" sz="1600" b="1" smtClean="0"/>
          </a:p>
          <a:p>
            <a:pPr lvl="1">
              <a:buNone/>
            </a:pPr>
            <a:endParaRPr lang="en-CA" sz="1600" smtClean="0"/>
          </a:p>
          <a:p>
            <a:endParaRPr lang="en-CA" sz="1600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z="20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BBEA-955B-476F-9DA1-F109E78FAA72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pic>
        <p:nvPicPr>
          <p:cNvPr id="36870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07704" y="5157192"/>
          <a:ext cx="6192688" cy="119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095"/>
                <a:gridCol w="1294282"/>
                <a:gridCol w="1164947"/>
                <a:gridCol w="203336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smtClean="0">
                          <a:solidFill>
                            <a:schemeClr val="tx1"/>
                          </a:solidFill>
                        </a:rPr>
                        <a:t>For more details</a:t>
                      </a:r>
                      <a:endParaRPr lang="fr-CA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Conferences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Journals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Synthesis in archival journals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Meta-Heuristics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[EvoCOP2010]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[ENDM2010]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DAM [Revision]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Software Engineering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[WCRE2008]</a:t>
                      </a:r>
                    </a:p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[CSMR2009]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[JSME2010]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TSE [Soon</a:t>
                      </a:r>
                      <a:r>
                        <a:rPr lang="en-CA" sz="12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Submitted]</a:t>
                      </a:r>
                      <a:endParaRPr lang="fr-C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4622" y="6381328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chemeClr val="bg1">
                    <a:lumMod val="50000"/>
                  </a:schemeClr>
                </a:solidFill>
              </a:rPr>
              <a:t>Online tool available at http://tools.soccerlab.polymtl.ca/madmatch</a:t>
            </a:r>
            <a:endParaRPr lang="fr-C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How to use the evolution information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F12A-E18D-4643-B029-D8590C8735C0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pic>
        <p:nvPicPr>
          <p:cNvPr id="39941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844825"/>
            <a:ext cx="4464496" cy="324035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24128" y="1988840"/>
            <a:ext cx="33650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smtClean="0"/>
              <a:t>METRICS</a:t>
            </a:r>
          </a:p>
          <a:p>
            <a:endParaRPr lang="en-CA" smtClean="0"/>
          </a:p>
          <a:p>
            <a:r>
              <a:rPr lang="en-CA" smtClean="0"/>
              <a:t>Evolution Cost</a:t>
            </a:r>
          </a:p>
          <a:p>
            <a:r>
              <a:rPr lang="en-CA" smtClean="0"/>
              <a:t>   Cumulative cost of all edit</a:t>
            </a:r>
          </a:p>
          <a:p>
            <a:r>
              <a:rPr lang="en-CA" smtClean="0"/>
              <a:t>   operations applied on a class</a:t>
            </a:r>
          </a:p>
          <a:p>
            <a:endParaRPr lang="en-CA" smtClean="0"/>
          </a:p>
          <a:p>
            <a:r>
              <a:rPr lang="en-CA" smtClean="0"/>
              <a:t>Basic Edit operations</a:t>
            </a:r>
          </a:p>
          <a:p>
            <a:r>
              <a:rPr lang="en-CA" smtClean="0"/>
              <a:t>   Count</a:t>
            </a:r>
          </a:p>
          <a:p>
            <a:endParaRPr lang="fr-CA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07704" y="5301208"/>
          <a:ext cx="626469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29"/>
                <a:gridCol w="1772069"/>
                <a:gridCol w="2696198"/>
              </a:tblGrid>
              <a:tr h="370840">
                <a:tc>
                  <a:txBody>
                    <a:bodyPr/>
                    <a:lstStyle/>
                    <a:p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Raw Use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Predictive Models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Evolution Cost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[RSSE2008]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[SSBSE2009]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en-CA" baseline="0" smtClean="0">
                          <a:solidFill>
                            <a:schemeClr val="tx1"/>
                          </a:solidFill>
                        </a:rPr>
                        <a:t> Operations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CA" baseline="0" smtClean="0">
                          <a:solidFill>
                            <a:schemeClr val="tx1"/>
                          </a:solidFill>
                        </a:rPr>
                        <a:t> Do.</a:t>
                      </a:r>
                    </a:p>
                    <a:p>
                      <a:r>
                        <a:rPr lang="en-CA" i="1" baseline="0" smtClean="0">
                          <a:solidFill>
                            <a:schemeClr val="tx1"/>
                          </a:solidFill>
                        </a:rPr>
                        <a:t>[CSMR2011]</a:t>
                      </a:r>
                      <a:endParaRPr lang="fr-CA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>
                          <a:solidFill>
                            <a:schemeClr val="tx1"/>
                          </a:solidFill>
                        </a:rPr>
                        <a:t>[EMSE2010]</a:t>
                      </a:r>
                      <a:endParaRPr lang="fr-C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15616" y="141277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smtClean="0"/>
              <a:t>GOAL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" name="TextBox 14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Use the info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mtClean="0"/>
              <a:t>[RSSE2008]: Build a Watch List</a:t>
            </a:r>
            <a:endParaRPr lang="fr-CA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1600" smtClean="0"/>
              <a:t>A simple 2D Grid: Evolution Cost and PageRank value </a:t>
            </a:r>
            <a:endParaRPr lang="fr-CA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F12A-E18D-4643-B029-D8590C8735C0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pic>
        <p:nvPicPr>
          <p:cNvPr id="39941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D:\These\My papers\RSSE08\figs\mozilla_classe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30102"/>
            <a:ext cx="7305675" cy="4667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83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[SSBSE2009]: EC in predictive models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F12A-E18D-4643-B029-D8590C8735C0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pic>
        <p:nvPicPr>
          <p:cNvPr id="39941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D:\These\My papers\sbse\figs\nsISupports_Cos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844824"/>
            <a:ext cx="4680520" cy="2517441"/>
          </a:xfrm>
          <a:prstGeom prst="rect">
            <a:avLst/>
          </a:prstGeom>
          <a:noFill/>
        </p:spPr>
      </p:pic>
      <p:pic>
        <p:nvPicPr>
          <p:cNvPr id="81923" name="Picture 3" descr="D:\These\My papers\sbse\figs\nsISupports_P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6916" y="4391539"/>
            <a:ext cx="4579540" cy="2466461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84168" y="1916832"/>
            <a:ext cx="2664296" cy="1368152"/>
          </a:xfrm>
        </p:spPr>
        <p:txBody>
          <a:bodyPr/>
          <a:lstStyle/>
          <a:p>
            <a:r>
              <a:rPr lang="en-CA" sz="1600" smtClean="0"/>
              <a:t>Linear Regression</a:t>
            </a:r>
          </a:p>
          <a:p>
            <a:r>
              <a:rPr lang="en-CA" sz="1600" smtClean="0"/>
              <a:t>Logistic Regresion</a:t>
            </a:r>
          </a:p>
          <a:p>
            <a:r>
              <a:rPr lang="en-CA" sz="1600" smtClean="0"/>
              <a:t>Classification and Regression Trees (CART)</a:t>
            </a:r>
            <a:endParaRPr lang="fr-CA" sz="160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24128" y="3645024"/>
            <a:ext cx="34198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C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Moderate improvement with respect to</a:t>
            </a:r>
            <a:r>
              <a:rPr kumimoji="0" lang="en-CA" sz="16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C&amp;K metrics</a:t>
            </a:r>
            <a:endParaRPr kumimoji="0" lang="en-CA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" name="TextBox 14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mtClean="0"/>
              <a:t>Basic Design Evolution Metrics</a:t>
            </a:r>
            <a:endParaRPr lang="fr-CA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4649068" cy="4800600"/>
          </a:xfrm>
        </p:spPr>
        <p:txBody>
          <a:bodyPr/>
          <a:lstStyle/>
          <a:p>
            <a:endParaRPr lang="en-CA" sz="2400" smtClean="0"/>
          </a:p>
          <a:p>
            <a:r>
              <a:rPr lang="en-CA" sz="2400" smtClean="0"/>
              <a:t>For a given class</a:t>
            </a:r>
          </a:p>
          <a:p>
            <a:pPr lvl="1"/>
            <a:endParaRPr lang="en-CA" sz="2000" smtClean="0"/>
          </a:p>
          <a:p>
            <a:pPr lvl="1"/>
            <a:endParaRPr lang="en-CA" sz="2000" smtClean="0"/>
          </a:p>
          <a:p>
            <a:endParaRPr lang="fr-CA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B4ACD-0942-4102-812C-9ACBFBFE3E3E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pic>
        <p:nvPicPr>
          <p:cNvPr id="6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79712" y="3158976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Added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Modified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Deleted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/>
                        <a:t>Methods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nbAddMeth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nbModMeth</a:t>
                      </a:r>
                      <a:endParaRPr lang="fr-CA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nbDelMeth</a:t>
                      </a:r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/>
                        <a:t>Attributes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nbAddAttr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nbModAttr</a:t>
                      </a:r>
                      <a:endParaRPr lang="fr-CA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nbDelAttr</a:t>
                      </a:r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/>
                        <a:t>In-Relations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nbAddInRel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nbModInRel</a:t>
                      </a:r>
                      <a:endParaRPr lang="fr-CA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nbDelInRel</a:t>
                      </a:r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mtClean="0"/>
                        <a:t>Out-Relations</a:t>
                      </a:r>
                      <a:endParaRPr lang="fr-CA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mtClean="0"/>
                        <a:t>nbAddOutRel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nbModOutRel</a:t>
                      </a:r>
                      <a:endParaRPr lang="fr-CA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mtClean="0"/>
                        <a:t>nbDelOutRel</a:t>
                      </a:r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</a:t>
            </a:r>
            <a:r>
              <a:rPr lang="en-CA" sz="1200" smtClean="0">
                <a:solidFill>
                  <a:schemeClr val="bg1"/>
                </a:solidFill>
                <a:latin typeface="+mn-lt"/>
              </a:rPr>
              <a:t>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Empirical evaluation [EMSE2010]</a:t>
            </a:r>
            <a:endParaRPr lang="fr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56769-63EA-4502-B0BA-1DFC98D74A55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pic>
        <p:nvPicPr>
          <p:cNvPr id="24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759" y="2492896"/>
            <a:ext cx="28994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77281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04050" y="6093296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smtClean="0"/>
              <a:t>Adjusted R</a:t>
            </a:r>
            <a:r>
              <a:rPr lang="en-CA" u="sng" baseline="30000" smtClean="0"/>
              <a:t>2</a:t>
            </a:r>
            <a:r>
              <a:rPr lang="en-CA" u="sng" smtClean="0"/>
              <a:t> from linear </a:t>
            </a:r>
          </a:p>
          <a:p>
            <a:r>
              <a:rPr lang="en-CA" u="sng" smtClean="0"/>
              <a:t>regressions on Rhino</a:t>
            </a:r>
            <a:endParaRPr lang="fr-CA" u="sng"/>
          </a:p>
        </p:txBody>
      </p:sp>
      <p:sp>
        <p:nvSpPr>
          <p:cNvPr id="9" name="Rectangle 8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TextBox 9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Future Work and Perspectives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A6AAF-BCAB-4297-8B51-FAE394A75C05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pic>
        <p:nvPicPr>
          <p:cNvPr id="6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TextBox 128"/>
          <p:cNvSpPr txBox="1"/>
          <p:nvPr/>
        </p:nvSpPr>
        <p:spPr>
          <a:xfrm>
            <a:off x="1547664" y="3861495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rgbClr val="FFC000"/>
                </a:solidFill>
              </a:rPr>
              <a:t>Risky?</a:t>
            </a:r>
          </a:p>
          <a:p>
            <a:r>
              <a:rPr lang="en-CA" i="1" smtClean="0">
                <a:solidFill>
                  <a:srgbClr val="FFC000"/>
                </a:solidFill>
              </a:rPr>
              <a:t>modified: 134 / 452</a:t>
            </a:r>
          </a:p>
          <a:p>
            <a:r>
              <a:rPr lang="en-CA" i="1" smtClean="0">
                <a:solidFill>
                  <a:srgbClr val="FFC000"/>
                </a:solidFill>
              </a:rPr>
              <a:t>     reverted: 86</a:t>
            </a:r>
            <a:endParaRPr lang="fr-CA" i="1">
              <a:solidFill>
                <a:srgbClr val="FFC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18950" y="3861495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rgbClr val="FF0000"/>
                </a:solidFill>
              </a:rPr>
              <a:t>Risky?</a:t>
            </a:r>
          </a:p>
          <a:p>
            <a:r>
              <a:rPr lang="en-CA" i="1" smtClean="0">
                <a:solidFill>
                  <a:srgbClr val="FF0000"/>
                </a:solidFill>
              </a:rPr>
              <a:t>modified: 64/76</a:t>
            </a:r>
          </a:p>
          <a:p>
            <a:r>
              <a:rPr lang="en-CA" i="1" smtClean="0">
                <a:solidFill>
                  <a:srgbClr val="FF0000"/>
                </a:solidFill>
              </a:rPr>
              <a:t>     reverted: 57</a:t>
            </a:r>
            <a:endParaRPr lang="fr-CA" i="1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 rot="20247188">
            <a:off x="6750880" y="3500092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mtClean="0">
                <a:solidFill>
                  <a:schemeClr val="bg1">
                    <a:lumMod val="50000"/>
                  </a:schemeClr>
                </a:solidFill>
              </a:rPr>
              <a:t>Related ideas</a:t>
            </a:r>
          </a:p>
          <a:p>
            <a:pPr algn="ctr"/>
            <a:r>
              <a:rPr lang="en-CA" smtClean="0">
                <a:solidFill>
                  <a:schemeClr val="bg1">
                    <a:lumMod val="50000"/>
                  </a:schemeClr>
                </a:solidFill>
              </a:rPr>
              <a:t>and algorithms</a:t>
            </a:r>
          </a:p>
          <a:p>
            <a:pPr algn="ctr"/>
            <a:r>
              <a:rPr lang="en-CA" smtClean="0">
                <a:solidFill>
                  <a:schemeClr val="bg1">
                    <a:lumMod val="50000"/>
                  </a:schemeClr>
                </a:solidFill>
              </a:rPr>
              <a:t>[CSMR11]</a:t>
            </a:r>
            <a:endParaRPr lang="fr-CA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4074165" y="2060848"/>
            <a:ext cx="4331245" cy="1512168"/>
            <a:chOff x="4074165" y="2060848"/>
            <a:chExt cx="4331245" cy="1512168"/>
          </a:xfrm>
        </p:grpSpPr>
        <p:sp>
          <p:nvSpPr>
            <p:cNvPr id="107" name="Oval 106"/>
            <p:cNvSpPr/>
            <p:nvPr/>
          </p:nvSpPr>
          <p:spPr>
            <a:xfrm>
              <a:off x="5802357" y="2637111"/>
              <a:ext cx="360363" cy="287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946820" y="2060848"/>
              <a:ext cx="360362" cy="2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9" name="Straight Arrow Connector 35"/>
            <p:cNvCxnSpPr>
              <a:cxnSpLocks noChangeShapeType="1"/>
              <a:stCxn id="107" idx="0"/>
              <a:endCxn id="108" idx="4"/>
            </p:cNvCxnSpPr>
            <p:nvPr/>
          </p:nvCxnSpPr>
          <p:spPr bwMode="auto">
            <a:xfrm flipV="1">
              <a:off x="5982539" y="2349773"/>
              <a:ext cx="144462" cy="2873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0" name="TextBox 38"/>
            <p:cNvSpPr txBox="1">
              <a:spLocks noChangeArrowheads="1"/>
            </p:cNvSpPr>
            <p:nvPr/>
          </p:nvSpPr>
          <p:spPr bwMode="auto">
            <a:xfrm>
              <a:off x="6090836" y="2420888"/>
              <a:ext cx="312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/>
                <a:t>b</a:t>
              </a:r>
              <a:endParaRPr lang="fr-CA" sz="1400" baseline="-2500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54932" y="3212976"/>
              <a:ext cx="432048" cy="288032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n-CA" sz="1400" baseline="-250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CA" sz="1400" baseline="-25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18828" y="3140968"/>
              <a:ext cx="360363" cy="287337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CA" sz="1400" baseline="-250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CA" sz="1400" baseline="-25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738908" y="2492896"/>
              <a:ext cx="360363" cy="287337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CA" sz="1400" baseline="-250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CA" sz="1400" baseline="-25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Straight Arrow Connector 113"/>
            <p:cNvCxnSpPr>
              <a:stCxn id="113" idx="1"/>
              <a:endCxn id="108" idx="6"/>
            </p:cNvCxnSpPr>
            <p:nvPr/>
          </p:nvCxnSpPr>
          <p:spPr bwMode="auto">
            <a:xfrm flipH="1" flipV="1">
              <a:off x="6307182" y="2205311"/>
              <a:ext cx="484500" cy="329664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15" name="Straight Arrow Connector 114"/>
            <p:cNvCxnSpPr>
              <a:stCxn id="113" idx="3"/>
              <a:endCxn id="112" idx="7"/>
            </p:cNvCxnSpPr>
            <p:nvPr/>
          </p:nvCxnSpPr>
          <p:spPr bwMode="auto">
            <a:xfrm flipH="1">
              <a:off x="6326417" y="2738154"/>
              <a:ext cx="465265" cy="444893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16" name="Straight Arrow Connector 115"/>
            <p:cNvCxnSpPr>
              <a:stCxn id="112" idx="6"/>
              <a:endCxn id="111" idx="2"/>
            </p:cNvCxnSpPr>
            <p:nvPr/>
          </p:nvCxnSpPr>
          <p:spPr bwMode="auto">
            <a:xfrm>
              <a:off x="6379191" y="3284637"/>
              <a:ext cx="575741" cy="72355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17" name="Straight Arrow Connector 116"/>
            <p:cNvCxnSpPr>
              <a:stCxn id="112" idx="1"/>
              <a:endCxn id="107" idx="4"/>
            </p:cNvCxnSpPr>
            <p:nvPr/>
          </p:nvCxnSpPr>
          <p:spPr bwMode="auto">
            <a:xfrm flipH="1" flipV="1">
              <a:off x="5982539" y="2924448"/>
              <a:ext cx="89063" cy="258599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sp>
          <p:nvSpPr>
            <p:cNvPr id="118" name="Oval 117"/>
            <p:cNvSpPr/>
            <p:nvPr/>
          </p:nvSpPr>
          <p:spPr>
            <a:xfrm>
              <a:off x="4074165" y="2709119"/>
              <a:ext cx="360363" cy="287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CA" baseline="-2500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218628" y="2132856"/>
              <a:ext cx="360362" cy="2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en-CA" baseline="-2500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20" name="Straight Arrow Connector 35"/>
            <p:cNvCxnSpPr>
              <a:cxnSpLocks noChangeShapeType="1"/>
              <a:stCxn id="118" idx="0"/>
              <a:endCxn id="119" idx="4"/>
            </p:cNvCxnSpPr>
            <p:nvPr/>
          </p:nvCxnSpPr>
          <p:spPr bwMode="auto">
            <a:xfrm flipV="1">
              <a:off x="4254347" y="2421781"/>
              <a:ext cx="144462" cy="2873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1" name="TextBox 38"/>
            <p:cNvSpPr txBox="1">
              <a:spLocks noChangeArrowheads="1"/>
            </p:cNvSpPr>
            <p:nvPr/>
          </p:nvSpPr>
          <p:spPr bwMode="auto">
            <a:xfrm>
              <a:off x="4362644" y="2492896"/>
              <a:ext cx="312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 smtClean="0"/>
                <a:t>a</a:t>
              </a:r>
              <a:endParaRPr lang="fr-CA" sz="1400" baseline="-25000"/>
            </a:p>
          </p:txBody>
        </p:sp>
        <p:sp>
          <p:nvSpPr>
            <p:cNvPr id="122" name="Oval 121"/>
            <p:cNvSpPr/>
            <p:nvPr/>
          </p:nvSpPr>
          <p:spPr>
            <a:xfrm>
              <a:off x="5226740" y="3284984"/>
              <a:ext cx="432048" cy="288032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n-CA" sz="1400" baseline="-250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CA" sz="1400" baseline="-25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4290636" y="3212976"/>
              <a:ext cx="360363" cy="287337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CA" sz="1400" baseline="-250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CA" sz="1400" baseline="-25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5010716" y="2564904"/>
              <a:ext cx="360363" cy="287337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CA" baseline="-2500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Arial" charset="0"/>
                </a:rPr>
                <a:t>1</a:t>
              </a:r>
              <a:endParaRPr lang="fr-CA" baseline="-2500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25" name="Straight Arrow Connector 124"/>
            <p:cNvCxnSpPr>
              <a:stCxn id="124" idx="1"/>
              <a:endCxn id="119" idx="6"/>
            </p:cNvCxnSpPr>
            <p:nvPr/>
          </p:nvCxnSpPr>
          <p:spPr bwMode="auto">
            <a:xfrm flipH="1" flipV="1">
              <a:off x="4578990" y="2277319"/>
              <a:ext cx="484500" cy="329664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26" name="Straight Arrow Connector 125"/>
            <p:cNvCxnSpPr>
              <a:stCxn id="124" idx="3"/>
              <a:endCxn id="123" idx="7"/>
            </p:cNvCxnSpPr>
            <p:nvPr/>
          </p:nvCxnSpPr>
          <p:spPr bwMode="auto">
            <a:xfrm flipH="1">
              <a:off x="4598225" y="2810162"/>
              <a:ext cx="465265" cy="444893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27" name="Straight Arrow Connector 126"/>
            <p:cNvCxnSpPr>
              <a:stCxn id="123" idx="6"/>
              <a:endCxn id="122" idx="2"/>
            </p:cNvCxnSpPr>
            <p:nvPr/>
          </p:nvCxnSpPr>
          <p:spPr bwMode="auto">
            <a:xfrm>
              <a:off x="4650999" y="3356645"/>
              <a:ext cx="575741" cy="72355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cxnSp>
          <p:nvCxnSpPr>
            <p:cNvPr id="128" name="Straight Arrow Connector 127"/>
            <p:cNvCxnSpPr>
              <a:stCxn id="123" idx="1"/>
              <a:endCxn id="118" idx="4"/>
            </p:cNvCxnSpPr>
            <p:nvPr/>
          </p:nvCxnSpPr>
          <p:spPr bwMode="auto">
            <a:xfrm flipH="1" flipV="1">
              <a:off x="4254347" y="2996456"/>
              <a:ext cx="89063" cy="258599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alpha val="50000"/>
                </a:schemeClr>
              </a:solidFill>
              <a:round/>
              <a:headEnd/>
              <a:tailEnd type="arrow"/>
            </a:ln>
          </p:spPr>
        </p:cxnSp>
        <p:sp>
          <p:nvSpPr>
            <p:cNvPr id="133" name="TextBox 132"/>
            <p:cNvSpPr txBox="1"/>
            <p:nvPr/>
          </p:nvSpPr>
          <p:spPr>
            <a:xfrm>
              <a:off x="8028384" y="256535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mtClean="0">
                  <a:solidFill>
                    <a:schemeClr val="bg1">
                      <a:lumMod val="50000"/>
                    </a:schemeClr>
                  </a:solidFill>
                </a:rPr>
                <a:t>...</a:t>
              </a:r>
              <a:endParaRPr lang="fr-CA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739429" y="2133303"/>
            <a:ext cx="1417314" cy="863600"/>
            <a:chOff x="1739429" y="2133303"/>
            <a:chExt cx="1417314" cy="863600"/>
          </a:xfrm>
        </p:grpSpPr>
        <p:sp>
          <p:nvSpPr>
            <p:cNvPr id="137" name="Oval 136"/>
            <p:cNvSpPr/>
            <p:nvPr/>
          </p:nvSpPr>
          <p:spPr>
            <a:xfrm>
              <a:off x="1907704" y="2133303"/>
              <a:ext cx="360362" cy="2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1763241" y="2709566"/>
              <a:ext cx="360363" cy="287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651918" y="2709566"/>
              <a:ext cx="360363" cy="287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2796381" y="2133303"/>
              <a:ext cx="360362" cy="2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CA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en-CA" baseline="-25000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  <a:endParaRPr lang="fr-CA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41" name="Straight Arrow Connector 31"/>
            <p:cNvCxnSpPr>
              <a:cxnSpLocks noChangeShapeType="1"/>
              <a:stCxn id="138" idx="0"/>
              <a:endCxn id="137" idx="4"/>
            </p:cNvCxnSpPr>
            <p:nvPr/>
          </p:nvCxnSpPr>
          <p:spPr bwMode="auto">
            <a:xfrm rot="5400000" flipH="1" flipV="1">
              <a:off x="1871985" y="2494459"/>
              <a:ext cx="287338" cy="142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2" name="Straight Arrow Connector 35"/>
            <p:cNvCxnSpPr>
              <a:cxnSpLocks noChangeShapeType="1"/>
              <a:stCxn id="139" idx="0"/>
              <a:endCxn id="140" idx="4"/>
            </p:cNvCxnSpPr>
            <p:nvPr/>
          </p:nvCxnSpPr>
          <p:spPr bwMode="auto">
            <a:xfrm rot="5400000" flipH="1" flipV="1">
              <a:off x="2759868" y="2493666"/>
              <a:ext cx="287338" cy="1444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43" name="TextBox 37"/>
            <p:cNvSpPr txBox="1">
              <a:spLocks noChangeArrowheads="1"/>
            </p:cNvSpPr>
            <p:nvPr/>
          </p:nvSpPr>
          <p:spPr bwMode="auto">
            <a:xfrm>
              <a:off x="1739429" y="2401591"/>
              <a:ext cx="312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/>
                <a:t>a</a:t>
              </a:r>
              <a:endParaRPr lang="fr-CA" sz="1400" baseline="-25000"/>
            </a:p>
          </p:txBody>
        </p:sp>
        <p:sp>
          <p:nvSpPr>
            <p:cNvPr id="144" name="TextBox 38"/>
            <p:cNvSpPr txBox="1">
              <a:spLocks noChangeArrowheads="1"/>
            </p:cNvSpPr>
            <p:nvPr/>
          </p:nvSpPr>
          <p:spPr bwMode="auto">
            <a:xfrm>
              <a:off x="2628106" y="2401591"/>
              <a:ext cx="312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/>
                <a:t>b</a:t>
              </a:r>
              <a:endParaRPr lang="fr-CA" sz="1400" baseline="-25000"/>
            </a:p>
          </p:txBody>
        </p:sp>
      </p:grpSp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1435100" y="1340768"/>
            <a:ext cx="6953324" cy="40324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CA" sz="2200" smtClean="0"/>
              <a:t>Collect raw post-mortem data on mid-level operations</a:t>
            </a:r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endParaRPr lang="en-CA" sz="2200" smtClean="0"/>
          </a:p>
          <a:p>
            <a:pPr lvl="0"/>
            <a:endParaRPr lang="en-CA" sz="2200" smtClean="0"/>
          </a:p>
          <a:p>
            <a:pPr>
              <a:buNone/>
            </a:pPr>
            <a:endParaRPr lang="fr-CA" smtClean="0"/>
          </a:p>
        </p:txBody>
      </p:sp>
      <p:sp>
        <p:nvSpPr>
          <p:cNvPr id="150" name="Rectangle 149"/>
          <p:cNvSpPr/>
          <p:nvPr/>
        </p:nvSpPr>
        <p:spPr>
          <a:xfrm>
            <a:off x="1259632" y="5103674"/>
            <a:ext cx="756084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CA" sz="2200" smtClean="0">
                <a:latin typeface="+mn-lt"/>
                <a:cs typeface="+mn-cs"/>
              </a:rPr>
              <a:t>Investigate renaming consistency and impact.</a:t>
            </a:r>
          </a:p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CA" sz="2200" smtClean="0">
                <a:latin typeface="+mn-lt"/>
                <a:cs typeface="+mn-cs"/>
              </a:rPr>
              <a:t>Long-term Goal:</a:t>
            </a:r>
          </a:p>
          <a:p>
            <a:pPr lvl="0">
              <a:buNone/>
              <a:defRPr/>
            </a:pPr>
            <a:r>
              <a:rPr lang="en-CA" sz="2200" smtClean="0">
                <a:latin typeface="+mn-lt"/>
                <a:cs typeface="+mn-cs"/>
              </a:rPr>
              <a:t>	A tool reporting such raw information on demand 	or as soon as “risky” mid-level operations are applied.</a:t>
            </a:r>
          </a:p>
        </p:txBody>
      </p:sp>
      <p:pic>
        <p:nvPicPr>
          <p:cNvPr id="15362" name="Picture 2" descr="D:\These\My papers\csmr-2011-subgrp\figs\buggy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365104"/>
            <a:ext cx="1390927" cy="1356690"/>
          </a:xfrm>
          <a:prstGeom prst="rect">
            <a:avLst/>
          </a:prstGeom>
          <a:noFill/>
        </p:spPr>
      </p:pic>
      <p:sp>
        <p:nvSpPr>
          <p:cNvPr id="152" name="Rectangle 151"/>
          <p:cNvSpPr/>
          <p:nvPr/>
        </p:nvSpPr>
        <p:spPr>
          <a:xfrm>
            <a:off x="11113" y="0"/>
            <a:ext cx="982662" cy="6858000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3" name="TextBox 152"/>
          <p:cNvSpPr txBox="1"/>
          <p:nvPr/>
        </p:nvSpPr>
        <p:spPr>
          <a:xfrm>
            <a:off x="-79596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Perspectives</a:t>
            </a:r>
            <a:endParaRPr lang="fr-CA" sz="12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1" grpId="0"/>
      <p:bldP spid="132" grpId="0"/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F2B5-EFA9-4019-B16B-6B5DF951BDA0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endParaRPr lang="en-CA" smtClean="0"/>
          </a:p>
          <a:p>
            <a:endParaRPr lang="en-CA" smtClean="0"/>
          </a:p>
          <a:p>
            <a:pPr>
              <a:buNone/>
            </a:pPr>
            <a:r>
              <a:rPr lang="en-CA" b="1" smtClean="0"/>
              <a:t>THANKS FOR YOUR ATTENTION!</a:t>
            </a:r>
          </a:p>
          <a:p>
            <a:pPr>
              <a:buNone/>
            </a:pPr>
            <a:endParaRPr lang="en-CA" b="1" smtClean="0"/>
          </a:p>
          <a:p>
            <a:pPr>
              <a:buNone/>
            </a:pPr>
            <a:endParaRPr lang="en-CA" b="1" smtClean="0"/>
          </a:p>
          <a:p>
            <a:pPr>
              <a:buNone/>
            </a:pPr>
            <a:r>
              <a:rPr lang="en-CA" b="1" smtClean="0"/>
              <a:t>						QUESTIONS?</a:t>
            </a:r>
          </a:p>
          <a:p>
            <a:endParaRPr lang="en-CA" smtClean="0"/>
          </a:p>
          <a:p>
            <a:endParaRPr lang="en-CA" smtClean="0"/>
          </a:p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Related work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200" smtClean="0"/>
              <a:t>BINKLEY, D., DAVIS, M., LAWRIE, D. and MORRELL, C. (2009). To camelcase or </a:t>
            </a:r>
            <a:r>
              <a:rPr lang="fr-CA" sz="1200" smtClean="0"/>
              <a:t>under score. ICPC. 158–167.</a:t>
            </a:r>
            <a:endParaRPr lang="en-CA" sz="1200" smtClean="0"/>
          </a:p>
          <a:p>
            <a:r>
              <a:rPr lang="en-CA" sz="1200" smtClean="0"/>
              <a:t>BOGDANOV, K. and WALKINSHAW, N. (2009). Computing the structural difference between state-based models. WCRE. 177–186.</a:t>
            </a:r>
          </a:p>
          <a:p>
            <a:r>
              <a:rPr lang="fr-CA" sz="1200" smtClean="0"/>
              <a:t>KIMELMAN, D., KIMELMAN, M., MANDELIN, D., YELLIN, D. (2010).  Bayesian Approaches to Matching Architectural Diagrams. IEEE Trans. Software Eng. 36(2): 248-274 </a:t>
            </a:r>
          </a:p>
          <a:p>
            <a:r>
              <a:rPr lang="en-CA" sz="1200" smtClean="0"/>
              <a:t>KUHN, H. (1955). The hungarian method for the assignment problem. Naval Research </a:t>
            </a:r>
            <a:r>
              <a:rPr lang="fr-CA" sz="1200" smtClean="0"/>
              <a:t>Logistics Quarterly, 2, 83–97.</a:t>
            </a:r>
            <a:endParaRPr lang="en-CA" sz="1200" smtClean="0"/>
          </a:p>
          <a:p>
            <a:r>
              <a:rPr lang="en-CA" sz="1200" smtClean="0"/>
              <a:t>RAYMOND, J., GARDINER, E. and WILLETT, P. (2002). Rascal : calculation of graph similarity using maximum common edge subgraphs. Computer Journal, 45, 631–44.</a:t>
            </a:r>
          </a:p>
          <a:p>
            <a:r>
              <a:rPr lang="en-CA" sz="1200" smtClean="0"/>
              <a:t>RIESEN, K. and BUNKE, H. (2009).  Approximate graph edit distance computation by means of bipartite graph matching. Image and Vision Computing, 27, pp.950–959.</a:t>
            </a:r>
          </a:p>
          <a:p>
            <a:r>
              <a:rPr lang="en-CA" sz="1200" smtClean="0"/>
              <a:t>ROBINSON, W. N. and WOO, H. G. (2004). Finding reusable uml sequence diagrams automatically. IEEE Software, 21, 60–67.</a:t>
            </a:r>
          </a:p>
          <a:p>
            <a:r>
              <a:rPr lang="fr-CA" sz="1200" smtClean="0"/>
              <a:t>WU, W., GUEHENEUC, Y.-G., ANTONIOL, G. and KIM, M. (2010).  Aura : a hybrid </a:t>
            </a:r>
            <a:r>
              <a:rPr lang="en-CA" sz="1200" smtClean="0"/>
              <a:t>approach to identify framework evolution. ICSE (1). 325–334.</a:t>
            </a:r>
            <a:endParaRPr lang="fr-CA" sz="1200" smtClean="0"/>
          </a:p>
          <a:p>
            <a:r>
              <a:rPr lang="en-CA" sz="1200" smtClean="0"/>
              <a:t>XING, Z.  (2010) Model comparison with GenericDiff.  ASE. 135-138</a:t>
            </a:r>
          </a:p>
          <a:p>
            <a:r>
              <a:rPr lang="en-CA" sz="1200" smtClean="0"/>
              <a:t>XING, Z. and STROULIA, E. (2005a).  Analyzing the evolutionary history of the logical design of object-oriented software. IEEE Trans.  Software Eng. 31, 850–</a:t>
            </a:r>
            <a:r>
              <a:rPr lang="fr-CA" sz="1200" smtClean="0"/>
              <a:t>868.</a:t>
            </a:r>
          </a:p>
          <a:p>
            <a:r>
              <a:rPr lang="en-CA" sz="1200" smtClean="0"/>
              <a:t>ZASLAVSKIY, M., BACH, F. and VERT, J.-P. (2009).  A path following algorithm for the graph matching problem. IEEE Trans. on Patt.  Anal. and Mach. Int., 31, 2227–2242. </a:t>
            </a:r>
          </a:p>
          <a:p>
            <a:r>
              <a:rPr lang="en-CA" sz="1200" smtClean="0"/>
              <a:t>ZIMMERMANN, T., PREMRAJ, R. and ZELLER, A. (2007). Predicting defects for eclipse. Proceedings of the Third International Workshop on Predictor Models in Software Enginee</a:t>
            </a:r>
            <a:r>
              <a:rPr lang="fr-CA" sz="1200" smtClean="0"/>
              <a:t>ring.</a:t>
            </a:r>
            <a:endParaRPr lang="en-CA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F2B5-EFA9-4019-B16B-6B5DF951BDA0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130000"/>
                  </a:schemeClr>
                </a:solidFill>
              </a:rPr>
              <a:t>Metrics for Defect Prediction</a:t>
            </a:r>
            <a:endParaRPr lang="fr-C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-106193" y="2176403"/>
            <a:ext cx="11801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162880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smtClean="0"/>
              <a:t>- LOC</a:t>
            </a:r>
          </a:p>
          <a:p>
            <a:pPr>
              <a:lnSpc>
                <a:spcPct val="150000"/>
              </a:lnSpc>
            </a:pPr>
            <a:r>
              <a:rPr lang="en-CA" sz="2400" smtClean="0"/>
              <a:t>- Complexity metrics</a:t>
            </a:r>
          </a:p>
          <a:p>
            <a:pPr>
              <a:lnSpc>
                <a:spcPct val="150000"/>
              </a:lnSpc>
            </a:pPr>
            <a:r>
              <a:rPr lang="en-CA" sz="2400" b="1" smtClean="0"/>
              <a:t>- Change metrics</a:t>
            </a:r>
          </a:p>
          <a:p>
            <a:pPr>
              <a:lnSpc>
                <a:spcPct val="150000"/>
              </a:lnSpc>
            </a:pPr>
            <a:r>
              <a:rPr lang="en-CA" sz="2400" smtClean="0"/>
              <a:t>....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8184" y="580526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smtClean="0"/>
              <a:t>What about ...</a:t>
            </a:r>
            <a:endParaRPr lang="fr-CA" sz="2400"/>
          </a:p>
        </p:txBody>
      </p:sp>
      <p:sp>
        <p:nvSpPr>
          <p:cNvPr id="27" name="TextBox 26"/>
          <p:cNvSpPr txBox="1"/>
          <p:nvPr/>
        </p:nvSpPr>
        <p:spPr>
          <a:xfrm>
            <a:off x="4644008" y="386104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smtClean="0"/>
              <a:t>Code churn</a:t>
            </a:r>
          </a:p>
          <a:p>
            <a:pPr>
              <a:lnSpc>
                <a:spcPct val="150000"/>
              </a:lnSpc>
            </a:pPr>
            <a:r>
              <a:rPr lang="en-CA" sz="2400" smtClean="0"/>
              <a:t>#Changes</a:t>
            </a:r>
            <a:endParaRPr lang="fr-C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Publications (Graph &amp; Diagram Matching, Defect prediction)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200" smtClean="0"/>
              <a:t>KPODJEDO, S., GALINIER, P.  and ANTONIOL, G. (2010a). Enhancing a tabu algorithm </a:t>
            </a:r>
            <a:r>
              <a:rPr lang="en-CA" sz="1200" smtClean="0"/>
              <a:t>for approximate graph matching with a similarity measure. EvoCOP’10, 119–130.</a:t>
            </a:r>
          </a:p>
          <a:p>
            <a:r>
              <a:rPr lang="en-CA" sz="1200" smtClean="0"/>
              <a:t>KPODJEDO, S., GALINIER, P.  and ANTONIOL, G. (2010b). On the use of local similarity measures for approximate graph matching. Electronic Notes in Discrete Mathematics, 36, </a:t>
            </a:r>
            <a:r>
              <a:rPr lang="fr-CA" sz="1200" smtClean="0"/>
              <a:t>687–694.</a:t>
            </a:r>
          </a:p>
          <a:p>
            <a:r>
              <a:rPr lang="fr-CA" sz="1200" smtClean="0"/>
              <a:t>KPODJEDO, S., RICCA, F., ANTONIOL, G.  and GALINIER, P. (2009a). Evolution and </a:t>
            </a:r>
            <a:r>
              <a:rPr lang="en-CA" sz="1200" smtClean="0"/>
              <a:t>search based metrics to improve defects prediction. Search Based Software  Engineering, </a:t>
            </a:r>
            <a:r>
              <a:rPr lang="fr-CA" sz="1200" smtClean="0"/>
              <a:t>International Symposium on, 23–32.</a:t>
            </a:r>
          </a:p>
          <a:p>
            <a:r>
              <a:rPr lang="fr-CA" sz="1200" smtClean="0"/>
              <a:t>KPODJEDO, S., RICCA, F., GALINIER, P.  and ANTONIOL, G. (2008a). Error correcting </a:t>
            </a:r>
            <a:r>
              <a:rPr lang="en-CA" sz="1200" smtClean="0"/>
              <a:t>graph matching application to software evolution. Proc. of the Working Conference on </a:t>
            </a:r>
            <a:r>
              <a:rPr lang="fr-CA" sz="1200" smtClean="0"/>
              <a:t>Reverse Engineering.</a:t>
            </a:r>
          </a:p>
          <a:p>
            <a:r>
              <a:rPr lang="fr-CA" sz="1200" smtClean="0"/>
              <a:t>KPODJEDO, S., RICCA, F., GALINIER, P. and ANTONIOL, G. (2008b). Not all classes </a:t>
            </a:r>
            <a:r>
              <a:rPr lang="en-CA" sz="1200" smtClean="0"/>
              <a:t>are created equal : toward a recommendation system for focusing testing. RSSE ’08. </a:t>
            </a:r>
            <a:r>
              <a:rPr lang="fr-CA" sz="1200" smtClean="0"/>
              <a:t>6–10.</a:t>
            </a:r>
          </a:p>
          <a:p>
            <a:r>
              <a:rPr lang="en-CA" sz="1200" smtClean="0"/>
              <a:t>KPODJEDO, S., RICCA, F., GALINIER, P. and ANTONIOL, G. (2009b). Recovering the evolution stable part using an ECGM algorithm : Is there a tunnel in mozilla ? CSMR’09</a:t>
            </a:r>
            <a:r>
              <a:rPr lang="es-ES" sz="1200" smtClean="0"/>
              <a:t>, 179–188.</a:t>
            </a:r>
          </a:p>
          <a:p>
            <a:r>
              <a:rPr lang="it-IT" sz="1200" smtClean="0"/>
              <a:t>KPODJEDO, S., RICCA, F., GALINIER, P., ANTONIOL, G. and GUEHENEUC, </a:t>
            </a:r>
            <a:r>
              <a:rPr lang="en-CA" sz="1200" smtClean="0"/>
              <a:t>Y.-G. (2010c). Studying software evolution of large object-oriented software systems using an etgm algorithm. Journal of Software Maintenance and Evolution, </a:t>
            </a:r>
            <a:r>
              <a:rPr lang="fr-CA" sz="1200" smtClean="0"/>
              <a:t>http ://dx.doi.org/10.1002/smr.519.</a:t>
            </a:r>
          </a:p>
          <a:p>
            <a:r>
              <a:rPr lang="fr-CA" sz="1200" smtClean="0"/>
              <a:t>KPODJEDO, S., RICCA, F., GALINIER, P., GUEHENEUC, Y.-G. and ANTONIOL, G. </a:t>
            </a:r>
            <a:r>
              <a:rPr lang="en-CA" sz="1200" smtClean="0"/>
              <a:t>(2011). Design evolution metrics for defect prediction in object oriented systems. Empirical </a:t>
            </a:r>
            <a:r>
              <a:rPr lang="fr-CA" sz="1200" smtClean="0"/>
              <a:t>Software Engineering, 16, 141–175.</a:t>
            </a:r>
          </a:p>
          <a:p>
            <a:r>
              <a:rPr lang="fr-CA" sz="1200" smtClean="0"/>
              <a:t>BELDERRAR, A., KPODJEDO, S., </a:t>
            </a:r>
            <a:r>
              <a:rPr lang="it-IT" sz="1200" smtClean="0"/>
              <a:t>GUEHENEUC, </a:t>
            </a:r>
            <a:r>
              <a:rPr lang="en-CA" sz="1200" smtClean="0"/>
              <a:t>Y.-G. ,</a:t>
            </a:r>
            <a:r>
              <a:rPr lang="fr-CA" sz="1200" smtClean="0"/>
              <a:t>  ANTONIOL, G., GALINIER:, P. (2011) Sub-graph Mining: Identifying Micro-architectures in Evolving Object-Oriented Software. CSMR 2011: 171-180</a:t>
            </a:r>
          </a:p>
          <a:p>
            <a:r>
              <a:rPr lang="en-CA" sz="1200" smtClean="0"/>
              <a:t>[REVISION] Using Local Similarity Measures to efficiently address </a:t>
            </a:r>
            <a:r>
              <a:rPr lang="fr-CA" sz="1200" smtClean="0"/>
              <a:t>Approximate Graph Matching, Discrete Apllied </a:t>
            </a:r>
            <a:r>
              <a:rPr lang="fr-CA" sz="1200" smtClean="0"/>
              <a:t>Mathematics</a:t>
            </a:r>
          </a:p>
          <a:p>
            <a:endParaRPr lang="fr-CA" sz="1200" smtClean="0"/>
          </a:p>
          <a:p>
            <a:r>
              <a:rPr lang="en-CA" sz="1200" smtClean="0"/>
              <a:t>[SOON SUBMITTED</a:t>
            </a:r>
            <a:r>
              <a:rPr lang="en-CA" sz="1200" smtClean="0"/>
              <a:t>] MADMatch: a generic Many-to-many Approximate Diagram </a:t>
            </a:r>
            <a:r>
              <a:rPr lang="fr-CA" sz="1200" smtClean="0"/>
              <a:t>Matching Approach for Software Engineering, Trans. Software Engineering</a:t>
            </a:r>
            <a:endParaRPr lang="en-CA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F2B5-EFA9-4019-B16B-6B5DF951BDA0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schemeClr val="tx2">
                    <a:satMod val="130000"/>
                  </a:schemeClr>
                </a:solidFill>
              </a:rPr>
              <a:t>Diagram matching in SE (1) </a:t>
            </a:r>
            <a:endParaRPr lang="fr-CA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63688" y="5949280"/>
            <a:ext cx="6768752" cy="515144"/>
          </a:xfrm>
        </p:spPr>
        <p:txBody>
          <a:bodyPr/>
          <a:lstStyle/>
          <a:p>
            <a:pPr>
              <a:buNone/>
            </a:pPr>
            <a:r>
              <a:rPr lang="en-CA" sz="2000" smtClean="0">
                <a:solidFill>
                  <a:srgbClr val="FF0000"/>
                </a:solidFill>
              </a:rPr>
              <a:t>To each specific problem and diagram, its dedicated approaches</a:t>
            </a:r>
            <a:endParaRPr lang="fr-CA" sz="16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FAB36-2717-4FD4-B408-0EFF6962D5A6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  <p:pic>
        <p:nvPicPr>
          <p:cNvPr id="23557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484313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D:\These\My papers\segla-TSE\figs\inserire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6988" y="2852738"/>
            <a:ext cx="22780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D:\These\My papers\segla-TSE\figs\inserire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6988" y="4437063"/>
            <a:ext cx="256135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1055704">
            <a:off x="1884363" y="2114550"/>
            <a:ext cx="2357437" cy="6461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b="1">
                <a:solidFill>
                  <a:srgbClr val="0070C0"/>
                </a:solidFill>
                <a:latin typeface="+mn-lt"/>
              </a:rPr>
              <a:t>UMLDiff </a:t>
            </a:r>
            <a:r>
              <a:rPr lang="en-CA" b="1" smtClean="0">
                <a:solidFill>
                  <a:srgbClr val="0070C0"/>
                </a:solidFill>
                <a:latin typeface="+mn-lt"/>
              </a:rPr>
              <a:t>...</a:t>
            </a:r>
            <a:endParaRPr lang="en-CA" b="1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lang="en-CA">
                <a:solidFill>
                  <a:srgbClr val="0070C0"/>
                </a:solidFill>
                <a:latin typeface="+mn-lt"/>
              </a:rPr>
              <a:t>(OO Design Evolution)</a:t>
            </a:r>
            <a:endParaRPr lang="fr-CA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20301604">
            <a:off x="4536950" y="2040638"/>
            <a:ext cx="1603375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b="1" smtClean="0">
                <a:solidFill>
                  <a:srgbClr val="0070C0"/>
                </a:solidFill>
                <a:latin typeface="+mn-lt"/>
              </a:rPr>
              <a:t>AURA...</a:t>
            </a:r>
            <a:endParaRPr lang="en-CA" b="1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lang="en-CA">
                <a:solidFill>
                  <a:srgbClr val="0070C0"/>
                </a:solidFill>
                <a:latin typeface="+mn-lt"/>
              </a:rPr>
              <a:t>(API Evolution)</a:t>
            </a:r>
            <a:endParaRPr lang="fr-CA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 rot="2120078">
            <a:off x="6054718" y="3838853"/>
            <a:ext cx="11176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b="1" smtClean="0">
                <a:solidFill>
                  <a:srgbClr val="0070C0"/>
                </a:solidFill>
                <a:latin typeface="+mn-lt"/>
              </a:rPr>
              <a:t>REUSER</a:t>
            </a:r>
            <a:endParaRPr lang="fr-CA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19666069">
            <a:off x="7894819" y="3562628"/>
            <a:ext cx="606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b="1">
                <a:solidFill>
                  <a:srgbClr val="0070C0"/>
                </a:solidFill>
                <a:latin typeface="+mn-lt"/>
              </a:rPr>
              <a:t>Etc.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507" y="3212975"/>
            <a:ext cx="2049325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9127" y="3429000"/>
            <a:ext cx="2078937" cy="1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 rot="1040676">
            <a:off x="2202452" y="3676887"/>
            <a:ext cx="114005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>
                <a:solidFill>
                  <a:srgbClr val="0070C0"/>
                </a:solidFill>
                <a:latin typeface="+mn-lt"/>
              </a:rPr>
              <a:t>PLTSDiff</a:t>
            </a:r>
            <a:endParaRPr lang="fr-CA" b="1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F2B5-EFA9-4019-B16B-6B5DF951BDA0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These\My papers\segla-TSE\figs\inserire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988" y="2852738"/>
            <a:ext cx="22780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These\My papers\segla-TSE\figs\inserire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988" y="4437063"/>
            <a:ext cx="256135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507" y="3212975"/>
            <a:ext cx="2049325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9127" y="3429000"/>
            <a:ext cx="2078937" cy="1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1040676">
            <a:off x="2761679" y="2800849"/>
            <a:ext cx="514756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7200" b="1" smtClean="0">
                <a:solidFill>
                  <a:srgbClr val="0070C0"/>
                </a:solidFill>
                <a:latin typeface="+mn-lt"/>
              </a:rPr>
              <a:t>MADMatch</a:t>
            </a:r>
            <a:endParaRPr lang="fr-CA" sz="7200" b="1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Picture 4" descr="Ecole Polytechnique">
            <a:hlinkClick r:id="rId8" tooltip="Page d'accueil de Polytechniqu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CA" smtClean="0">
                <a:solidFill>
                  <a:schemeClr val="tx2">
                    <a:satMod val="130000"/>
                  </a:schemeClr>
                </a:solidFill>
              </a:rPr>
              <a:t>Diagram matching in SE (1I) 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69168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smtClean="0"/>
              <a:t>... these evolution facts (class diagram level)?</a:t>
            </a:r>
            <a:endParaRPr lang="fr-CA" sz="2400" b="1"/>
          </a:p>
        </p:txBody>
      </p:sp>
      <p:sp>
        <p:nvSpPr>
          <p:cNvPr id="30" name="TextBox 29"/>
          <p:cNvSpPr txBox="1"/>
          <p:nvPr/>
        </p:nvSpPr>
        <p:spPr>
          <a:xfrm>
            <a:off x="-106193" y="2176403"/>
            <a:ext cx="11801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692696"/>
            <a:ext cx="8172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en-US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Split/Extract classes</a:t>
            </a:r>
            <a:endParaRPr lang="fr-CA" sz="1300" b="1" u="sng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449263" eaLnBrk="0" hangingPunct="0"/>
            <a:r>
              <a:rPr lang="en-US" sz="13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dns </a:t>
            </a:r>
            <a:r>
              <a:rPr lang="fr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dns, Type, DClass, Flags, Section, RCode</a:t>
            </a:r>
            <a:endParaRPr lang="fr-CA" sz="130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449263" eaLnBrk="0" hangingPunct="0"/>
            <a:r>
              <a:rPr lang="en-US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DNS.WorkerThread   org.xbill.Task.WorkerThread, org.xbill.DNS.ResolveThread</a:t>
            </a:r>
            <a:endParaRPr lang="fr-CA" sz="130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449263" eaLnBrk="0" hangingPunct="0"/>
            <a:r>
              <a:rPr lang="fr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Rename classes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(1.0.2)  org.xbill.DNS.TypeClass  (1.1)org.xbill.DNS.TypeClassMap  (1.2.0) TypeMap</a:t>
            </a:r>
            <a:endParaRPr lang="fr-CA" sz="130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Add a new parameter in a method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Zone(String)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Zone(String,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lookup(Name,short,short,byte)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lookup(Name,short,short,byte,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boolean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	addTCP(short)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addTCP(InetAddress,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short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Remove a parameter of a method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toWireCanonical(CountedDataOutputStream,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toWireCanonical(Counted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DataOutput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Stream)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Change a parameter type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setEDNS(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boolean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setEDNS(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receiveMessage(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,Message)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receiveMessage(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,Message)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org.xbill.DNS.Header.setRcode(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byte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org.xbill.DNS.Header.setRcode(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short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addSet(Name,short,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addSet(Name,short,</a:t>
            </a:r>
            <a:r>
              <a:rPr lang="en-CA" sz="1300" b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TypedObject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More complex changes 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byte[] rrToWire(Compression,int)  void rrToWire(DataByteOutputStream,Compression)</a:t>
            </a:r>
            <a:endParaRPr lang="fr-CA" sz="130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Rename method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notimplMessage(Message)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errorMessage(Message,short)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findSets(Name,short)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lookup(Name,short)</a:t>
            </a: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Rename attribute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DoubleHashMap.s2v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DoubleHashMap.byString, DoubleHashMap.v2s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DoubleHashMap.byInteger</a:t>
            </a:r>
            <a:endParaRPr lang="fr-CA" sz="130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lvl="0" indent="449263" eaLnBrk="0" hangingPunct="0"/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[sometimes reveals structure] private Hashtable  h 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private Entry [] </a:t>
            </a:r>
            <a:r>
              <a:rPr lang="en-CA" sz="130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table</a:t>
            </a:r>
          </a:p>
          <a:p>
            <a:pPr lvl="0" indent="449263" eaLnBrk="0" hangingPunct="0"/>
            <a:r>
              <a:rPr lang="en-CA" sz="1300" b="1" u="sng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...</a:t>
            </a:r>
            <a:endParaRPr lang="fr-CA" sz="1300"/>
          </a:p>
        </p:txBody>
      </p:sp>
      <p:sp>
        <p:nvSpPr>
          <p:cNvPr id="11" name="TextBox 10"/>
          <p:cNvSpPr txBox="1"/>
          <p:nvPr/>
        </p:nvSpPr>
        <p:spPr>
          <a:xfrm>
            <a:off x="1781881" y="5651956"/>
            <a:ext cx="718260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mtClean="0"/>
              <a:t>CAN THIS KIND OF INFORMATION HELP DEFECT PREDICTION?</a:t>
            </a:r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4337786" y="6011996"/>
            <a:ext cx="462633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mtClean="0"/>
              <a:t>HOW DO WE GET THAT INFORMATION? </a:t>
            </a:r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4337786" y="6372036"/>
            <a:ext cx="253146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mtClean="0"/>
              <a:t>HOW DO WE USE IT?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130000"/>
                  </a:schemeClr>
                </a:solidFill>
              </a:rPr>
              <a:t>How to get the information.</a:t>
            </a:r>
            <a:endParaRPr lang="fr-C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07FA8-5FB8-43F0-BE67-E0C6C2DA8FFA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4967536" y="4077072"/>
            <a:ext cx="392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smtClean="0">
                <a:latin typeface="+mn-lt"/>
              </a:rPr>
              <a:t>The second diagram is the result of edit operations appplied to the first.</a:t>
            </a:r>
            <a:endParaRPr lang="en-CA" sz="2000" b="1" smtClean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677" y="4725145"/>
            <a:ext cx="4416826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19522931">
            <a:off x="6232953" y="5997539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smtClean="0">
                <a:latin typeface="+mn-lt"/>
              </a:rPr>
              <a:t>Example</a:t>
            </a:r>
            <a:endParaRPr lang="fr-CA" sz="200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5656" y="141277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smtClean="0">
                <a:latin typeface="+mn-lt"/>
              </a:rPr>
              <a:t>In the general case,</a:t>
            </a:r>
          </a:p>
          <a:p>
            <a:r>
              <a:rPr lang="en-CA" sz="2000" b="1" smtClean="0">
                <a:latin typeface="+mn-lt"/>
              </a:rPr>
              <a:t>Reverse engineer the diagrams and “diff” them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15616" y="230997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smtClean="0">
                <a:latin typeface="+mn-lt"/>
              </a:rPr>
              <a:t>PADL (Gueheneuc et. al  [ICSM, 2004]) </a:t>
            </a:r>
          </a:p>
          <a:p>
            <a:r>
              <a:rPr lang="en-CA" sz="1600" smtClean="0">
                <a:latin typeface="+mn-lt"/>
              </a:rPr>
              <a:t>AOL (Antoniol et. al)</a:t>
            </a:r>
          </a:p>
          <a:p>
            <a:r>
              <a:rPr lang="en-CA" sz="1600" smtClean="0">
                <a:latin typeface="+mn-lt"/>
              </a:rPr>
              <a:t>...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267744" y="2060848"/>
            <a:ext cx="216024" cy="2880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27" name="Rectangle 26"/>
          <p:cNvSpPr/>
          <p:nvPr/>
        </p:nvSpPr>
        <p:spPr>
          <a:xfrm>
            <a:off x="5076056" y="213285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smtClean="0">
                <a:latin typeface="+mn-lt"/>
              </a:rPr>
              <a:t>Xing et al. 	       UMLDiff [TSE, 2005]</a:t>
            </a:r>
          </a:p>
          <a:p>
            <a:r>
              <a:rPr lang="en-CA" sz="1600" smtClean="0">
                <a:latin typeface="+mn-lt"/>
              </a:rPr>
              <a:t>Mandelin et al.   [TSE, 2010]</a:t>
            </a:r>
            <a:endParaRPr lang="en-CA" sz="1600" smtClean="0"/>
          </a:p>
          <a:p>
            <a:r>
              <a:rPr lang="en-CA" sz="1600" smtClean="0">
                <a:latin typeface="+mn-lt"/>
              </a:rPr>
              <a:t>EMFCompare    A tool used in industry</a:t>
            </a:r>
          </a:p>
          <a:p>
            <a:r>
              <a:rPr lang="en-CA" sz="1600" smtClean="0">
                <a:latin typeface="+mn-lt"/>
              </a:rPr>
              <a:t>...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51920" y="321297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mtClean="0">
                <a:latin typeface="+mn-lt"/>
              </a:rPr>
              <a:t>Limitations of existing work: </a:t>
            </a:r>
          </a:p>
          <a:p>
            <a:r>
              <a:rPr lang="en-CA" smtClean="0">
                <a:latin typeface="+mn-lt"/>
              </a:rPr>
              <a:t>	Scalability, Accuracy, Scope of applicability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06193" y="2176403"/>
            <a:ext cx="11801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Get the info</a:t>
            </a:r>
          </a:p>
          <a:p>
            <a:r>
              <a:rPr lang="en-CA" sz="1200">
                <a:solidFill>
                  <a:schemeClr val="bg1"/>
                </a:solidFill>
                <a:latin typeface="+mn-lt"/>
              </a:rPr>
              <a:t> </a:t>
            </a:r>
            <a:r>
              <a:rPr lang="en-CA" sz="1200" smtClean="0">
                <a:solidFill>
                  <a:schemeClr val="bg1"/>
                </a:solidFill>
                <a:latin typeface="+mn-lt"/>
              </a:rPr>
              <a:t>Diffing artifacts</a:t>
            </a:r>
          </a:p>
          <a:p>
            <a:r>
              <a:rPr lang="en-CA" sz="1200" i="1" smtClean="0">
                <a:solidFill>
                  <a:schemeClr val="bg1"/>
                </a:solidFill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6084168" y="2060848"/>
            <a:ext cx="360040" cy="2880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pic>
        <p:nvPicPr>
          <p:cNvPr id="34" name="Picture 7" descr="C:\Users\Jekyll\Pictures\madmatch_log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97152"/>
            <a:ext cx="1728192" cy="484594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971600" y="5233263"/>
            <a:ext cx="38884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mtClean="0">
                <a:latin typeface="+mn-lt"/>
              </a:rPr>
              <a:t>Costs are assigned to the operations</a:t>
            </a:r>
          </a:p>
          <a:p>
            <a:r>
              <a:rPr lang="en-CA" smtClean="0">
                <a:latin typeface="+mn-lt"/>
              </a:rPr>
              <a:t>  </a:t>
            </a:r>
            <a:r>
              <a:rPr lang="en-CA" smtClean="0">
                <a:latin typeface="+mn-lt"/>
                <a:sym typeface="Wingdings" pitchFamily="2" charset="2"/>
              </a:rPr>
              <a:t> </a:t>
            </a:r>
            <a:r>
              <a:rPr lang="en-CA" b="1" smtClean="0">
                <a:latin typeface="+mn-lt"/>
              </a:rPr>
              <a:t>Optimisation problem</a:t>
            </a:r>
          </a:p>
          <a:p>
            <a:r>
              <a:rPr lang="en-CA" smtClean="0">
                <a:latin typeface="+mn-lt"/>
              </a:rPr>
              <a:t>        find the cheapest transformation.</a:t>
            </a:r>
          </a:p>
          <a:p>
            <a:r>
              <a:rPr lang="en-CA" smtClean="0">
                <a:latin typeface="+mn-lt"/>
              </a:rPr>
              <a:t>Our solution: a </a:t>
            </a:r>
            <a:r>
              <a:rPr lang="en-CA" b="1" smtClean="0">
                <a:latin typeface="+mn-lt"/>
              </a:rPr>
              <a:t>Tabu Search</a:t>
            </a:r>
          </a:p>
          <a:p>
            <a:r>
              <a:rPr lang="en-CA" smtClean="0">
                <a:latin typeface="+mn-lt"/>
              </a:rPr>
              <a:t>enhanced by lexical information</a:t>
            </a:r>
            <a:endParaRPr lang="en-CA" sz="2000" b="1" smtClean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915816" y="3933056"/>
            <a:ext cx="1152128" cy="1008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2915816" y="4509120"/>
            <a:ext cx="1944216" cy="5040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2" grpId="0"/>
      <p:bldP spid="27" grpId="0"/>
      <p:bldP spid="28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130000"/>
                  </a:schemeClr>
                </a:solidFill>
              </a:rPr>
              <a:t>Running example</a:t>
            </a:r>
            <a:endParaRPr lang="fr-C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-106193" y="2176403"/>
            <a:ext cx="11801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solidFill>
                  <a:schemeClr val="bg1"/>
                </a:solidFill>
                <a:latin typeface="+mn-lt"/>
              </a:rPr>
              <a:t>Get the info</a:t>
            </a:r>
          </a:p>
          <a:p>
            <a:r>
              <a:rPr lang="en-CA" sz="1200">
                <a:solidFill>
                  <a:schemeClr val="bg1"/>
                </a:solidFill>
                <a:latin typeface="+mn-lt"/>
              </a:rPr>
              <a:t> </a:t>
            </a:r>
            <a:r>
              <a:rPr lang="en-CA" sz="1200" smtClean="0">
                <a:solidFill>
                  <a:schemeClr val="bg1"/>
                </a:solidFill>
                <a:latin typeface="+mn-lt"/>
              </a:rPr>
              <a:t>Diffing artifacts</a:t>
            </a:r>
          </a:p>
          <a:p>
            <a:r>
              <a:rPr lang="en-CA" sz="1200" i="1" smtClean="0">
                <a:solidFill>
                  <a:schemeClr val="bg1"/>
                </a:solidFill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7704" y="4084617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smtClean="0"/>
              <a:t>1) the class TheClient was renamed into Client;</a:t>
            </a:r>
          </a:p>
          <a:p>
            <a:r>
              <a:rPr lang="en-CA" sz="1600" b="1" smtClean="0"/>
              <a:t>2) the class Ticket was split into classes MyTicket and Ticket;</a:t>
            </a:r>
          </a:p>
          <a:p>
            <a:r>
              <a:rPr lang="en-CA" sz="1600" b="1" smtClean="0"/>
              <a:t>3) the method newLottery was moved from the class Client to   the class Lottery and renamed addNewLottery;</a:t>
            </a:r>
          </a:p>
          <a:p>
            <a:r>
              <a:rPr lang="en-CA" sz="1600" smtClean="0"/>
              <a:t>4) the method BuyTciket was renamed buySomeTickets;</a:t>
            </a:r>
          </a:p>
          <a:p>
            <a:r>
              <a:rPr lang="en-CA" sz="1600" smtClean="0"/>
              <a:t>5) the attribute yTokens was renamed yTickets;</a:t>
            </a:r>
          </a:p>
          <a:p>
            <a:r>
              <a:rPr lang="en-CA" sz="1600" smtClean="0"/>
              <a:t>6) the method YouWon was renamed youWon;</a:t>
            </a:r>
          </a:p>
          <a:p>
            <a:r>
              <a:rPr lang="en-CA" sz="1600" smtClean="0"/>
              <a:t>7) the class Instance was deleted;</a:t>
            </a:r>
          </a:p>
          <a:p>
            <a:r>
              <a:rPr lang="en-CA" sz="1600" smtClean="0"/>
              <a:t>8) a new class TicketLaw was added;</a:t>
            </a:r>
          </a:p>
          <a:p>
            <a:r>
              <a:rPr lang="en-CA" sz="1600" smtClean="0"/>
              <a:t>9) the attribute freeTokens was deleted;</a:t>
            </a:r>
          </a:p>
          <a:p>
            <a:r>
              <a:rPr lang="en-CA" sz="1600" smtClean="0"/>
              <a:t>10) a new attribute running was inserted (in Lottery).</a:t>
            </a:r>
            <a:endParaRPr lang="fr-CA" sz="160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1799" y="1628800"/>
            <a:ext cx="77726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979712" y="370774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smtClean="0"/>
              <a:t>Find the differences!!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en-CA" smtClean="0"/>
              <a:t>Data Modeling</a:t>
            </a:r>
            <a:endParaRPr lang="fr-CA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435100" y="1580728"/>
            <a:ext cx="7499350" cy="4800600"/>
          </a:xfrm>
        </p:spPr>
        <p:txBody>
          <a:bodyPr/>
          <a:lstStyle/>
          <a:p>
            <a:endParaRPr lang="en-CA" sz="2000" smtClean="0"/>
          </a:p>
          <a:p>
            <a:endParaRPr lang="en-CA" sz="800" smtClean="0"/>
          </a:p>
          <a:p>
            <a:endParaRPr lang="fr-CA" sz="2000" b="1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10C3C-61F3-4B53-818D-F0CA92582407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pic>
        <p:nvPicPr>
          <p:cNvPr id="26629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3" name="Curved Connector 22"/>
          <p:cNvCxnSpPr>
            <a:cxnSpLocks noChangeShapeType="1"/>
          </p:cNvCxnSpPr>
          <p:nvPr/>
        </p:nvCxnSpPr>
        <p:spPr bwMode="auto">
          <a:xfrm rot="10800000" flipV="1">
            <a:off x="3509812" y="2127312"/>
            <a:ext cx="103470" cy="2484399"/>
          </a:xfrm>
          <a:prstGeom prst="curvedConnector3">
            <a:avLst>
              <a:gd name="adj1" fmla="val 1043992"/>
            </a:avLst>
          </a:prstGeom>
          <a:noFill/>
          <a:ln w="635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971600" y="4653136"/>
            <a:ext cx="2390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smtClean="0">
                <a:latin typeface="+mn-lt"/>
              </a:rPr>
              <a:t>Entity</a:t>
            </a:r>
          </a:p>
          <a:p>
            <a:r>
              <a:rPr lang="en-CA" sz="1600">
                <a:latin typeface="+mn-lt"/>
              </a:rPr>
              <a:t> </a:t>
            </a:r>
            <a:r>
              <a:rPr lang="en-CA" sz="1600" smtClean="0">
                <a:latin typeface="+mn-lt"/>
              </a:rPr>
              <a:t>label: &lt;</a:t>
            </a:r>
            <a:r>
              <a:rPr lang="en-CA" sz="1600" b="1" i="1" smtClean="0">
                <a:latin typeface="+mn-lt"/>
              </a:rPr>
              <a:t>type</a:t>
            </a:r>
            <a:r>
              <a:rPr lang="en-CA" sz="1600" smtClean="0">
                <a:latin typeface="+mn-lt"/>
              </a:rPr>
              <a:t>, </a:t>
            </a:r>
            <a:r>
              <a:rPr lang="en-CA" sz="1600" b="1" i="1" smtClean="0">
                <a:latin typeface="+mn-lt"/>
              </a:rPr>
              <a:t>name</a:t>
            </a:r>
            <a:r>
              <a:rPr lang="en-CA" sz="1600" smtClean="0">
                <a:latin typeface="+mn-lt"/>
              </a:rPr>
              <a:t>, feats&gt;</a:t>
            </a:r>
            <a:endParaRPr lang="fr-CA" sz="160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5262299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smtClean="0">
                <a:latin typeface="+mn-lt"/>
              </a:rPr>
              <a:t>Relatioship</a:t>
            </a:r>
          </a:p>
          <a:p>
            <a:r>
              <a:rPr lang="en-CA" sz="1600" smtClean="0">
                <a:latin typeface="+mn-lt"/>
              </a:rPr>
              <a:t>&lt;type&gt;</a:t>
            </a:r>
          </a:p>
          <a:p>
            <a:r>
              <a:rPr lang="en-CA" sz="1600">
                <a:latin typeface="+mn-lt"/>
              </a:rPr>
              <a:t> </a:t>
            </a:r>
            <a:r>
              <a:rPr lang="en-CA" sz="1600" smtClean="0">
                <a:latin typeface="+mn-lt"/>
              </a:rPr>
              <a:t>contains (type 9)</a:t>
            </a:r>
            <a:endParaRPr lang="fr-CA" sz="160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16832"/>
            <a:ext cx="2304256" cy="25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2078" y="1412776"/>
            <a:ext cx="55519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874" y="3105343"/>
            <a:ext cx="56441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-106193" y="2176403"/>
            <a:ext cx="11801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</a:t>
            </a:r>
            <a:r>
              <a:rPr lang="en-CA" sz="1200" smtClean="0">
                <a:solidFill>
                  <a:schemeClr val="bg1"/>
                </a:solidFill>
                <a:latin typeface="+mn-lt"/>
              </a:rPr>
              <a:t>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en-CA" smtClean="0"/>
              <a:t>Cost modeling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B8103-183F-48FC-8DC8-CDBA433707D2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pic>
        <p:nvPicPr>
          <p:cNvPr id="28677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87624" y="198477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smtClean="0">
                <a:latin typeface="+mn-lt"/>
              </a:rPr>
              <a:t>Cost	Basic Edit Operation</a:t>
            </a:r>
          </a:p>
          <a:p>
            <a:r>
              <a:rPr lang="en-CA" smtClean="0">
                <a:latin typeface="+mn-lt"/>
              </a:rPr>
              <a:t>c</a:t>
            </a:r>
            <a:r>
              <a:rPr lang="en-CA" baseline="-25000" smtClean="0">
                <a:latin typeface="+mn-lt"/>
              </a:rPr>
              <a:t>nlm</a:t>
            </a:r>
            <a:r>
              <a:rPr lang="en-CA" smtClean="0">
                <a:latin typeface="+mn-lt"/>
              </a:rPr>
              <a:t>   </a:t>
            </a:r>
            <a:r>
              <a:rPr lang="en-CA">
                <a:latin typeface="+mn-lt"/>
              </a:rPr>
              <a:t>	</a:t>
            </a:r>
            <a:r>
              <a:rPr lang="en-CA" smtClean="0">
                <a:latin typeface="+mn-lt"/>
              </a:rPr>
              <a:t>Matching of two nodes with different labels (depends on their similarity)</a:t>
            </a:r>
            <a:endParaRPr lang="en-CA" baseline="-25000">
              <a:latin typeface="+mn-lt"/>
            </a:endParaRPr>
          </a:p>
          <a:p>
            <a:r>
              <a:rPr lang="en-CA" smtClean="0">
                <a:latin typeface="+mn-lt"/>
              </a:rPr>
              <a:t>c</a:t>
            </a:r>
            <a:r>
              <a:rPr lang="en-CA" baseline="-25000" smtClean="0">
                <a:latin typeface="+mn-lt"/>
              </a:rPr>
              <a:t>nd</a:t>
            </a:r>
            <a:r>
              <a:rPr lang="en-CA" smtClean="0">
                <a:latin typeface="+mn-lt"/>
              </a:rPr>
              <a:t>   	Deletion of </a:t>
            </a:r>
            <a:r>
              <a:rPr lang="en-CA">
                <a:latin typeface="+mn-lt"/>
              </a:rPr>
              <a:t>a </a:t>
            </a:r>
            <a:r>
              <a:rPr lang="en-CA" smtClean="0">
                <a:latin typeface="+mn-lt"/>
              </a:rPr>
              <a:t>node from G</a:t>
            </a:r>
            <a:r>
              <a:rPr lang="en-CA" baseline="-25000">
                <a:latin typeface="+mn-lt"/>
              </a:rPr>
              <a:t>1</a:t>
            </a:r>
          </a:p>
          <a:p>
            <a:r>
              <a:rPr lang="en-CA">
                <a:latin typeface="+mn-lt"/>
              </a:rPr>
              <a:t>c</a:t>
            </a:r>
            <a:r>
              <a:rPr lang="en-CA" baseline="-25000">
                <a:latin typeface="+mn-lt"/>
              </a:rPr>
              <a:t>ni</a:t>
            </a:r>
            <a:r>
              <a:rPr lang="en-CA">
                <a:latin typeface="+mn-lt"/>
              </a:rPr>
              <a:t> </a:t>
            </a:r>
            <a:r>
              <a:rPr lang="en-CA" smtClean="0">
                <a:latin typeface="+mn-lt"/>
              </a:rPr>
              <a:t>   	Insertion of a node in G</a:t>
            </a:r>
            <a:r>
              <a:rPr lang="en-CA" baseline="-25000">
                <a:latin typeface="+mn-lt"/>
              </a:rPr>
              <a:t>2</a:t>
            </a:r>
          </a:p>
          <a:p>
            <a:r>
              <a:rPr lang="en-CA" smtClean="0">
                <a:latin typeface="+mn-lt"/>
              </a:rPr>
              <a:t>c</a:t>
            </a:r>
            <a:r>
              <a:rPr lang="en-CA" baseline="-25000" smtClean="0">
                <a:latin typeface="+mn-lt"/>
              </a:rPr>
              <a:t>amd</a:t>
            </a:r>
            <a:r>
              <a:rPr lang="en-CA" smtClean="0">
                <a:latin typeface="+mn-lt"/>
              </a:rPr>
              <a:t> 	Deletion of an arc between two matched nodes from G</a:t>
            </a:r>
            <a:r>
              <a:rPr lang="en-CA" baseline="-25000">
                <a:latin typeface="+mn-lt"/>
              </a:rPr>
              <a:t>1</a:t>
            </a:r>
            <a:r>
              <a:rPr lang="en-CA" smtClean="0">
                <a:latin typeface="+mn-lt"/>
              </a:rPr>
              <a:t> </a:t>
            </a:r>
            <a:endParaRPr lang="en-CA">
              <a:latin typeface="+mn-lt"/>
            </a:endParaRPr>
          </a:p>
          <a:p>
            <a:r>
              <a:rPr lang="en-CA">
                <a:latin typeface="+mn-lt"/>
              </a:rPr>
              <a:t>c</a:t>
            </a:r>
            <a:r>
              <a:rPr lang="en-CA" baseline="-25000">
                <a:latin typeface="+mn-lt"/>
              </a:rPr>
              <a:t>ami</a:t>
            </a:r>
            <a:r>
              <a:rPr lang="en-CA">
                <a:latin typeface="+mn-lt"/>
              </a:rPr>
              <a:t> </a:t>
            </a:r>
            <a:r>
              <a:rPr lang="en-CA" smtClean="0">
                <a:latin typeface="+mn-lt"/>
              </a:rPr>
              <a:t> 	Insertion of an arc between two matched nodes in G</a:t>
            </a:r>
            <a:r>
              <a:rPr lang="en-CA" baseline="-25000">
                <a:latin typeface="+mn-lt"/>
              </a:rPr>
              <a:t>2</a:t>
            </a:r>
          </a:p>
          <a:p>
            <a:r>
              <a:rPr lang="en-CA">
                <a:latin typeface="+mn-lt"/>
              </a:rPr>
              <a:t>c</a:t>
            </a:r>
            <a:r>
              <a:rPr lang="en-CA" baseline="-25000">
                <a:latin typeface="+mn-lt"/>
              </a:rPr>
              <a:t>aud</a:t>
            </a:r>
            <a:r>
              <a:rPr lang="en-CA">
                <a:latin typeface="+mn-lt"/>
              </a:rPr>
              <a:t> </a:t>
            </a:r>
            <a:r>
              <a:rPr lang="en-CA" smtClean="0">
                <a:latin typeface="+mn-lt"/>
              </a:rPr>
              <a:t> 	Deletion of an arc between two nodes, of </a:t>
            </a:r>
            <a:r>
              <a:rPr lang="en-CA">
                <a:latin typeface="+mn-lt"/>
              </a:rPr>
              <a:t>which at least one is </a:t>
            </a:r>
            <a:r>
              <a:rPr lang="en-CA" smtClean="0">
                <a:latin typeface="+mn-lt"/>
              </a:rPr>
              <a:t>deleted</a:t>
            </a:r>
            <a:endParaRPr lang="en-CA">
              <a:latin typeface="+mn-lt"/>
            </a:endParaRPr>
          </a:p>
          <a:p>
            <a:r>
              <a:rPr lang="en-CA">
                <a:latin typeface="+mn-lt"/>
              </a:rPr>
              <a:t>c</a:t>
            </a:r>
            <a:r>
              <a:rPr lang="en-CA" baseline="-25000">
                <a:latin typeface="+mn-lt"/>
              </a:rPr>
              <a:t>aui</a:t>
            </a:r>
            <a:r>
              <a:rPr lang="en-CA">
                <a:latin typeface="+mn-lt"/>
              </a:rPr>
              <a:t> </a:t>
            </a:r>
            <a:r>
              <a:rPr lang="en-CA" smtClean="0">
                <a:latin typeface="+mn-lt"/>
              </a:rPr>
              <a:t>	Insertion of an arc between </a:t>
            </a:r>
            <a:r>
              <a:rPr lang="en-CA">
                <a:latin typeface="+mn-lt"/>
              </a:rPr>
              <a:t>two </a:t>
            </a:r>
            <a:r>
              <a:rPr lang="en-CA" smtClean="0">
                <a:latin typeface="+mn-lt"/>
              </a:rPr>
              <a:t>nodes, </a:t>
            </a:r>
            <a:r>
              <a:rPr lang="en-CA">
                <a:latin typeface="+mn-lt"/>
              </a:rPr>
              <a:t>of which at least one is </a:t>
            </a:r>
            <a:r>
              <a:rPr lang="en-CA" smtClean="0">
                <a:latin typeface="+mn-lt"/>
              </a:rPr>
              <a:t>inserted</a:t>
            </a:r>
            <a:endParaRPr lang="fr-CA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4725144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CA" b="1" u="sng" smtClean="0">
                <a:latin typeface="+mn-lt"/>
              </a:rPr>
              <a:t>High Level setting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3648" y="5190291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i="1" smtClean="0">
                <a:latin typeface="+mn-lt"/>
              </a:rPr>
              <a:t>Control Error-Tolerance</a:t>
            </a:r>
          </a:p>
          <a:p>
            <a:pPr lvl="0"/>
            <a:r>
              <a:rPr lang="en-CA" sz="1600" b="1" i="1" smtClean="0"/>
              <a:t>Control contribution of different information</a:t>
            </a:r>
          </a:p>
          <a:p>
            <a:r>
              <a:rPr lang="en-CA" sz="1600" b="1" i="1" smtClean="0"/>
              <a:t>Address direction of matching</a:t>
            </a:r>
            <a:endParaRPr lang="en-CA" sz="160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</a:t>
            </a:r>
            <a:r>
              <a:rPr lang="en-CA" sz="1200" smtClean="0">
                <a:solidFill>
                  <a:schemeClr val="bg1"/>
                </a:solidFill>
                <a:latin typeface="+mn-lt"/>
              </a:rPr>
              <a:t>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156361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CA" b="1" u="sng" smtClean="0">
                <a:latin typeface="+mn-lt"/>
              </a:rPr>
              <a:t>Basic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en-CA" smtClean="0"/>
              <a:t>Solution overview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B8103-183F-48FC-8DC8-CDBA433707D2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pic>
        <p:nvPicPr>
          <p:cNvPr id="28677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47571" y="3068960"/>
            <a:ext cx="53887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CA" b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Key idea borrowed from litterature:</a:t>
            </a:r>
            <a:r>
              <a:rPr kumimoji="0" lang="en-CA" b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b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Identifier splitting</a:t>
            </a:r>
            <a:endParaRPr kumimoji="0" lang="fr-CA" b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3368867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mtClean="0">
                <a:latin typeface="+mn-lt"/>
              </a:rPr>
              <a:t>Selected Technique</a:t>
            </a:r>
            <a:r>
              <a:rPr lang="en-CA">
                <a:latin typeface="+mn-lt"/>
              </a:rPr>
              <a:t>: CamelCase </a:t>
            </a:r>
            <a:r>
              <a:rPr lang="en-CA" smtClean="0">
                <a:latin typeface="+mn-lt"/>
              </a:rPr>
              <a:t>Split</a:t>
            </a:r>
            <a:endParaRPr lang="en-CA" sz="160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4972" y="3402228"/>
            <a:ext cx="3952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1600" smtClean="0">
                <a:latin typeface="+mn-lt"/>
              </a:rPr>
              <a:t>ex:drawVerticalLabel </a:t>
            </a:r>
            <a:r>
              <a:rPr lang="en-CA" sz="1600" smtClean="0">
                <a:latin typeface="+mn-lt"/>
                <a:sym typeface="Wingdings" pitchFamily="2" charset="2"/>
              </a:rPr>
              <a:t> {draw,vertical,label} </a:t>
            </a:r>
            <a:endParaRPr lang="en-CA" sz="1600">
              <a:latin typeface="+mn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923928" y="1333897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CA" b="1" u="sng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Tabu Search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65945"/>
            <a:ext cx="187220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19" y="1765945"/>
            <a:ext cx="2016224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187" y="1837953"/>
            <a:ext cx="20522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059832" y="2708920"/>
            <a:ext cx="343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smtClean="0">
                <a:latin typeface="+mn-lt"/>
              </a:rPr>
              <a:t>Exploiting textual </a:t>
            </a:r>
            <a:r>
              <a:rPr lang="en-CA" b="1" u="sng">
                <a:latin typeface="+mn-lt"/>
              </a:rPr>
              <a:t>information</a:t>
            </a:r>
            <a:endParaRPr lang="fr-CA" b="1" u="sng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3789040"/>
            <a:ext cx="320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1600" b="1" i="1" smtClean="0">
                <a:latin typeface="+mn-lt"/>
              </a:rPr>
              <a:t>Label dissimilarity computation</a:t>
            </a:r>
            <a:endParaRPr lang="en-CA" sz="1600" b="1" i="1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8184" y="3789040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1600" b="1" i="1" smtClean="0">
                <a:latin typeface="+mn-lt"/>
              </a:rPr>
              <a:t>Search initialisation</a:t>
            </a:r>
            <a:endParaRPr lang="en-CA" sz="1600" b="1" i="1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9952" y="4242574"/>
            <a:ext cx="23762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5125" lvl="0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1600" b="1" i="1" smtClean="0">
                <a:latin typeface="+mn-lt"/>
              </a:rPr>
              <a:t>Search space reduction</a:t>
            </a:r>
            <a:endParaRPr lang="en-CA" sz="1600" b="1" i="1">
              <a:latin typeface="+mn-l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770643"/>
            <a:ext cx="3816424" cy="2087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364088" y="4701394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b="1">
                <a:latin typeface="+mn-lt"/>
              </a:rPr>
              <a:t>Entity Term Matrix</a:t>
            </a:r>
            <a:endParaRPr lang="fr-CA" sz="1600" b="1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19672" y="5436765"/>
            <a:ext cx="2520950" cy="944563"/>
            <a:chOff x="755576" y="5373588"/>
            <a:chExt cx="2520950" cy="944563"/>
          </a:xfrm>
        </p:grpSpPr>
        <p:sp>
          <p:nvSpPr>
            <p:cNvPr id="31" name="Rectangle 30"/>
            <p:cNvSpPr/>
            <p:nvPr/>
          </p:nvSpPr>
          <p:spPr>
            <a:xfrm>
              <a:off x="2339901" y="5408513"/>
              <a:ext cx="936625" cy="28892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>
                  <a:solidFill>
                    <a:schemeClr val="tx1"/>
                  </a:solidFill>
                </a:rPr>
                <a:t>Lottery</a:t>
              </a:r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5576" y="6021288"/>
              <a:ext cx="1441450" cy="296863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>
                  <a:solidFill>
                    <a:schemeClr val="tx1"/>
                  </a:solidFill>
                </a:rPr>
                <a:t>newLottery()</a:t>
              </a:r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00038" y="5373588"/>
              <a:ext cx="1152525" cy="360363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>
                  <a:solidFill>
                    <a:schemeClr val="tx1"/>
                  </a:solidFill>
                </a:rPr>
                <a:t>TheClient</a:t>
              </a:r>
              <a:endParaRPr lang="fr-CA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11"/>
            <p:cNvCxnSpPr>
              <a:cxnSpLocks noChangeShapeType="1"/>
              <a:stCxn id="33" idx="3"/>
              <a:endCxn id="31" idx="1"/>
            </p:cNvCxnSpPr>
            <p:nvPr/>
          </p:nvCxnSpPr>
          <p:spPr bwMode="auto">
            <a:xfrm flipV="1">
              <a:off x="2052563" y="5552976"/>
              <a:ext cx="28733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" name="Curved Connector 19"/>
            <p:cNvCxnSpPr>
              <a:cxnSpLocks noChangeShapeType="1"/>
              <a:stCxn id="31" idx="0"/>
              <a:endCxn id="33" idx="0"/>
            </p:cNvCxnSpPr>
            <p:nvPr/>
          </p:nvCxnSpPr>
          <p:spPr bwMode="auto">
            <a:xfrm rot="16200000" flipV="1">
              <a:off x="2124794" y="4725095"/>
              <a:ext cx="34925" cy="1331912"/>
            </a:xfrm>
            <a:prstGeom prst="curvedConnector3">
              <a:avLst>
                <a:gd name="adj1" fmla="val 94169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37"/>
            <p:cNvCxnSpPr>
              <a:stCxn id="33" idx="2"/>
              <a:endCxn id="32" idx="0"/>
            </p:cNvCxnSpPr>
            <p:nvPr/>
          </p:nvCxnSpPr>
          <p:spPr bwMode="auto">
            <a:xfrm>
              <a:off x="1476301" y="5733951"/>
              <a:ext cx="0" cy="2873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/>
            </a:ln>
          </p:spPr>
        </p:cxnSp>
      </p:grpSp>
      <p:sp>
        <p:nvSpPr>
          <p:cNvPr id="41" name="Rectangle 40"/>
          <p:cNvSpPr/>
          <p:nvPr/>
        </p:nvSpPr>
        <p:spPr>
          <a:xfrm>
            <a:off x="1763688" y="4725144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b="1">
                <a:latin typeface="+mn-lt"/>
              </a:rPr>
              <a:t>Entity </a:t>
            </a:r>
            <a:r>
              <a:rPr lang="en-CA" sz="1600" b="1" smtClean="0">
                <a:latin typeface="+mn-lt"/>
              </a:rPr>
              <a:t>Termal footprint</a:t>
            </a:r>
            <a:endParaRPr lang="fr-CA" sz="1600" b="1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355976" y="5733256"/>
            <a:ext cx="43204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27" name="TextBox 26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Solution</a:t>
            </a:r>
          </a:p>
          <a:p>
            <a:r>
              <a:rPr lang="en-CA" sz="1200" smtClean="0"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1" grpId="0"/>
      <p:bldP spid="23" grpId="0"/>
      <p:bldP spid="24" grpId="0"/>
      <p:bldP spid="25" grpId="0"/>
      <p:bldP spid="26" grpId="0" animBg="1"/>
      <p:bldP spid="3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en-CA" smtClean="0"/>
              <a:t>MADMatch in Motion</a:t>
            </a:r>
            <a:endParaRPr lang="fr-CA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endParaRPr lang="en-CA" sz="2000" smtClean="0"/>
          </a:p>
          <a:p>
            <a:endParaRPr lang="en-CA" sz="2000" smtClean="0"/>
          </a:p>
          <a:p>
            <a:endParaRPr lang="en-CA" sz="2000" smtClean="0"/>
          </a:p>
          <a:p>
            <a:endParaRPr lang="en-CA" sz="2000" smtClean="0"/>
          </a:p>
          <a:p>
            <a:endParaRPr lang="en-CA" sz="2000" smtClean="0"/>
          </a:p>
          <a:p>
            <a:r>
              <a:rPr lang="en-CA" sz="2000" smtClean="0"/>
              <a:t>Empty solution [1156]</a:t>
            </a:r>
          </a:p>
          <a:p>
            <a:r>
              <a:rPr lang="en-CA" sz="2000" smtClean="0"/>
              <a:t>root</a:t>
            </a:r>
            <a:r>
              <a:rPr lang="en-CA" sz="2000" smtClean="0">
                <a:sym typeface="Symbol" pitchFamily="18" charset="2"/>
              </a:rPr>
              <a:t>root, TicketTicket, LotteryLottery, </a:t>
            </a:r>
            <a:r>
              <a:rPr lang="en-CA" sz="200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restartrestart </a:t>
            </a:r>
            <a:r>
              <a:rPr lang="en-CA" sz="2000" smtClean="0">
                <a:sym typeface="Symbol" pitchFamily="18" charset="2"/>
              </a:rPr>
              <a:t>[809]</a:t>
            </a:r>
            <a:endParaRPr lang="en-CA" sz="2000" smtClean="0"/>
          </a:p>
          <a:p>
            <a:r>
              <a:rPr lang="en-CA" sz="2000" smtClean="0"/>
              <a:t>Tabu Search (only contextually similar pairs are considered)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/>
              <a:t>TheClient </a:t>
            </a:r>
            <a:r>
              <a:rPr lang="en-CA" sz="1600" smtClean="0">
                <a:sym typeface="Symbol" pitchFamily="18" charset="2"/>
              </a:rPr>
              <a:t> Client 				  -86 [723]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/>
              <a:t>TheClient.</a:t>
            </a:r>
            <a:r>
              <a:rPr lang="en-CA" sz="1600" smtClean="0">
                <a:sym typeface="Symbol" pitchFamily="18" charset="2"/>
              </a:rPr>
              <a:t>YouWon()  Client.youWon()		  -84 [639]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/>
              <a:t>TheClient.</a:t>
            </a:r>
            <a:r>
              <a:rPr lang="en-CA" sz="1600" smtClean="0">
                <a:sym typeface="Symbol" pitchFamily="18" charset="2"/>
              </a:rPr>
              <a:t>BuyTciket()  </a:t>
            </a:r>
            <a:r>
              <a:rPr lang="en-CA" sz="1600" smtClean="0"/>
              <a:t>Client.</a:t>
            </a:r>
            <a:r>
              <a:rPr lang="en-CA" sz="1600" smtClean="0">
                <a:sym typeface="Symbol" pitchFamily="18" charset="2"/>
              </a:rPr>
              <a:t>buySomeTickets()	  -65 [574]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>
                <a:sym typeface="Symbol" pitchFamily="18" charset="2"/>
              </a:rPr>
              <a:t>Ticket  MyTicket (Merge of Ticket and MyTicket)	  -48 [526]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/>
              <a:t>TheClient.newLottery()</a:t>
            </a:r>
            <a:r>
              <a:rPr lang="en-CA" sz="1600" smtClean="0">
                <a:sym typeface="Symbol" pitchFamily="18" charset="2"/>
              </a:rPr>
              <a:t>  Lottery.addNewLottery()	  -44 [482]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>
                <a:solidFill>
                  <a:srgbClr val="0070C0"/>
                </a:solidFill>
              </a:rPr>
              <a:t>TheClient.yTokens </a:t>
            </a:r>
            <a:r>
              <a:rPr lang="en-CA" sz="1600" smtClean="0">
                <a:solidFill>
                  <a:srgbClr val="0070C0"/>
                </a:solidFill>
                <a:sym typeface="Symbol" pitchFamily="18" charset="2"/>
              </a:rPr>
              <a:t>  </a:t>
            </a:r>
            <a:r>
              <a:rPr lang="en-CA" sz="1600" smtClean="0">
                <a:solidFill>
                  <a:srgbClr val="0070C0"/>
                </a:solidFill>
              </a:rPr>
              <a:t>Client.yTickets		  -41 [441]</a:t>
            </a:r>
          </a:p>
          <a:p>
            <a:pPr marL="746125" lvl="1" indent="-342900">
              <a:buFont typeface="Gill Sans MT" pitchFamily="34" charset="0"/>
              <a:buAutoNum type="arabicPeriod"/>
            </a:pPr>
            <a:r>
              <a:rPr lang="en-CA" sz="1600" smtClean="0"/>
              <a:t>TheClient </a:t>
            </a:r>
            <a:r>
              <a:rPr lang="en-CA" sz="1600" smtClean="0">
                <a:sym typeface="Symbol" pitchFamily="18" charset="2"/>
              </a:rPr>
              <a:t> </a:t>
            </a:r>
            <a:r>
              <a:rPr lang="en-CA" sz="1600" smtClean="0"/>
              <a:t>TicketLaw (Merge of Ticket and TicketLaw)	 </a:t>
            </a:r>
            <a:r>
              <a:rPr lang="en-CA" sz="1600" smtClean="0">
                <a:solidFill>
                  <a:srgbClr val="FF0000"/>
                </a:solidFill>
              </a:rPr>
              <a:t>+55</a:t>
            </a:r>
            <a:r>
              <a:rPr lang="en-CA" sz="1600" smtClean="0"/>
              <a:t> [496]</a:t>
            </a:r>
          </a:p>
          <a:p>
            <a:endParaRPr lang="en-CA" sz="800" smtClean="0"/>
          </a:p>
          <a:p>
            <a:endParaRPr lang="fr-CA" sz="2000" b="1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76A4A-0BE9-4DDE-A921-81184CE4A274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33797" name="Picture 4" descr="Ecole Polytechnique">
            <a:hlinkClick r:id="rId3" tooltip="Page d'accueil de Polytechniqu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25" y="88900"/>
            <a:ext cx="132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6380" y="1215641"/>
            <a:ext cx="7610475" cy="20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79" y="4509120"/>
            <a:ext cx="64916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179340" y="1233135"/>
            <a:ext cx="432048" cy="155891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6900006" y="1256885"/>
            <a:ext cx="432048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/>
          <p:cNvSpPr/>
          <p:nvPr/>
        </p:nvSpPr>
        <p:spPr>
          <a:xfrm>
            <a:off x="3275856" y="1712683"/>
            <a:ext cx="360040" cy="216024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/>
          <p:cNvSpPr/>
          <p:nvPr/>
        </p:nvSpPr>
        <p:spPr>
          <a:xfrm>
            <a:off x="7008397" y="1700808"/>
            <a:ext cx="371915" cy="216024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/>
          <p:cNvSpPr/>
          <p:nvPr/>
        </p:nvSpPr>
        <p:spPr>
          <a:xfrm>
            <a:off x="3828170" y="1712683"/>
            <a:ext cx="360040" cy="204149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7668344" y="1700808"/>
            <a:ext cx="371916" cy="216024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/>
          <p:cNvSpPr/>
          <p:nvPr/>
        </p:nvSpPr>
        <p:spPr>
          <a:xfrm>
            <a:off x="3768037" y="2780928"/>
            <a:ext cx="504056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7596336" y="2780928"/>
            <a:ext cx="504056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/>
          <p:cNvSpPr/>
          <p:nvPr/>
        </p:nvSpPr>
        <p:spPr>
          <a:xfrm>
            <a:off x="1835696" y="1700808"/>
            <a:ext cx="504056" cy="216024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Rectangle 40"/>
          <p:cNvSpPr/>
          <p:nvPr/>
        </p:nvSpPr>
        <p:spPr>
          <a:xfrm>
            <a:off x="5387838" y="1665183"/>
            <a:ext cx="504056" cy="16776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Rectangle 41"/>
          <p:cNvSpPr/>
          <p:nvPr/>
        </p:nvSpPr>
        <p:spPr>
          <a:xfrm>
            <a:off x="1919579" y="3105343"/>
            <a:ext cx="576064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5520737" y="3129093"/>
            <a:ext cx="959854" cy="12026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1512039" y="2636912"/>
            <a:ext cx="504056" cy="167765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5148064" y="2636912"/>
            <a:ext cx="539681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2267744" y="2660662"/>
            <a:ext cx="432048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5844394" y="2636912"/>
            <a:ext cx="432048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1271507" y="2192989"/>
            <a:ext cx="648072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/>
          <p:cNvSpPr/>
          <p:nvPr/>
        </p:nvSpPr>
        <p:spPr>
          <a:xfrm>
            <a:off x="7956376" y="3045211"/>
            <a:ext cx="864096" cy="144016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6444208" y="1700808"/>
            <a:ext cx="864096" cy="216024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TextBox 26"/>
          <p:cNvSpPr txBox="1"/>
          <p:nvPr/>
        </p:nvSpPr>
        <p:spPr>
          <a:xfrm>
            <a:off x="-106193" y="2176403"/>
            <a:ext cx="11833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latin typeface="+mn-lt"/>
              </a:rPr>
              <a:t>Context</a:t>
            </a:r>
          </a:p>
          <a:p>
            <a:endParaRPr lang="en-CA" sz="800" b="1" smtClean="0">
              <a:latin typeface="+mn-lt"/>
            </a:endParaRPr>
          </a:p>
          <a:p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Get the info</a:t>
            </a:r>
          </a:p>
          <a:p>
            <a:r>
              <a:rPr lang="en-CA" sz="1200">
                <a:latin typeface="+mn-lt"/>
              </a:rPr>
              <a:t> </a:t>
            </a:r>
            <a:r>
              <a:rPr lang="en-CA" sz="1200" smtClean="0">
                <a:latin typeface="+mn-lt"/>
              </a:rPr>
              <a:t>Diffing artifacts</a:t>
            </a:r>
          </a:p>
          <a:p>
            <a:r>
              <a:rPr lang="en-CA" sz="1200" i="1" smtClean="0">
                <a:latin typeface="+mn-lt"/>
              </a:rPr>
              <a:t> MADMatch</a:t>
            </a:r>
          </a:p>
          <a:p>
            <a:r>
              <a:rPr lang="en-CA" sz="1200" smtClean="0">
                <a:latin typeface="+mn-lt"/>
              </a:rPr>
              <a:t> Data Modeling</a:t>
            </a:r>
          </a:p>
          <a:p>
            <a:r>
              <a:rPr lang="en-CA" sz="1200" smtClean="0">
                <a:latin typeface="+mn-lt"/>
              </a:rPr>
              <a:t> Cost Modeling</a:t>
            </a:r>
          </a:p>
          <a:p>
            <a:r>
              <a:rPr lang="en-CA" sz="1200" smtClean="0">
                <a:latin typeface="+mn-lt"/>
              </a:rPr>
              <a:t> Solution</a:t>
            </a:r>
          </a:p>
          <a:p>
            <a:r>
              <a:rPr lang="en-CA" sz="1200" smtClean="0">
                <a:solidFill>
                  <a:schemeClr val="bg1"/>
                </a:solidFill>
                <a:latin typeface="+mn-lt"/>
              </a:rPr>
              <a:t> Example</a:t>
            </a:r>
          </a:p>
          <a:p>
            <a:r>
              <a:rPr lang="en-CA" sz="1200" smtClean="0">
                <a:latin typeface="+mn-lt"/>
              </a:rPr>
              <a:t> Evaluation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1200" b="1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Use the info</a:t>
            </a:r>
          </a:p>
          <a:p>
            <a:r>
              <a:rPr lang="en-CA" sz="1200" smtClean="0">
                <a:latin typeface="+mn-lt"/>
              </a:rPr>
              <a:t> Which metrics?</a:t>
            </a:r>
          </a:p>
          <a:p>
            <a:r>
              <a:rPr lang="en-CA" sz="1200" smtClean="0">
                <a:latin typeface="+mn-lt"/>
              </a:rPr>
              <a:t> Watch List</a:t>
            </a:r>
          </a:p>
          <a:p>
            <a:r>
              <a:rPr lang="en-CA" sz="1200" smtClean="0">
                <a:latin typeface="+mn-lt"/>
              </a:rPr>
              <a:t> Evolution Cost</a:t>
            </a:r>
          </a:p>
          <a:p>
            <a:r>
              <a:rPr lang="en-CA" sz="1200" smtClean="0">
                <a:latin typeface="+mn-lt"/>
              </a:rPr>
              <a:t> Edit operations</a:t>
            </a:r>
          </a:p>
          <a:p>
            <a:r>
              <a:rPr lang="en-CA" sz="1200" smtClean="0">
                <a:latin typeface="+mn-lt"/>
              </a:rPr>
              <a:t> </a:t>
            </a:r>
            <a:endParaRPr lang="en-CA" sz="800" smtClean="0">
              <a:latin typeface="+mn-lt"/>
            </a:endParaRPr>
          </a:p>
          <a:p>
            <a:r>
              <a:rPr lang="en-CA" sz="1200" b="1" smtClean="0">
                <a:latin typeface="+mn-lt"/>
              </a:rPr>
              <a:t>Perspectives</a:t>
            </a:r>
            <a:endParaRPr lang="fr-CA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lnDef>
      <a:spPr bwMode="auto">
        <a:noFill/>
        <a:ln w="9525" algn="ctr">
          <a:solidFill>
            <a:schemeClr val="tx1"/>
          </a:solidFill>
          <a:round/>
          <a:headEnd/>
          <a:tailEnd type="arrow" w="med" len="med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62617</TotalTime>
  <Words>2182</Words>
  <Application>Microsoft Office PowerPoint</Application>
  <PresentationFormat>On-screen Show (4:3)</PresentationFormat>
  <Paragraphs>646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Image bitmap</vt:lpstr>
      <vt:lpstr>Evolution metrics for defect prediction: getting help from search based techniques</vt:lpstr>
      <vt:lpstr>Metrics for Defect Prediction</vt:lpstr>
      <vt:lpstr>Slide 3</vt:lpstr>
      <vt:lpstr>How to get the information.</vt:lpstr>
      <vt:lpstr>Running example</vt:lpstr>
      <vt:lpstr>Data Modeling</vt:lpstr>
      <vt:lpstr>Cost modeling</vt:lpstr>
      <vt:lpstr>Solution overview</vt:lpstr>
      <vt:lpstr>MADMatch in Motion</vt:lpstr>
      <vt:lpstr>Empirical Evaluation</vt:lpstr>
      <vt:lpstr>MADMatch Results</vt:lpstr>
      <vt:lpstr>How to use the evolution information</vt:lpstr>
      <vt:lpstr>[RSSE2008]: Build a Watch List</vt:lpstr>
      <vt:lpstr>[SSBSE2009]: EC in predictive models</vt:lpstr>
      <vt:lpstr>Basic Design Evolution Metrics</vt:lpstr>
      <vt:lpstr>Empirical evaluation [EMSE2010]</vt:lpstr>
      <vt:lpstr>Future Work and Perspectives</vt:lpstr>
      <vt:lpstr>Slide 18</vt:lpstr>
      <vt:lpstr>Related work</vt:lpstr>
      <vt:lpstr>Publications (Graph &amp; Diagram Matching, Defect prediction)</vt:lpstr>
      <vt:lpstr>Diagram matching in SE (1) </vt:lpstr>
      <vt:lpstr>Diagram matching in SE (1I)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use of similarity metrics for Approximate Graph Matching</dc:title>
  <dc:creator>Jekyll</dc:creator>
  <cp:lastModifiedBy>Jekyll</cp:lastModifiedBy>
  <cp:revision>2176</cp:revision>
  <dcterms:created xsi:type="dcterms:W3CDTF">2010-03-25T21:27:58Z</dcterms:created>
  <dcterms:modified xsi:type="dcterms:W3CDTF">2011-11-02T14:12:27Z</dcterms:modified>
</cp:coreProperties>
</file>