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7" r:id="rId4"/>
    <p:sldId id="258" r:id="rId5"/>
    <p:sldId id="268" r:id="rId6"/>
    <p:sldId id="271" r:id="rId7"/>
    <p:sldId id="272" r:id="rId8"/>
    <p:sldId id="261" r:id="rId9"/>
    <p:sldId id="262" r:id="rId10"/>
    <p:sldId id="281" r:id="rId11"/>
    <p:sldId id="265" r:id="rId12"/>
    <p:sldId id="273" r:id="rId13"/>
    <p:sldId id="274" r:id="rId14"/>
    <p:sldId id="280" r:id="rId15"/>
    <p:sldId id="285" r:id="rId16"/>
    <p:sldId id="286" r:id="rId17"/>
    <p:sldId id="287" r:id="rId18"/>
    <p:sldId id="278" r:id="rId19"/>
    <p:sldId id="279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napVertSplitter="1" vertBarState="minimized" horzBarState="maximized">
    <p:restoredLeft sz="15620"/>
    <p:restoredTop sz="66619" autoAdjust="0"/>
  </p:normalViewPr>
  <p:slideViewPr>
    <p:cSldViewPr>
      <p:cViewPr varScale="1">
        <p:scale>
          <a:sx n="70" d="100"/>
          <a:sy n="70" d="100"/>
        </p:scale>
        <p:origin x="-1354" y="-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244" y="-7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1538A-2321-49BA-AE5F-A5444307E285}" type="datetimeFigureOut">
              <a:rPr lang="en-GB" smtClean="0"/>
              <a:pPr/>
              <a:t>03/11/2011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6186C-46FC-456A-B7F9-6C59E8B811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37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023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500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6796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6048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3001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739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420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014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284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6899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6186C-46FC-456A-B7F9-6C59E8B8113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105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5591182" cy="1368798"/>
          </a:xfrm>
        </p:spPr>
        <p:txBody>
          <a:bodyPr>
            <a:normAutofit fontScale="70000" lnSpcReduction="20000"/>
          </a:bodyPr>
          <a:lstStyle/>
          <a:p>
            <a:r>
              <a:rPr lang="en-GB" sz="2600" b="1" dirty="0" smtClean="0"/>
              <a:t>Rachel Harrison, Oxford Brookes University</a:t>
            </a:r>
          </a:p>
          <a:p>
            <a:r>
              <a:rPr lang="en-GB" dirty="0" smtClean="0"/>
              <a:t>Daniel Rodríguez, </a:t>
            </a:r>
            <a:r>
              <a:rPr lang="en-GB" dirty="0" err="1" smtClean="0"/>
              <a:t>Univ</a:t>
            </a:r>
            <a:r>
              <a:rPr lang="en-GB" dirty="0" smtClean="0"/>
              <a:t> of Alcala</a:t>
            </a:r>
          </a:p>
          <a:p>
            <a:r>
              <a:rPr lang="en-GB" dirty="0" smtClean="0"/>
              <a:t>José </a:t>
            </a:r>
            <a:r>
              <a:rPr lang="en-GB" dirty="0" err="1" smtClean="0"/>
              <a:t>Riquelme</a:t>
            </a:r>
            <a:r>
              <a:rPr lang="en-GB" dirty="0" smtClean="0"/>
              <a:t>, </a:t>
            </a:r>
            <a:r>
              <a:rPr lang="en-GB" dirty="0" err="1" smtClean="0"/>
              <a:t>Univ</a:t>
            </a:r>
            <a:r>
              <a:rPr lang="en-GB" dirty="0" smtClean="0"/>
              <a:t> of Seville</a:t>
            </a:r>
          </a:p>
          <a:p>
            <a:r>
              <a:rPr lang="en-GB" dirty="0" smtClean="0"/>
              <a:t>Roberto Ruiz, Pablo de </a:t>
            </a:r>
            <a:r>
              <a:rPr lang="en-GB" dirty="0" err="1" smtClean="0"/>
              <a:t>Olavide</a:t>
            </a:r>
            <a:r>
              <a:rPr lang="en-GB" dirty="0" smtClean="0"/>
              <a:t> University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Subgroup Discovery in Defect Prediction</a:t>
            </a:r>
            <a:endParaRPr lang="en-GB" dirty="0"/>
          </a:p>
        </p:txBody>
      </p:sp>
      <p:pic>
        <p:nvPicPr>
          <p:cNvPr id="7171" name="Picture 3" descr="F:\2011\SSBSE2011\poster\logos\brookes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0312"/>
            <a:ext cx="2362200" cy="9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2011\SSBSE2011\poster\logos\uah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087" y="5250312"/>
            <a:ext cx="3253513" cy="97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2011\SSBSE2011\poster\logos\us-logo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250312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2011\SSBSE2011\poster\logos\upo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7149" y="5250312"/>
            <a:ext cx="999651" cy="9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0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Sensitivity: </a:t>
            </a:r>
          </a:p>
          <a:p>
            <a:endParaRPr lang="en-GB" dirty="0" smtClean="0"/>
          </a:p>
          <a:p>
            <a:r>
              <a:rPr lang="en-GB" dirty="0" smtClean="0"/>
              <a:t>False alarm: </a:t>
            </a:r>
          </a:p>
          <a:p>
            <a:endParaRPr lang="en-GB" dirty="0" smtClean="0"/>
          </a:p>
          <a:p>
            <a:r>
              <a:rPr lang="en-GB" dirty="0" smtClean="0"/>
              <a:t>Specificity: </a:t>
            </a:r>
          </a:p>
          <a:p>
            <a:endParaRPr lang="en-GB" dirty="0" smtClean="0"/>
          </a:p>
          <a:p>
            <a:r>
              <a:rPr lang="en-GB" dirty="0" smtClean="0"/>
              <a:t>Unusualness: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Measures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667000" y="1447800"/>
                <a:ext cx="4077206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𝑆𝑒𝑛𝑠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𝑇𝑃𝑟</m:t>
                    </m:r>
                    <m:r>
                      <a:rPr lang="en-GB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𝑇𝑃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𝑃𝑜𝑠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𝐶𝑙𝑎𝑠𝑠</m:t>
                        </m:r>
                        <m:r>
                          <a:rPr lang="en-GB" b="0" i="1" smtClean="0">
                            <a:latin typeface="Cambria Math"/>
                          </a:rPr>
                          <m:t>·</m:t>
                        </m:r>
                        <m:r>
                          <a:rPr lang="en-GB" b="0" i="1" smtClean="0">
                            <a:latin typeface="Cambria Math"/>
                          </a:rPr>
                          <m:t>𝐶𝑜𝑛𝑑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𝐶𝑙𝑎𝑠𝑠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dirty="0" smtClean="0"/>
                  <a:t>  </a:t>
                </a:r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447800"/>
                <a:ext cx="4077206" cy="5335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634343" y="2133600"/>
                <a:ext cx="4916282" cy="704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𝐹𝐴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𝐹𝑃𝑟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𝐹𝑃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𝑁𝑒𝑔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(¬</m:t>
                          </m:r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𝐶𝑙𝑎𝑠𝑠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/>
                            </a:rPr>
                            <m:t>𝐶𝑙𝑎𝑠𝑠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·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𝐶𝑜𝑛𝑑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(¬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𝐶𝑙𝑎𝑠𝑠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43" y="2133600"/>
                <a:ext cx="4916282" cy="7042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667000" y="3065284"/>
                <a:ext cx="5198539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𝑆𝑝𝑒𝑐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𝑇𝑁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𝑇𝑁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𝐹𝑃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𝑇𝑁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𝑁𝑒𝑔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(¬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𝐶𝑙𝑎𝑠𝑠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·¬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𝐶𝑜𝑛𝑑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(¬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𝐶𝑙𝑎𝑠𝑠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065284"/>
                <a:ext cx="5198539" cy="66851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667000" y="4038600"/>
                <a:ext cx="5039906" cy="535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𝑊𝑅𝐴𝑐𝑐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𝐶𝑜𝑛𝑑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𝐶𝑙𝑎𝑠𝑠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·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𝐶𝑜𝑛𝑑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𝐶𝑜𝑛𝑑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𝐶𝑙𝑎𝑠𝑠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038600"/>
                <a:ext cx="5039906" cy="53572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520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NASA Datasets</a:t>
            </a:r>
          </a:p>
          <a:p>
            <a:pPr lvl="1"/>
            <a:r>
              <a:rPr lang="en-GB" dirty="0" smtClean="0"/>
              <a:t>Originally available from:</a:t>
            </a:r>
          </a:p>
          <a:p>
            <a:pPr lvl="2"/>
            <a:r>
              <a:rPr lang="en-GB" dirty="0">
                <a:latin typeface="Consolas" pitchFamily="49" charset="0"/>
                <a:cs typeface="Consolas" pitchFamily="49" charset="0"/>
              </a:rPr>
              <a:t>http://mdp.ivv.nasa.gov/</a:t>
            </a:r>
            <a:endParaRPr lang="en-GB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GB" dirty="0"/>
              <a:t>F</a:t>
            </a:r>
            <a:r>
              <a:rPr lang="en-GB" dirty="0" smtClean="0"/>
              <a:t>rom PROMISE, using the ARFF format (</a:t>
            </a:r>
            <a:r>
              <a:rPr lang="en-GB" dirty="0" err="1" smtClean="0"/>
              <a:t>Weka</a:t>
            </a:r>
            <a:r>
              <a:rPr lang="en-GB" dirty="0" smtClean="0"/>
              <a:t> – data mining toolkit):</a:t>
            </a:r>
          </a:p>
          <a:p>
            <a:pPr lvl="2"/>
            <a:r>
              <a:rPr lang="en-GB" dirty="0">
                <a:latin typeface="Consolas" pitchFamily="49" charset="0"/>
                <a:cs typeface="Consolas" pitchFamily="49" charset="0"/>
              </a:rPr>
              <a:t>http://promisedata.org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/</a:t>
            </a:r>
          </a:p>
          <a:p>
            <a:pPr lvl="3"/>
            <a:r>
              <a:rPr lang="en-GB" dirty="0" err="1" smtClean="0">
                <a:cs typeface="Consolas" pitchFamily="49" charset="0"/>
              </a:rPr>
              <a:t>Boetticher</a:t>
            </a:r>
            <a:r>
              <a:rPr lang="en-GB" dirty="0">
                <a:cs typeface="Consolas" pitchFamily="49" charset="0"/>
              </a:rPr>
              <a:t>, T. </a:t>
            </a:r>
            <a:r>
              <a:rPr lang="en-GB" dirty="0" err="1">
                <a:cs typeface="Consolas" pitchFamily="49" charset="0"/>
              </a:rPr>
              <a:t>Menzies</a:t>
            </a:r>
            <a:r>
              <a:rPr lang="en-GB" dirty="0">
                <a:cs typeface="Consolas" pitchFamily="49" charset="0"/>
              </a:rPr>
              <a:t>, T. </a:t>
            </a:r>
            <a:r>
              <a:rPr lang="en-GB" dirty="0" err="1">
                <a:cs typeface="Consolas" pitchFamily="49" charset="0"/>
              </a:rPr>
              <a:t>Ostrand</a:t>
            </a:r>
            <a:r>
              <a:rPr lang="en-GB" dirty="0">
                <a:cs typeface="Consolas" pitchFamily="49" charset="0"/>
              </a:rPr>
              <a:t>, Promise </a:t>
            </a:r>
            <a:r>
              <a:rPr lang="en-GB" dirty="0" smtClean="0">
                <a:cs typeface="Consolas" pitchFamily="49" charset="0"/>
              </a:rPr>
              <a:t>Repository </a:t>
            </a:r>
            <a:r>
              <a:rPr lang="en-GB" dirty="0">
                <a:cs typeface="Consolas" pitchFamily="49" charset="0"/>
              </a:rPr>
              <a:t>of </a:t>
            </a:r>
            <a:r>
              <a:rPr lang="en-GB" dirty="0" smtClean="0">
                <a:cs typeface="Consolas" pitchFamily="49" charset="0"/>
              </a:rPr>
              <a:t>Empirical Software Engineering Data</a:t>
            </a:r>
            <a:r>
              <a:rPr lang="en-GB" dirty="0">
                <a:cs typeface="Consolas" pitchFamily="49" charset="0"/>
              </a:rPr>
              <a:t>, 2007.</a:t>
            </a:r>
          </a:p>
          <a:p>
            <a:r>
              <a:rPr lang="en-GB" dirty="0" smtClean="0"/>
              <a:t>Bug </a:t>
            </a:r>
            <a:r>
              <a:rPr lang="en-GB" dirty="0"/>
              <a:t>prediction dataset</a:t>
            </a:r>
          </a:p>
          <a:p>
            <a:pPr lvl="2"/>
            <a:r>
              <a:rPr lang="en-GB" dirty="0" smtClean="0">
                <a:latin typeface="Consolas" pitchFamily="49" charset="0"/>
                <a:cs typeface="Consolas" pitchFamily="49" charset="0"/>
              </a:rPr>
              <a:t>http</a:t>
            </a:r>
            <a:r>
              <a:rPr lang="en-GB" dirty="0">
                <a:latin typeface="Consolas" pitchFamily="49" charset="0"/>
                <a:cs typeface="Consolas" pitchFamily="49" charset="0"/>
              </a:rPr>
              <a:t>://bug.inf.usi.ch</a:t>
            </a:r>
            <a:r>
              <a:rPr lang="en-GB" dirty="0" smtClean="0">
                <a:latin typeface="Consolas" pitchFamily="49" charset="0"/>
                <a:cs typeface="Consolas" pitchFamily="49" charset="0"/>
              </a:rPr>
              <a:t>/</a:t>
            </a:r>
          </a:p>
          <a:p>
            <a:pPr lvl="3"/>
            <a:r>
              <a:rPr lang="en-GB" dirty="0" err="1" smtClean="0">
                <a:latin typeface="+mj-lt"/>
                <a:cs typeface="Consolas" pitchFamily="49" charset="0"/>
              </a:rPr>
              <a:t>D'Ambros</a:t>
            </a:r>
            <a:r>
              <a:rPr lang="en-GB" dirty="0" smtClean="0">
                <a:latin typeface="+mj-lt"/>
                <a:cs typeface="Consolas" pitchFamily="49" charset="0"/>
              </a:rPr>
              <a:t>, M., </a:t>
            </a:r>
            <a:r>
              <a:rPr lang="en-GB" dirty="0" err="1" smtClean="0">
                <a:latin typeface="+mj-lt"/>
                <a:cs typeface="Consolas" pitchFamily="49" charset="0"/>
              </a:rPr>
              <a:t>Lanza</a:t>
            </a:r>
            <a:r>
              <a:rPr lang="en-GB" dirty="0" smtClean="0">
                <a:latin typeface="+mj-lt"/>
                <a:cs typeface="Consolas" pitchFamily="49" charset="0"/>
              </a:rPr>
              <a:t>, M., </a:t>
            </a:r>
            <a:r>
              <a:rPr lang="en-GB" dirty="0" err="1" smtClean="0">
                <a:latin typeface="+mj-lt"/>
                <a:cs typeface="Consolas" pitchFamily="49" charset="0"/>
              </a:rPr>
              <a:t>Robbes</a:t>
            </a:r>
            <a:r>
              <a:rPr lang="en-GB" dirty="0">
                <a:latin typeface="+mj-lt"/>
                <a:cs typeface="Consolas" pitchFamily="49" charset="0"/>
              </a:rPr>
              <a:t>, </a:t>
            </a:r>
            <a:r>
              <a:rPr lang="en-GB" dirty="0" err="1" smtClean="0">
                <a:latin typeface="+mj-lt"/>
                <a:cs typeface="Consolas" pitchFamily="49" charset="0"/>
              </a:rPr>
              <a:t>Romain</a:t>
            </a:r>
            <a:r>
              <a:rPr lang="en-GB" dirty="0" smtClean="0">
                <a:latin typeface="+mj-lt"/>
                <a:cs typeface="Consolas" pitchFamily="49" charset="0"/>
              </a:rPr>
              <a:t>, Empirical </a:t>
            </a:r>
            <a:r>
              <a:rPr lang="en-GB" dirty="0">
                <a:latin typeface="+mj-lt"/>
                <a:cs typeface="Consolas" pitchFamily="49" charset="0"/>
              </a:rPr>
              <a:t>Software Engineering (</a:t>
            </a:r>
            <a:r>
              <a:rPr lang="en-GB" dirty="0" smtClean="0">
                <a:latin typeface="+mj-lt"/>
                <a:cs typeface="Consolas" pitchFamily="49" charset="0"/>
              </a:rPr>
              <a:t>EMSE), In press, </a:t>
            </a:r>
            <a:r>
              <a:rPr lang="en-GB" dirty="0">
                <a:latin typeface="+mj-lt"/>
                <a:cs typeface="Consolas" pitchFamily="49" charset="0"/>
              </a:rPr>
              <a:t>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Work – Datasets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022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Some of these datasets are highly unbalanced, with duplicates and contradictory instances, and irrelevant attributes for defect prediction.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Datasets </a:t>
            </a:r>
            <a:r>
              <a:rPr lang="en-GB" dirty="0" smtClean="0"/>
              <a:t>Characteristics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9216787"/>
              </p:ext>
            </p:extLst>
          </p:nvPr>
        </p:nvGraphicFramePr>
        <p:xfrm>
          <a:off x="1219200" y="2362200"/>
          <a:ext cx="6629405" cy="384243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{8FD4443E-F989-4FC4-A0C8-D5A2AF1F390B}</a:tableStyleId>
              </a:tblPr>
              <a:tblGrid>
                <a:gridCol w="1676400"/>
                <a:gridCol w="896125"/>
                <a:gridCol w="1014220"/>
                <a:gridCol w="1014220"/>
                <a:gridCol w="1014220"/>
                <a:gridCol w="1014220"/>
              </a:tblGrid>
              <a:tr h="381000">
                <a:tc>
                  <a:txBody>
                    <a:bodyPr/>
                    <a:lstStyle/>
                    <a:p>
                      <a:endParaRPr lang="en-GB" sz="1600" i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 # </a:t>
                      </a:r>
                      <a:r>
                        <a:rPr lang="en-GB" sz="1800" i="1" dirty="0" err="1">
                          <a:effectLst/>
                        </a:rPr>
                        <a:t>inst</a:t>
                      </a:r>
                      <a:r>
                        <a:rPr lang="en-GB" sz="1800" i="1" dirty="0">
                          <a:effectLst/>
                        </a:rPr>
                        <a:t> </a:t>
                      </a:r>
                      <a:endParaRPr lang="en-GB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Non-</a:t>
                      </a:r>
                      <a:r>
                        <a:rPr lang="en-GB" sz="1800" i="1" dirty="0" err="1">
                          <a:effectLst/>
                        </a:rPr>
                        <a:t>def</a:t>
                      </a:r>
                      <a:endParaRPr lang="en-GB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err="1">
                          <a:effectLst/>
                        </a:rPr>
                        <a:t>Def</a:t>
                      </a:r>
                      <a:endParaRPr lang="en-GB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% </a:t>
                      </a:r>
                      <a:r>
                        <a:rPr lang="en-GB" sz="1800" i="1" dirty="0" err="1">
                          <a:effectLst/>
                        </a:rPr>
                        <a:t>Def</a:t>
                      </a:r>
                      <a:endParaRPr lang="en-GB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>
                          <a:effectLst/>
                        </a:rPr>
                        <a:t>Lang</a:t>
                      </a:r>
                      <a:endParaRPr lang="en-GB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         CM1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498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449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9.83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C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         KC1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2,109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1,783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326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15.45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C++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         KC2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522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415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20.49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C++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         KC3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458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415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43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9.39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Java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         MC2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161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109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32.29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C++ 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         MW1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434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403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7.14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C++ 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         PC1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1,109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1,032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 6.94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C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Eclipse JDT Core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997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791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206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20.66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Java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Eclipse PDE-UI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1,497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1,288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13.96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Java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     Equinox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324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195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39.81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Java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     Lucene 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691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627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64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9.26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Java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       Mylyn 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1,862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1,617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245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 13.15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Java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17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For the NASA datasets: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For the OO datasets: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 Used from the Datasets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6079098"/>
              </p:ext>
            </p:extLst>
          </p:nvPr>
        </p:nvGraphicFramePr>
        <p:xfrm>
          <a:off x="3276600" y="1568196"/>
          <a:ext cx="5105399" cy="2699004"/>
        </p:xfrm>
        <a:graphic>
          <a:graphicData uri="http://schemas.openxmlformats.org/drawingml/2006/table">
            <a:tbl>
              <a:tblPr firstRow="1" firstCol="1" bandRow="1">
                <a:tableStyleId>{8FD4443E-F989-4FC4-A0C8-D5A2AF1F390B}</a:tableStyleId>
              </a:tblPr>
              <a:tblGrid>
                <a:gridCol w="1039989"/>
                <a:gridCol w="1418167"/>
                <a:gridCol w="2647243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 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 smtClean="0">
                          <a:effectLst/>
                        </a:rPr>
                        <a:t>Metric</a:t>
                      </a:r>
                      <a:endParaRPr lang="en-GB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 smtClean="0">
                          <a:effectLst/>
                        </a:rPr>
                        <a:t>Definition</a:t>
                      </a:r>
                      <a:endParaRPr lang="en-GB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McCabe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loc</a:t>
                      </a:r>
                      <a:r>
                        <a:rPr lang="en-GB" sz="1400" dirty="0" smtClean="0">
                          <a:effectLst/>
                        </a:rPr>
                        <a:t>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McCabe's  Lines of code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v(g</a:t>
                      </a:r>
                      <a:r>
                        <a:rPr lang="en-GB" sz="1400" dirty="0">
                          <a:effectLst/>
                        </a:rPr>
                        <a:t>)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 Cyclomatic complexity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ev</a:t>
                      </a:r>
                      <a:r>
                        <a:rPr lang="en-GB" sz="1400" dirty="0" smtClean="0">
                          <a:effectLst/>
                        </a:rPr>
                        <a:t>(g</a:t>
                      </a:r>
                      <a:r>
                        <a:rPr lang="en-GB" sz="1400" dirty="0">
                          <a:effectLst/>
                        </a:rPr>
                        <a:t>)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 Essential complexity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iv(g</a:t>
                      </a:r>
                      <a:r>
                        <a:rPr lang="en-GB" sz="1400" dirty="0">
                          <a:effectLst/>
                        </a:rPr>
                        <a:t>)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 Design complexity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Halstead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uniqOp</a:t>
                      </a:r>
                      <a:r>
                        <a:rPr lang="en-GB" sz="1400" dirty="0" smtClean="0">
                          <a:effectLst/>
                        </a:rPr>
                        <a:t>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Unique operators, </a:t>
                      </a:r>
                      <a:r>
                        <a:rPr lang="en-GB" sz="1400" dirty="0" smtClean="0">
                          <a:effectLst/>
                        </a:rPr>
                        <a:t>n</a:t>
                      </a:r>
                      <a:r>
                        <a:rPr lang="en-GB" sz="1400" baseline="-25000" dirty="0" smtClean="0">
                          <a:effectLst/>
                        </a:rPr>
                        <a:t>1</a:t>
                      </a:r>
                      <a:endParaRPr lang="en-GB" sz="14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uniqOpnd</a:t>
                      </a:r>
                      <a:r>
                        <a:rPr lang="en-GB" sz="1400" dirty="0" smtClean="0">
                          <a:effectLst/>
                        </a:rPr>
                        <a:t>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Unique operands, </a:t>
                      </a:r>
                      <a:r>
                        <a:rPr lang="en-GB" sz="1400" dirty="0" smtClean="0">
                          <a:effectLst/>
                        </a:rPr>
                        <a:t>n</a:t>
                      </a:r>
                      <a:r>
                        <a:rPr lang="en-GB" sz="1400" baseline="-25000" dirty="0" smtClean="0">
                          <a:effectLst/>
                        </a:rPr>
                        <a:t>2</a:t>
                      </a:r>
                      <a:endParaRPr lang="en-GB" sz="14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totalOp</a:t>
                      </a:r>
                      <a:r>
                        <a:rPr lang="en-GB" sz="1400" dirty="0" smtClean="0">
                          <a:effectLst/>
                        </a:rPr>
                        <a:t>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Total operators, </a:t>
                      </a:r>
                      <a:r>
                        <a:rPr lang="en-GB" sz="1400" dirty="0" smtClean="0">
                          <a:effectLst/>
                        </a:rPr>
                        <a:t>N</a:t>
                      </a:r>
                      <a:r>
                        <a:rPr lang="en-GB" sz="1400" baseline="-25000" dirty="0" smtClean="0">
                          <a:effectLst/>
                        </a:rPr>
                        <a:t>1</a:t>
                      </a:r>
                      <a:endParaRPr lang="en-GB" sz="14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totalOpnd</a:t>
                      </a:r>
                      <a:r>
                        <a:rPr lang="en-GB" sz="1400" dirty="0" smtClean="0">
                          <a:effectLst/>
                        </a:rPr>
                        <a:t>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Total operands </a:t>
                      </a:r>
                      <a:r>
                        <a:rPr lang="en-GB" sz="1400" dirty="0" smtClean="0">
                          <a:effectLst/>
                        </a:rPr>
                        <a:t>N</a:t>
                      </a:r>
                      <a:r>
                        <a:rPr lang="en-GB" sz="1400" baseline="-25000" dirty="0" smtClean="0">
                          <a:effectLst/>
                        </a:rPr>
                        <a:t>2</a:t>
                      </a:r>
                      <a:endParaRPr lang="en-GB" sz="14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Branch  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branchCount</a:t>
                      </a:r>
                      <a:r>
                        <a:rPr lang="en-GB" sz="1400" dirty="0" smtClean="0">
                          <a:effectLst/>
                        </a:rPr>
                        <a:t>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No. branches of the flow graph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Class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defective?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Reported defects</a:t>
                      </a:r>
                      <a:r>
                        <a:rPr lang="en-GB" sz="1400" dirty="0" smtClean="0">
                          <a:effectLst/>
                        </a:rPr>
                        <a:t>? (true/false)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4668805"/>
              </p:ext>
            </p:extLst>
          </p:nvPr>
        </p:nvGraphicFramePr>
        <p:xfrm>
          <a:off x="3276600" y="4419600"/>
          <a:ext cx="5105399" cy="1962912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0000" endA="300" endPos="38500" dist="50800" dir="5400000" sy="-100000" algn="bl" rotWithShape="0"/>
                </a:effectLst>
                <a:tableStyleId>{8FD4443E-F989-4FC4-A0C8-D5A2AF1F390B}</a:tableStyleId>
              </a:tblPr>
              <a:tblGrid>
                <a:gridCol w="1046686"/>
                <a:gridCol w="1367234"/>
                <a:gridCol w="2691479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 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 Metric</a:t>
                      </a:r>
                      <a:endParaRPr lang="en-GB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 Definition</a:t>
                      </a:r>
                      <a:endParaRPr lang="en-GB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C&amp;K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wmc</a:t>
                      </a:r>
                      <a:r>
                        <a:rPr lang="en-GB" sz="1400" dirty="0">
                          <a:effectLst/>
                        </a:rPr>
                        <a:t> 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Weighted Method Count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dit</a:t>
                      </a:r>
                      <a:r>
                        <a:rPr lang="en-GB" sz="1400" dirty="0">
                          <a:effectLst/>
                        </a:rPr>
                        <a:t> 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Depth of Inheritance Tree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cbo</a:t>
                      </a:r>
                      <a:r>
                        <a:rPr lang="en-GB" sz="1400" dirty="0">
                          <a:effectLst/>
                        </a:rPr>
                        <a:t>  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Coupling Between Objects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1400" dirty="0" err="1">
                          <a:effectLst/>
                        </a:rPr>
                        <a:t>noc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No. of Children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lcom 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Lack of Cohesion in Methods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rfc  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Response For Class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Class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 defective? 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Reported defects?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64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 smtClean="0"/>
                  <a:t>The algorithms used:</a:t>
                </a:r>
              </a:p>
              <a:p>
                <a:pPr lvl="1"/>
                <a:r>
                  <a:rPr lang="en-GB" dirty="0"/>
                  <a:t>The </a:t>
                </a:r>
                <a:r>
                  <a:rPr lang="en-GB" b="1" dirty="0" smtClean="0"/>
                  <a:t>Subgroup </a:t>
                </a:r>
                <a:r>
                  <a:rPr lang="en-GB" b="1" dirty="0"/>
                  <a:t>Discovery </a:t>
                </a:r>
                <a:r>
                  <a:rPr lang="en-GB" dirty="0"/>
                  <a:t>algorithm </a:t>
                </a:r>
                <a:r>
                  <a:rPr lang="en-GB" dirty="0" smtClean="0"/>
                  <a:t>(SD) [</a:t>
                </a:r>
                <a:r>
                  <a:rPr lang="en-GB" dirty="0" err="1"/>
                  <a:t>Gamberger</a:t>
                </a:r>
                <a:r>
                  <a:rPr lang="en-GB" dirty="0" smtClean="0"/>
                  <a:t>, 02] </a:t>
                </a:r>
                <a:r>
                  <a:rPr lang="en-GB" dirty="0"/>
                  <a:t>is a covering rule induction </a:t>
                </a:r>
                <a:r>
                  <a:rPr lang="en-GB" dirty="0" smtClean="0"/>
                  <a:t>algorithm that </a:t>
                </a:r>
                <a:r>
                  <a:rPr lang="en-GB" dirty="0"/>
                  <a:t>using beam search aims to find rules that </a:t>
                </a:r>
                <a:r>
                  <a:rPr lang="en-GB" dirty="0" smtClean="0"/>
                  <a:t>maximise: </a:t>
                </a:r>
                <a:endParaRPr lang="en-GB" dirty="0" smtClean="0"/>
              </a:p>
              <a:p>
                <a:pPr lvl="1"/>
                <a:endParaRPr lang="en-GB" dirty="0" smtClean="0"/>
              </a:p>
              <a:p>
                <a:pPr marL="0" lvl="1" indent="0">
                  <a:buNone/>
                </a:pPr>
                <a:r>
                  <a:rPr lang="en-GB" i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𝑇𝑃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𝐹𝑃</m:t>
                        </m:r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GB" dirty="0" smtClean="0"/>
              </a:p>
              <a:p>
                <a:pPr marL="173038" lvl="2" indent="0">
                  <a:buNone/>
                </a:pPr>
                <a:endParaRPr lang="en-GB" dirty="0" smtClean="0"/>
              </a:p>
              <a:p>
                <a:pPr marL="173038" lvl="2" indent="0">
                  <a:buNone/>
                </a:pPr>
                <a:r>
                  <a:rPr lang="en-GB" dirty="0" smtClean="0"/>
                  <a:t>where </a:t>
                </a:r>
                <a:r>
                  <a:rPr lang="en-GB" i="1" dirty="0"/>
                  <a:t>TP</a:t>
                </a:r>
                <a:r>
                  <a:rPr lang="en-GB" dirty="0"/>
                  <a:t> and </a:t>
                </a:r>
                <a:r>
                  <a:rPr lang="en-GB" i="1" dirty="0"/>
                  <a:t>FP</a:t>
                </a:r>
                <a:r>
                  <a:rPr lang="en-GB" dirty="0"/>
                  <a:t> are the number of true and false positives respectively </a:t>
                </a:r>
                <a:r>
                  <a:rPr lang="en-GB" dirty="0" smtClean="0"/>
                  <a:t>and </a:t>
                </a:r>
                <a:r>
                  <a:rPr lang="en-GB" i="1" dirty="0"/>
                  <a:t>g</a:t>
                </a:r>
                <a:r>
                  <a:rPr lang="en-GB" dirty="0"/>
                  <a:t> is a generalisation parameter that allow us to control </a:t>
                </a:r>
                <a:r>
                  <a:rPr lang="en-GB" dirty="0" smtClean="0"/>
                  <a:t>the specificity </a:t>
                </a:r>
                <a:r>
                  <a:rPr lang="en-GB" dirty="0"/>
                  <a:t>of a rule, i.e., balance between the complexity of a rule and its accuracy</a:t>
                </a:r>
                <a:r>
                  <a:rPr lang="en-GB" dirty="0" smtClean="0"/>
                  <a:t>.</a:t>
                </a:r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The </a:t>
                </a:r>
                <a:r>
                  <a:rPr lang="en-GB" b="1" dirty="0"/>
                  <a:t>CN2-SD</a:t>
                </a:r>
                <a:r>
                  <a:rPr lang="en-GB" dirty="0"/>
                  <a:t> </a:t>
                </a:r>
                <a:r>
                  <a:rPr lang="en-GB" dirty="0" smtClean="0"/>
                  <a:t>[</a:t>
                </a:r>
                <a:r>
                  <a:rPr lang="en-GB" dirty="0" err="1" smtClean="0"/>
                  <a:t>Lavrac</a:t>
                </a:r>
                <a:r>
                  <a:rPr lang="en-GB" dirty="0" smtClean="0"/>
                  <a:t>, 04] </a:t>
                </a:r>
                <a:r>
                  <a:rPr lang="en-GB" dirty="0"/>
                  <a:t>algorithm is an adaptation of the CN2 classification rule </a:t>
                </a:r>
                <a:r>
                  <a:rPr lang="en-GB" dirty="0" smtClean="0"/>
                  <a:t>algorithm [</a:t>
                </a:r>
                <a:r>
                  <a:rPr lang="en-GB" dirty="0"/>
                  <a:t>Clark</a:t>
                </a:r>
                <a:r>
                  <a:rPr lang="en-GB" dirty="0" smtClean="0"/>
                  <a:t>, 89]. </a:t>
                </a:r>
                <a:r>
                  <a:rPr lang="en-GB" dirty="0"/>
                  <a:t>It induces subgroups in the form of rules using as a quality </a:t>
                </a:r>
                <a:r>
                  <a:rPr lang="en-GB" dirty="0" smtClean="0"/>
                  <a:t>measure the </a:t>
                </a:r>
                <a:r>
                  <a:rPr lang="en-GB" dirty="0"/>
                  <a:t>relation between true positives and false positives. The original </a:t>
                </a:r>
                <a:r>
                  <a:rPr lang="en-GB" dirty="0" smtClean="0"/>
                  <a:t>algorithm consists </a:t>
                </a:r>
                <a:r>
                  <a:rPr lang="en-GB" dirty="0"/>
                  <a:t>of a search procedure using beam search within a control procedure </a:t>
                </a:r>
                <a:r>
                  <a:rPr lang="en-GB" dirty="0" smtClean="0"/>
                  <a:t>and the </a:t>
                </a:r>
                <a:r>
                  <a:rPr lang="en-GB" dirty="0"/>
                  <a:t>control </a:t>
                </a:r>
                <a:r>
                  <a:rPr lang="en-GB" dirty="0" smtClean="0"/>
                  <a:t>procedure </a:t>
                </a:r>
                <a:r>
                  <a:rPr lang="en-GB" dirty="0"/>
                  <a:t>that iteratively performs the search. </a:t>
                </a:r>
                <a:endParaRPr lang="en-GB" dirty="0" smtClean="0"/>
              </a:p>
              <a:p>
                <a:pPr lvl="2"/>
                <a:r>
                  <a:rPr lang="en-GB" dirty="0" smtClean="0"/>
                  <a:t>The </a:t>
                </a:r>
                <a:r>
                  <a:rPr lang="en-GB" dirty="0"/>
                  <a:t>CN2-SD </a:t>
                </a:r>
                <a:r>
                  <a:rPr lang="en-GB" dirty="0" smtClean="0"/>
                  <a:t>algorithm uses </a:t>
                </a:r>
                <a:r>
                  <a:rPr lang="en-GB" i="1" dirty="0"/>
                  <a:t>Weighted Relative Accuracy </a:t>
                </a:r>
                <a:r>
                  <a:rPr lang="en-GB" dirty="0" smtClean="0"/>
                  <a:t>(explained next) </a:t>
                </a:r>
                <a:r>
                  <a:rPr lang="en-GB" dirty="0"/>
                  <a:t>as a covering </a:t>
                </a:r>
                <a:r>
                  <a:rPr lang="en-GB" dirty="0" smtClean="0"/>
                  <a:t>measure of </a:t>
                </a:r>
                <a:r>
                  <a:rPr lang="en-GB" dirty="0"/>
                  <a:t>the quality of the induced rules. </a:t>
                </a:r>
                <a:endParaRPr lang="en-GB" dirty="0" smtClean="0"/>
              </a:p>
              <a:p>
                <a:r>
                  <a:rPr lang="en-GB" dirty="0" smtClean="0"/>
                  <a:t>Tool:</a:t>
                </a:r>
              </a:p>
              <a:p>
                <a:pPr lvl="1"/>
                <a:r>
                  <a:rPr lang="en-GB" dirty="0"/>
                  <a:t>Orange: </a:t>
                </a:r>
                <a:r>
                  <a:rPr lang="en-GB" dirty="0">
                    <a:latin typeface="Consolas" pitchFamily="49" charset="0"/>
                    <a:cs typeface="Consolas" pitchFamily="49" charset="0"/>
                  </a:rPr>
                  <a:t>http://orange.biolab.si/</a:t>
                </a:r>
                <a:endParaRPr lang="en-GB" dirty="0" smtClean="0"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 cstate="print"/>
                <a:stretch>
                  <a:fillRect l="-556" t="-1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90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586980287"/>
              </p:ext>
            </p:extLst>
          </p:nvPr>
        </p:nvGraphicFramePr>
        <p:xfrm>
          <a:off x="1447800" y="1447800"/>
          <a:ext cx="6096001" cy="5047488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0000" endA="300" endPos="38500" dist="50800" dir="5400000" sy="-100000" algn="bl" rotWithShape="0"/>
                </a:effectLst>
                <a:tableStyleId>{8FD4443E-F989-4FC4-A0C8-D5A2AF1F390B}</a:tableStyleId>
              </a:tblPr>
              <a:tblGrid>
                <a:gridCol w="685799"/>
                <a:gridCol w="381000"/>
                <a:gridCol w="457200"/>
                <a:gridCol w="457200"/>
                <a:gridCol w="381000"/>
                <a:gridCol w="382136"/>
                <a:gridCol w="3351666"/>
              </a:tblGrid>
              <a:tr h="185399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#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 </a:t>
                      </a:r>
                      <a:r>
                        <a:rPr lang="en-GB" sz="1200" i="1" dirty="0" err="1">
                          <a:effectLst/>
                        </a:rPr>
                        <a:t>pd</a:t>
                      </a:r>
                      <a:r>
                        <a:rPr lang="en-GB" sz="1200" i="1" dirty="0">
                          <a:effectLst/>
                        </a:rPr>
                        <a:t> 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 </a:t>
                      </a:r>
                      <a:r>
                        <a:rPr lang="en-GB" sz="1200" i="1" dirty="0" err="1">
                          <a:effectLst/>
                        </a:rPr>
                        <a:t>pf</a:t>
                      </a:r>
                      <a:r>
                        <a:rPr lang="en-GB" sz="1200" i="1" dirty="0">
                          <a:effectLst/>
                        </a:rPr>
                        <a:t> 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 TP 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 FP 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Rules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row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SD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.24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ev(g) &gt; 4 ˄ totalOpnd &gt; 117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.28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iv(G) &gt; 8 ˄  uniqOpnd &gt; 34 ˄  ev(g) &gt; 4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.27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.01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loc &gt; 100 ˄  uniqOpnd &gt; 34 ˄  ev(g) &gt; 4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.27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loc &gt; 100 ˄  iv(G) &gt; 8  ˄ ev(g) &gt; 4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.27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loc &gt; 100 ˄  iv(G) &gt; 8  ˄ totalOpnd &gt; 117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.24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26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iv(G) &gt; 8 ˄  uniqOp &gt; 11 ˄  totalOp &gt; 80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.24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26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iv(G) &gt; 8 ˄  uniqOpnd &gt; 34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totalOpnd &gt; 117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loc &gt; 100 ˄  iv(G) &gt; 8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.29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ev(g) &gt; 4 ˄  iv(G) &gt; 8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.29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ev(g) &gt; 4 ˄  uniqOpnd &gt; 34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.28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loc &gt; 100 ˄  ev(g) &gt; 4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.28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iv(G) &gt; 8 ˄  uniqOp &gt; 11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965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.35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</a:t>
                      </a:r>
                      <a:r>
                        <a:rPr lang="en-GB" sz="1200" dirty="0" err="1">
                          <a:effectLst/>
                        </a:rPr>
                        <a:t>ev</a:t>
                      </a:r>
                      <a:r>
                        <a:rPr lang="en-GB" sz="1200" dirty="0">
                          <a:effectLst/>
                        </a:rPr>
                        <a:t>(g) &gt; 4 ˄  </a:t>
                      </a:r>
                      <a:r>
                        <a:rPr lang="en-GB" sz="1200" dirty="0" err="1">
                          <a:effectLst/>
                        </a:rPr>
                        <a:t>totalOp</a:t>
                      </a:r>
                      <a:r>
                        <a:rPr lang="en-GB" sz="1200" dirty="0">
                          <a:effectLst/>
                        </a:rPr>
                        <a:t> &gt; 80 ˄  v(g) &gt; 6 ˄ </a:t>
                      </a:r>
                      <a:r>
                        <a:rPr lang="en-GB" sz="1200" dirty="0" err="1">
                          <a:effectLst/>
                        </a:rPr>
                        <a:t>uniqOp</a:t>
                      </a:r>
                      <a:r>
                        <a:rPr lang="en-GB" sz="1200" dirty="0">
                          <a:effectLst/>
                        </a:rPr>
                        <a:t> &gt; 11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.27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iv(G) &gt; 8 ˄  </a:t>
                      </a:r>
                      <a:r>
                        <a:rPr lang="en-GB" sz="1200" dirty="0" err="1">
                          <a:effectLst/>
                        </a:rPr>
                        <a:t>totalOp</a:t>
                      </a:r>
                      <a:r>
                        <a:rPr lang="en-GB" sz="1200" dirty="0">
                          <a:effectLst/>
                        </a:rPr>
                        <a:t> &gt; 80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.27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 ev(g) &gt; 4 ˄  totalOp &gt; 80 ˄  uniqOp &gt; 11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.26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</a:t>
                      </a:r>
                      <a:r>
                        <a:rPr lang="en-GB" sz="1200" dirty="0" err="1">
                          <a:effectLst/>
                        </a:rPr>
                        <a:t>ev</a:t>
                      </a:r>
                      <a:r>
                        <a:rPr lang="en-GB" sz="1200" dirty="0">
                          <a:effectLst/>
                        </a:rPr>
                        <a:t>(g) &gt; 4 ˄  </a:t>
                      </a:r>
                      <a:r>
                        <a:rPr lang="en-GB" sz="1200" dirty="0" err="1">
                          <a:effectLst/>
                        </a:rPr>
                        <a:t>totalOp</a:t>
                      </a:r>
                      <a:r>
                        <a:rPr lang="en-GB" sz="1200" dirty="0">
                          <a:effectLst/>
                        </a:rPr>
                        <a:t> &gt; 80 ˄  v(g) &gt; 6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.26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</a:t>
                      </a:r>
                      <a:r>
                        <a:rPr lang="en-GB" sz="1200" dirty="0" err="1">
                          <a:effectLst/>
                        </a:rPr>
                        <a:t>loc</a:t>
                      </a:r>
                      <a:r>
                        <a:rPr lang="en-GB" sz="1200" dirty="0">
                          <a:effectLst/>
                        </a:rPr>
                        <a:t> &gt; 100 ˄  </a:t>
                      </a:r>
                      <a:r>
                        <a:rPr lang="en-GB" sz="1200" dirty="0" err="1">
                          <a:effectLst/>
                        </a:rPr>
                        <a:t>uniqOpnd</a:t>
                      </a:r>
                      <a:r>
                        <a:rPr lang="en-GB" sz="1200" dirty="0">
                          <a:effectLst/>
                        </a:rPr>
                        <a:t> &gt; 34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</a:t>
                      </a:r>
                      <a:r>
                        <a:rPr lang="en-GB" sz="1200" dirty="0" err="1">
                          <a:effectLst/>
                        </a:rPr>
                        <a:t>ev</a:t>
                      </a:r>
                      <a:r>
                        <a:rPr lang="en-GB" sz="1200" dirty="0">
                          <a:effectLst/>
                        </a:rPr>
                        <a:t>(g) &gt; 4 ˄  </a:t>
                      </a:r>
                      <a:r>
                        <a:rPr lang="en-GB" sz="1200" dirty="0" err="1">
                          <a:effectLst/>
                        </a:rPr>
                        <a:t>totalOp</a:t>
                      </a:r>
                      <a:r>
                        <a:rPr lang="en-GB" sz="1200" dirty="0">
                          <a:effectLst/>
                        </a:rPr>
                        <a:t> &gt; 80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iv(G) &gt; 8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CN2-SD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.35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.01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uniqOpnd</a:t>
                      </a:r>
                      <a:r>
                        <a:rPr lang="en-GB" sz="1200" dirty="0">
                          <a:effectLst/>
                        </a:rPr>
                        <a:t> &gt; 34 ˄  </a:t>
                      </a:r>
                      <a:r>
                        <a:rPr lang="en-GB" sz="1200" dirty="0" err="1">
                          <a:effectLst/>
                        </a:rPr>
                        <a:t>ev</a:t>
                      </a:r>
                      <a:r>
                        <a:rPr lang="en-GB" sz="1200" dirty="0">
                          <a:effectLst/>
                        </a:rPr>
                        <a:t>(g) &gt; 4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.4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 </a:t>
                      </a:r>
                      <a:r>
                        <a:rPr lang="en-GB" sz="1200" dirty="0" err="1">
                          <a:effectLst/>
                        </a:rPr>
                        <a:t>totalOp</a:t>
                      </a:r>
                      <a:r>
                        <a:rPr lang="en-GB" sz="1200" dirty="0">
                          <a:effectLst/>
                        </a:rPr>
                        <a:t> &gt; 80 ˄  </a:t>
                      </a:r>
                      <a:r>
                        <a:rPr lang="en-GB" sz="1200" dirty="0" err="1">
                          <a:effectLst/>
                        </a:rPr>
                        <a:t>ev</a:t>
                      </a:r>
                      <a:r>
                        <a:rPr lang="en-GB" sz="1200" dirty="0">
                          <a:effectLst/>
                        </a:rPr>
                        <a:t>(g) &gt; 4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  <a:tr h="185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.78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.21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   </a:t>
                      </a:r>
                      <a:r>
                        <a:rPr lang="en-GB" sz="1200" dirty="0" err="1" smtClean="0">
                          <a:effectLst/>
                        </a:rPr>
                        <a:t>uniqOP</a:t>
                      </a:r>
                      <a:r>
                        <a:rPr lang="en-GB" sz="1200" dirty="0" smtClean="0">
                          <a:effectLst/>
                        </a:rPr>
                        <a:t>&gt;11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83" marR="66183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Rules – KC2 Dataset</a:t>
            </a:r>
          </a:p>
        </p:txBody>
      </p:sp>
    </p:spTree>
    <p:extLst>
      <p:ext uri="{BB962C8B-B14F-4D97-AF65-F5344CB8AC3E}">
        <p14:creationId xmlns:p14="http://schemas.microsoft.com/office/powerpoint/2010/main" xmlns="" val="31867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056229891"/>
              </p:ext>
            </p:extLst>
          </p:nvPr>
        </p:nvGraphicFramePr>
        <p:xfrm>
          <a:off x="685800" y="1600200"/>
          <a:ext cx="7680325" cy="4837176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0000" endA="300" endPos="38500" dist="50800" dir="5400000" sy="-100000" algn="bl" rotWithShape="0"/>
                </a:effectLst>
                <a:tableStyleId>{8FD4443E-F989-4FC4-A0C8-D5A2AF1F390B}</a:tableStyleId>
              </a:tblPr>
              <a:tblGrid>
                <a:gridCol w="714375"/>
                <a:gridCol w="306453"/>
                <a:gridCol w="476651"/>
                <a:gridCol w="402316"/>
                <a:gridCol w="402316"/>
                <a:gridCol w="393464"/>
                <a:gridCol w="4984750"/>
              </a:tblGrid>
              <a:tr h="172275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 # 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 </a:t>
                      </a:r>
                      <a:r>
                        <a:rPr lang="en-GB" sz="1200" i="1" dirty="0" err="1">
                          <a:effectLst/>
                        </a:rPr>
                        <a:t>pd</a:t>
                      </a:r>
                      <a:r>
                        <a:rPr lang="en-GB" sz="1200" i="1" dirty="0">
                          <a:effectLst/>
                        </a:rPr>
                        <a:t> 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 </a:t>
                      </a:r>
                      <a:r>
                        <a:rPr lang="en-GB" sz="1200" i="1" dirty="0" err="1">
                          <a:effectLst/>
                        </a:rPr>
                        <a:t>pf</a:t>
                      </a:r>
                      <a:r>
                        <a:rPr lang="en-GB" sz="1200" i="1" dirty="0">
                          <a:effectLst/>
                        </a:rPr>
                        <a:t> 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 TP 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 FP 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effectLst/>
                        </a:rPr>
                        <a:t> Rules</a:t>
                      </a:r>
                      <a:endParaRPr lang="en-GB" sz="12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rowSpan="2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SD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.27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lcom</a:t>
                      </a:r>
                      <a:r>
                        <a:rPr lang="en-GB" sz="1200" dirty="0">
                          <a:effectLst/>
                        </a:rPr>
                        <a:t> &gt; 171 ˄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 ˄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˄  </a:t>
                      </a:r>
                      <a:r>
                        <a:rPr lang="en-GB" sz="1200" dirty="0" err="1">
                          <a:effectLst/>
                        </a:rPr>
                        <a:t>wmc</a:t>
                      </a:r>
                      <a:r>
                        <a:rPr lang="en-GB" sz="1200" dirty="0">
                          <a:effectLst/>
                        </a:rPr>
                        <a:t> &gt; 141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.3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˄  </a:t>
                      </a:r>
                      <a:r>
                        <a:rPr lang="en-GB" sz="1200" dirty="0" err="1">
                          <a:effectLst/>
                        </a:rPr>
                        <a:t>wmc</a:t>
                      </a:r>
                      <a:r>
                        <a:rPr lang="en-GB" sz="1200" dirty="0">
                          <a:effectLst/>
                        </a:rPr>
                        <a:t> &gt; 141  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.3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 ˄ </a:t>
                      </a:r>
                      <a:r>
                        <a:rPr lang="en-GB" sz="1200" dirty="0" err="1">
                          <a:effectLst/>
                        </a:rPr>
                        <a:t>wmc</a:t>
                      </a:r>
                      <a:r>
                        <a:rPr lang="en-GB" sz="1200" dirty="0">
                          <a:effectLst/>
                        </a:rPr>
                        <a:t> &gt; 141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.29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.02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lcom</a:t>
                      </a:r>
                      <a:r>
                        <a:rPr lang="en-GB" sz="1200" dirty="0">
                          <a:effectLst/>
                        </a:rPr>
                        <a:t> &gt; 171 ˄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 ˄ </a:t>
                      </a:r>
                      <a:r>
                        <a:rPr lang="en-GB" sz="1200" dirty="0" err="1">
                          <a:effectLst/>
                        </a:rPr>
                        <a:t>wmc</a:t>
                      </a:r>
                      <a:r>
                        <a:rPr lang="en-GB" sz="1200" dirty="0">
                          <a:effectLst/>
                        </a:rPr>
                        <a:t> &gt; 141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.29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.02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lcom</a:t>
                      </a:r>
                      <a:r>
                        <a:rPr lang="en-GB" sz="1200" dirty="0">
                          <a:effectLst/>
                        </a:rPr>
                        <a:t> &gt; 171 ˄  </a:t>
                      </a:r>
                      <a:r>
                        <a:rPr lang="en-GB" sz="1200" dirty="0" err="1">
                          <a:effectLst/>
                        </a:rPr>
                        <a:t>wmc</a:t>
                      </a:r>
                      <a:r>
                        <a:rPr lang="en-GB" sz="1200" dirty="0">
                          <a:effectLst/>
                        </a:rPr>
                        <a:t> &gt; 141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˄  </a:t>
                      </a:r>
                      <a:r>
                        <a:rPr lang="en-GB" sz="1200" dirty="0" err="1">
                          <a:effectLst/>
                        </a:rPr>
                        <a:t>wmc</a:t>
                      </a:r>
                      <a:r>
                        <a:rPr lang="en-GB" sz="1200" dirty="0">
                          <a:effectLst/>
                        </a:rPr>
                        <a:t> &gt; 141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˄  </a:t>
                      </a:r>
                      <a:r>
                        <a:rPr lang="en-GB" sz="1200" dirty="0" err="1">
                          <a:effectLst/>
                        </a:rPr>
                        <a:t>wmc</a:t>
                      </a:r>
                      <a:r>
                        <a:rPr lang="en-GB" sz="1200" dirty="0">
                          <a:effectLst/>
                        </a:rPr>
                        <a:t> &gt; 141  ˄ </a:t>
                      </a:r>
                      <a:r>
                        <a:rPr lang="en-GB" sz="1200" dirty="0" err="1">
                          <a:effectLst/>
                        </a:rPr>
                        <a:t>dit</a:t>
                      </a:r>
                      <a:r>
                        <a:rPr lang="en-GB" sz="1200" dirty="0">
                          <a:effectLst/>
                        </a:rPr>
                        <a:t>≤ 5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24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wmc</a:t>
                      </a:r>
                      <a:r>
                        <a:rPr lang="en-GB" sz="1200" dirty="0">
                          <a:effectLst/>
                        </a:rPr>
                        <a:t> &gt; 141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dit</a:t>
                      </a:r>
                      <a:r>
                        <a:rPr lang="en-GB" sz="1200" dirty="0">
                          <a:effectLst/>
                        </a:rPr>
                        <a:t> &lt;= 5 ˄  </a:t>
                      </a:r>
                      <a:r>
                        <a:rPr lang="en-GB" sz="1200" dirty="0" err="1">
                          <a:effectLst/>
                        </a:rPr>
                        <a:t>wmc</a:t>
                      </a:r>
                      <a:r>
                        <a:rPr lang="en-GB" sz="1200" dirty="0">
                          <a:effectLst/>
                        </a:rPr>
                        <a:t> &gt; 141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.18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16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wmc</a:t>
                      </a:r>
                      <a:r>
                        <a:rPr lang="en-GB" sz="1200" dirty="0">
                          <a:effectLst/>
                        </a:rPr>
                        <a:t> &gt; 141 ˄  </a:t>
                      </a:r>
                      <a:r>
                        <a:rPr lang="en-GB" sz="1200" dirty="0" err="1">
                          <a:effectLst/>
                        </a:rPr>
                        <a:t>noc</a:t>
                      </a:r>
                      <a:r>
                        <a:rPr lang="en-GB" sz="1200" dirty="0">
                          <a:effectLst/>
                        </a:rPr>
                        <a:t> = 0 ˄  </a:t>
                      </a:r>
                      <a:r>
                        <a:rPr lang="en-GB" sz="1200" dirty="0" err="1">
                          <a:effectLst/>
                        </a:rPr>
                        <a:t>dit</a:t>
                      </a:r>
                      <a:r>
                        <a:rPr lang="en-GB" sz="1200" dirty="0">
                          <a:effectLst/>
                        </a:rPr>
                        <a:t>≤ 5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.19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wmc &gt; 141 ˄   noc = 0 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.18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˄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˄  </a:t>
                      </a:r>
                      <a:r>
                        <a:rPr lang="en-GB" sz="1200" dirty="0" err="1">
                          <a:effectLst/>
                        </a:rPr>
                        <a:t>noc</a:t>
                      </a:r>
                      <a:r>
                        <a:rPr lang="en-GB" sz="1200" dirty="0">
                          <a:effectLst/>
                        </a:rPr>
                        <a:t> &gt; 0   </a:t>
                      </a:r>
                      <a:r>
                        <a:rPr lang="en-GB" sz="1200" dirty="0" err="1">
                          <a:effectLst/>
                        </a:rPr>
                        <a:t>dit</a:t>
                      </a:r>
                      <a:r>
                        <a:rPr lang="en-GB" sz="1200" dirty="0">
                          <a:effectLst/>
                        </a:rPr>
                        <a:t>≤ 5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.42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.04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˄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˄  </a:t>
                      </a:r>
                      <a:r>
                        <a:rPr lang="en-GB" sz="1200" dirty="0" err="1">
                          <a:effectLst/>
                        </a:rPr>
                        <a:t>dit</a:t>
                      </a:r>
                      <a:r>
                        <a:rPr lang="en-GB" sz="1200" dirty="0">
                          <a:effectLst/>
                        </a:rPr>
                        <a:t>≤ 5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lcom</a:t>
                      </a:r>
                      <a:r>
                        <a:rPr lang="en-GB" sz="1200" dirty="0">
                          <a:effectLst/>
                        </a:rPr>
                        <a:t> &gt; 171 ˄ 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 ˄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˄  </a:t>
                      </a:r>
                      <a:r>
                        <a:rPr lang="en-GB" sz="1200" dirty="0" err="1">
                          <a:effectLst/>
                        </a:rPr>
                        <a:t>dit</a:t>
                      </a:r>
                      <a:r>
                        <a:rPr lang="en-GB" sz="1200" dirty="0">
                          <a:effectLst/>
                        </a:rPr>
                        <a:t>≤ 5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 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˄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˄  </a:t>
                      </a:r>
                      <a:r>
                        <a:rPr lang="en-GB" sz="1200" dirty="0" err="1">
                          <a:effectLst/>
                        </a:rPr>
                        <a:t>noc</a:t>
                      </a:r>
                      <a:r>
                        <a:rPr lang="en-GB" sz="1200" dirty="0">
                          <a:effectLst/>
                        </a:rPr>
                        <a:t> &gt; 0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.24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˄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˄  </a:t>
                      </a:r>
                      <a:r>
                        <a:rPr lang="en-GB" sz="1200" dirty="0" err="1">
                          <a:effectLst/>
                        </a:rPr>
                        <a:t>noc</a:t>
                      </a:r>
                      <a:r>
                        <a:rPr lang="en-GB" sz="1200" dirty="0">
                          <a:effectLst/>
                        </a:rPr>
                        <a:t> = 0 ˄  </a:t>
                      </a:r>
                      <a:r>
                        <a:rPr lang="en-GB" sz="1200" dirty="0" err="1">
                          <a:effectLst/>
                        </a:rPr>
                        <a:t>dit</a:t>
                      </a:r>
                      <a:r>
                        <a:rPr lang="en-GB" sz="1200" dirty="0">
                          <a:effectLst/>
                        </a:rPr>
                        <a:t>≤ 5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.45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.05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˄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.32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66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lcom</a:t>
                      </a:r>
                      <a:r>
                        <a:rPr lang="en-GB" sz="1200" dirty="0">
                          <a:effectLst/>
                        </a:rPr>
                        <a:t> &gt; 171 ˄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˄ 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.25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˄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˄  </a:t>
                      </a:r>
                      <a:r>
                        <a:rPr lang="en-GB" sz="1200" dirty="0" err="1">
                          <a:effectLst/>
                        </a:rPr>
                        <a:t>noc</a:t>
                      </a:r>
                      <a:r>
                        <a:rPr lang="en-GB" sz="1200" dirty="0">
                          <a:effectLst/>
                        </a:rPr>
                        <a:t> = 0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.33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.05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68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˄  </a:t>
                      </a:r>
                      <a:r>
                        <a:rPr lang="en-GB" sz="1200" dirty="0" err="1">
                          <a:effectLst/>
                        </a:rPr>
                        <a:t>lcom</a:t>
                      </a:r>
                      <a:r>
                        <a:rPr lang="en-GB" sz="1200" dirty="0">
                          <a:effectLst/>
                        </a:rPr>
                        <a:t> &gt; 171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CN2-SD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.45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.05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93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 ˄ </a:t>
                      </a:r>
                      <a:r>
                        <a:rPr lang="en-GB" sz="1200" dirty="0" err="1">
                          <a:effectLst/>
                        </a:rPr>
                        <a:t>cbo</a:t>
                      </a:r>
                      <a:r>
                        <a:rPr lang="en-GB" sz="1200" dirty="0">
                          <a:effectLst/>
                        </a:rPr>
                        <a:t> &gt; 16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  <a:tr h="172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.55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 .09 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114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72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 </a:t>
                      </a:r>
                      <a:r>
                        <a:rPr lang="en-GB" sz="1200" dirty="0" err="1">
                          <a:effectLst/>
                        </a:rPr>
                        <a:t>rfc</a:t>
                      </a:r>
                      <a:r>
                        <a:rPr lang="en-GB" sz="1200" dirty="0">
                          <a:effectLst/>
                        </a:rPr>
                        <a:t> &gt; 88  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4" marR="61284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Rules – JDT Core Dataset</a:t>
            </a:r>
          </a:p>
        </p:txBody>
      </p:sp>
    </p:spTree>
    <p:extLst>
      <p:ext uri="{BB962C8B-B14F-4D97-AF65-F5344CB8AC3E}">
        <p14:creationId xmlns:p14="http://schemas.microsoft.com/office/powerpoint/2010/main" xmlns="" val="25614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24704369"/>
              </p:ext>
            </p:extLst>
          </p:nvPr>
        </p:nvGraphicFramePr>
        <p:xfrm>
          <a:off x="1447800" y="1524000"/>
          <a:ext cx="6226994" cy="4872228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0000" endA="300" endPos="38500" dist="50800" dir="5400000" sy="-100000" algn="bl" rotWithShape="0"/>
                </a:effectLst>
                <a:tableStyleId>{8FD4443E-F989-4FC4-A0C8-D5A2AF1F390B}</a:tableStyleId>
              </a:tblPr>
              <a:tblGrid>
                <a:gridCol w="733869"/>
                <a:gridCol w="854041"/>
                <a:gridCol w="497921"/>
                <a:gridCol w="618093"/>
                <a:gridCol w="619961"/>
                <a:gridCol w="619961"/>
                <a:gridCol w="570787"/>
                <a:gridCol w="570787"/>
                <a:gridCol w="570787"/>
                <a:gridCol w="570787"/>
              </a:tblGrid>
              <a:tr h="18897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      </a:t>
                      </a:r>
                      <a:endParaRPr lang="en-GB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 err="1">
                          <a:effectLst/>
                        </a:rPr>
                        <a:t>Cov</a:t>
                      </a:r>
                      <a:endParaRPr lang="en-GB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Sup</a:t>
                      </a:r>
                      <a:endParaRPr lang="en-GB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 Size </a:t>
                      </a:r>
                      <a:endParaRPr lang="en-GB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 </a:t>
                      </a:r>
                      <a:r>
                        <a:rPr lang="en-GB" sz="1400" i="1" dirty="0" err="1">
                          <a:effectLst/>
                        </a:rPr>
                        <a:t>Cplx</a:t>
                      </a:r>
                      <a:r>
                        <a:rPr lang="en-GB" sz="1400" i="1" dirty="0">
                          <a:effectLst/>
                        </a:rPr>
                        <a:t> </a:t>
                      </a:r>
                      <a:endParaRPr lang="en-GB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Sig</a:t>
                      </a:r>
                      <a:endParaRPr lang="en-GB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 </a:t>
                      </a:r>
                      <a:r>
                        <a:rPr lang="en-GB" sz="1400" i="1" dirty="0" err="1" smtClean="0">
                          <a:effectLst/>
                        </a:rPr>
                        <a:t>RAcc</a:t>
                      </a:r>
                      <a:r>
                        <a:rPr lang="en-GB" sz="1400" i="1" dirty="0" smtClean="0">
                          <a:effectLst/>
                        </a:rPr>
                        <a:t> </a:t>
                      </a:r>
                      <a:endParaRPr lang="en-GB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 </a:t>
                      </a:r>
                      <a:r>
                        <a:rPr lang="en-GB" sz="1400" i="1" dirty="0" err="1">
                          <a:effectLst/>
                        </a:rPr>
                        <a:t>Acc</a:t>
                      </a:r>
                      <a:endParaRPr lang="en-GB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effectLst/>
                        </a:rPr>
                        <a:t> AUC</a:t>
                      </a:r>
                      <a:endParaRPr lang="en-GB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CM1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.233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.72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3.045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4.548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.029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.602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.748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KC1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.079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.426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2.61 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16.266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.023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.61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.657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KC2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.085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.533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2.185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9.581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.049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.703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.74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KC3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.294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.91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2.435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5.651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.037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.608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.83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MC2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.161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.647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2.055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2.204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.042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.643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.689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MW1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.071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2.515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3.767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.02 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.736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.678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PC1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.118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.37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3.515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3.697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.01 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.66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.621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CN2-SD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CM1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.113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.64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1.3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2.972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.023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.628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.617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KC1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.107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.607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1.1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2.912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.03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.634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.71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KC2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.156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.795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1.6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11.787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.065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.733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.816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KC3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.126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.885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4.9  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1.295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3.146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.019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.68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.797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MC2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.152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.427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2.32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2.186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.04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.593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.593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MW1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.079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.558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2.02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3.517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.02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.661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.743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PC1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.087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.661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1.86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2.814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.007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.632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.688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JDT Core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.082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.539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2.485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13.774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.039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.662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.726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PDE UI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.11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.407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3.94 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1.936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.023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.603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.642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Equinox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.269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.899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2.08 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4.577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.054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.62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.759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Lucene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.106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.579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2.295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4.368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.017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.741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.696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Mylyn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.104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.425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2.9  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12.631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.021 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.675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.633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CN2-SD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JDT Core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.121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.543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1.58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18.961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.055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.613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.732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PDE-UI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.144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.593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3.7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2.89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1.106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.023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.575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.684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Equinox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.166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.797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1.020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3.772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.043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.636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.712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Lucene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.070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.405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2.2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4.378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.016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.584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.653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  <a:tr h="1889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  Mylyn   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.081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.376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4.5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2.818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11.062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.018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.555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.632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25" marR="67225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Cross-validation Results (10 CV)</a:t>
            </a:r>
          </a:p>
        </p:txBody>
      </p:sp>
    </p:spTree>
    <p:extLst>
      <p:ext uri="{BB962C8B-B14F-4D97-AF65-F5344CB8AC3E}">
        <p14:creationId xmlns:p14="http://schemas.microsoft.com/office/powerpoint/2010/main" xmlns="" val="8661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124200" cy="35970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ROC and Rule visualisation for KC2 (SD &amp; CN2-SD)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Visualisation of SD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4610">
            <a:off x="3429000" y="1552417"/>
            <a:ext cx="4876800" cy="3661839"/>
          </a:xfrm>
          <a:prstGeom prst="roundRect">
            <a:avLst>
              <a:gd name="adj" fmla="val 774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024" y="4648200"/>
            <a:ext cx="3718576" cy="881512"/>
          </a:xfrm>
          <a:prstGeom prst="roundRect">
            <a:avLst>
              <a:gd name="adj" fmla="val 12475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26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Rules obtained using SD are intuitive but needed to be analysed by an expert.</a:t>
            </a:r>
          </a:p>
          <a:p>
            <a:r>
              <a:rPr lang="en-GB" dirty="0" smtClean="0"/>
              <a:t>The </a:t>
            </a:r>
            <a:r>
              <a:rPr lang="en-GB" dirty="0"/>
              <a:t>metrics used for classiﬁers cannot be directly applied in SD </a:t>
            </a:r>
            <a:r>
              <a:rPr lang="en-GB" dirty="0" smtClean="0"/>
              <a:t>and need </a:t>
            </a:r>
            <a:r>
              <a:rPr lang="en-GB" dirty="0"/>
              <a:t>to be adapted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Current and future work</a:t>
            </a:r>
          </a:p>
          <a:p>
            <a:pPr lvl="1"/>
            <a:r>
              <a:rPr lang="en-GB" dirty="0" smtClean="0"/>
              <a:t>Further validation and  application in other software engineering domains, e.g., project management.</a:t>
            </a:r>
          </a:p>
          <a:p>
            <a:pPr lvl="1"/>
            <a:r>
              <a:rPr lang="en-GB" dirty="0" smtClean="0"/>
              <a:t>SD is a search problem!</a:t>
            </a:r>
          </a:p>
          <a:p>
            <a:pPr lvl="2"/>
            <a:r>
              <a:rPr lang="en-GB" dirty="0" smtClean="0"/>
              <a:t>Development of new algorithms and metrics </a:t>
            </a:r>
          </a:p>
          <a:p>
            <a:pPr lvl="3"/>
            <a:r>
              <a:rPr lang="en-GB" dirty="0" smtClean="0"/>
              <a:t>EDER-SD (Evolutionary Decision Rules SD) in </a:t>
            </a:r>
            <a:r>
              <a:rPr lang="en-GB" dirty="0" err="1" smtClean="0"/>
              <a:t>Weka</a:t>
            </a:r>
            <a:endParaRPr lang="en-GB" dirty="0" smtClean="0"/>
          </a:p>
          <a:p>
            <a:pPr lvl="3"/>
            <a:r>
              <a:rPr lang="en-GB" dirty="0" smtClean="0"/>
              <a:t>Unbalanced data (ROC, AUC metrics?), etc.</a:t>
            </a:r>
          </a:p>
          <a:p>
            <a:pPr lvl="3"/>
            <a:r>
              <a:rPr lang="en-GB" dirty="0" smtClean="0"/>
              <a:t>Feature Selection (as a pre-processing step, part of the algorithm?, which metrics really influence defects)</a:t>
            </a:r>
          </a:p>
          <a:p>
            <a:pPr lvl="3"/>
            <a:r>
              <a:rPr lang="en-GB" dirty="0" smtClean="0"/>
              <a:t>Discretisation</a:t>
            </a:r>
          </a:p>
          <a:p>
            <a:pPr lvl="2"/>
            <a:r>
              <a:rPr lang="en-GB" dirty="0" smtClean="0"/>
              <a:t>Different search strategies and fitness functions (and multi-objective!)</a:t>
            </a:r>
          </a:p>
          <a:p>
            <a:pPr lvl="3"/>
            <a:r>
              <a:rPr lang="en-GB" dirty="0" smtClean="0"/>
              <a:t>Use of global optimisation (set of metrics) vs. local metrics (individual metrics)</a:t>
            </a:r>
          </a:p>
          <a:p>
            <a:pPr lvl="2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376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Supervised Description</a:t>
            </a:r>
          </a:p>
          <a:p>
            <a:r>
              <a:rPr lang="en-GB" dirty="0" smtClean="0"/>
              <a:t>Subgroup Discovery</a:t>
            </a:r>
          </a:p>
          <a:p>
            <a:r>
              <a:rPr lang="en-GB" dirty="0" smtClean="0"/>
              <a:t>Preliminary Experimental Work</a:t>
            </a:r>
          </a:p>
          <a:p>
            <a:pPr lvl="1"/>
            <a:r>
              <a:rPr lang="en-GB" dirty="0" smtClean="0"/>
              <a:t>Datasets</a:t>
            </a:r>
          </a:p>
          <a:p>
            <a:pPr lvl="1"/>
            <a:r>
              <a:rPr lang="en-GB" dirty="0" smtClean="0"/>
              <a:t>Algorithms (SD and CN2-SD)</a:t>
            </a:r>
          </a:p>
          <a:p>
            <a:pPr lvl="1"/>
            <a:r>
              <a:rPr lang="en-GB" dirty="0" smtClean="0"/>
              <a:t>Results</a:t>
            </a:r>
          </a:p>
          <a:p>
            <a:r>
              <a:rPr lang="en-GB" dirty="0" smtClean="0"/>
              <a:t>Conclusions and future work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001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dirty="0" err="1"/>
              <a:t>Kralj</a:t>
            </a:r>
            <a:r>
              <a:rPr lang="en-GB" dirty="0"/>
              <a:t>, P., </a:t>
            </a:r>
            <a:r>
              <a:rPr lang="en-GB" dirty="0" err="1"/>
              <a:t>Lavrac</a:t>
            </a:r>
            <a:r>
              <a:rPr lang="en-GB" dirty="0"/>
              <a:t>, N., Webb GI (2009) Supervised Descriptive Rule Discovery: A Unifying Survey of </a:t>
            </a:r>
            <a:r>
              <a:rPr lang="en-GB" dirty="0" err="1"/>
              <a:t>Constrast</a:t>
            </a:r>
            <a:r>
              <a:rPr lang="en-GB" dirty="0"/>
              <a:t> Set, Emerging </a:t>
            </a:r>
            <a:r>
              <a:rPr lang="en-GB" dirty="0" err="1"/>
              <a:t>Pateern</a:t>
            </a:r>
            <a:r>
              <a:rPr lang="en-GB" dirty="0"/>
              <a:t> and Subgroup Mining. Journal of Machine Learning Research 10</a:t>
            </a:r>
            <a:r>
              <a:rPr lang="en-GB" dirty="0" smtClean="0"/>
              <a:t>: 377–403</a:t>
            </a:r>
            <a:endParaRPr lang="en-GB" dirty="0"/>
          </a:p>
          <a:p>
            <a:pPr lvl="0"/>
            <a:r>
              <a:rPr lang="en-GB" dirty="0" err="1" smtClean="0"/>
              <a:t>Kloesgen</a:t>
            </a:r>
            <a:r>
              <a:rPr lang="en-GB" dirty="0" smtClean="0"/>
              <a:t>, W. </a:t>
            </a:r>
            <a:r>
              <a:rPr lang="en-GB" dirty="0"/>
              <a:t>(1996</a:t>
            </a:r>
            <a:r>
              <a:rPr lang="en-GB" dirty="0" smtClean="0"/>
              <a:t>), </a:t>
            </a:r>
            <a:r>
              <a:rPr lang="en-GB" dirty="0" err="1"/>
              <a:t>Explora</a:t>
            </a:r>
            <a:r>
              <a:rPr lang="en-GB" dirty="0"/>
              <a:t>: A </a:t>
            </a:r>
            <a:r>
              <a:rPr lang="en-GB" dirty="0" err="1"/>
              <a:t>Multipattern</a:t>
            </a:r>
            <a:r>
              <a:rPr lang="en-GB" dirty="0"/>
              <a:t> and </a:t>
            </a:r>
            <a:r>
              <a:rPr lang="en-GB" dirty="0" err="1"/>
              <a:t>Multistrategy</a:t>
            </a:r>
            <a:r>
              <a:rPr lang="en-GB" dirty="0"/>
              <a:t> Discovery Assistant. In: Advances in Knowledge Discovery and Data Mining, American Association for Artificial Intelligence, </a:t>
            </a:r>
            <a:r>
              <a:rPr lang="en-GB" dirty="0" err="1"/>
              <a:t>pp</a:t>
            </a:r>
            <a:r>
              <a:rPr lang="en-GB" dirty="0"/>
              <a:t> 249–271</a:t>
            </a:r>
          </a:p>
          <a:p>
            <a:pPr lvl="0"/>
            <a:r>
              <a:rPr lang="en-GB" dirty="0" err="1" smtClean="0"/>
              <a:t>Wrobel</a:t>
            </a:r>
            <a:r>
              <a:rPr lang="en-GB" dirty="0" smtClean="0"/>
              <a:t>, S. (</a:t>
            </a:r>
            <a:r>
              <a:rPr lang="en-GB" dirty="0"/>
              <a:t>1997</a:t>
            </a:r>
            <a:r>
              <a:rPr lang="en-GB" dirty="0" smtClean="0"/>
              <a:t>), </a:t>
            </a:r>
            <a:r>
              <a:rPr lang="en-GB" dirty="0"/>
              <a:t>An Algorithm for Multi-relational Discovery of Subgroups. Proceedings of the 1st European Symposium on Principles of Data Mining and Knowledge Discovery, Springer, LNAI, </a:t>
            </a:r>
            <a:r>
              <a:rPr lang="en-GB" dirty="0" err="1"/>
              <a:t>vol</a:t>
            </a:r>
            <a:r>
              <a:rPr lang="en-GB" dirty="0"/>
              <a:t> 1263, </a:t>
            </a:r>
            <a:r>
              <a:rPr lang="en-GB" dirty="0" err="1"/>
              <a:t>pp</a:t>
            </a:r>
            <a:r>
              <a:rPr lang="en-GB" dirty="0"/>
              <a:t> 78–87</a:t>
            </a:r>
          </a:p>
          <a:p>
            <a:pPr lvl="0"/>
            <a:r>
              <a:rPr lang="en-GB" dirty="0"/>
              <a:t>Bay </a:t>
            </a:r>
            <a:r>
              <a:rPr lang="en-GB" dirty="0" smtClean="0"/>
              <a:t>S., </a:t>
            </a:r>
            <a:r>
              <a:rPr lang="en-GB" dirty="0" err="1" smtClean="0"/>
              <a:t>Pazzani</a:t>
            </a:r>
            <a:r>
              <a:rPr lang="en-GB" dirty="0" smtClean="0"/>
              <a:t>, M. </a:t>
            </a:r>
            <a:r>
              <a:rPr lang="en-GB" dirty="0"/>
              <a:t>(2001) Detecting Group Differences: Mining Contrast Sets. Data Mining and Knowledge Discovery 5: 213–246</a:t>
            </a:r>
          </a:p>
          <a:p>
            <a:pPr lvl="0"/>
            <a:r>
              <a:rPr lang="en-GB" dirty="0" smtClean="0"/>
              <a:t>Dong, G., Li, J. </a:t>
            </a:r>
            <a:r>
              <a:rPr lang="en-GB" dirty="0"/>
              <a:t>(1999) Efficient Mining of Emerging Patterns: Discovering Trends and Differences. In: Proceedings of the 5th ACM SIGKDD International Conference on Knowledge Discovery and Data Mining, ACM Press, </a:t>
            </a:r>
            <a:r>
              <a:rPr lang="en-GB" dirty="0" err="1"/>
              <a:t>pp</a:t>
            </a:r>
            <a:r>
              <a:rPr lang="en-GB" dirty="0"/>
              <a:t> </a:t>
            </a:r>
            <a:r>
              <a:rPr lang="en-GB" dirty="0" smtClean="0"/>
              <a:t>43–52</a:t>
            </a:r>
          </a:p>
          <a:p>
            <a:pPr lvl="0"/>
            <a:r>
              <a:rPr lang="en-GB" dirty="0" smtClean="0"/>
              <a:t>Herrera, F., Carmona </a:t>
            </a:r>
            <a:r>
              <a:rPr lang="en-GB" dirty="0"/>
              <a:t>del Jesus, C.J</a:t>
            </a:r>
            <a:r>
              <a:rPr lang="en-GB" dirty="0" smtClean="0"/>
              <a:t>., </a:t>
            </a:r>
            <a:r>
              <a:rPr lang="en-GB" dirty="0"/>
              <a:t>Gonzalez, P</a:t>
            </a:r>
            <a:r>
              <a:rPr lang="en-GB" dirty="0" smtClean="0"/>
              <a:t>., </a:t>
            </a:r>
            <a:r>
              <a:rPr lang="en-GB" dirty="0"/>
              <a:t>and del Jesus, M.J</a:t>
            </a:r>
            <a:r>
              <a:rPr lang="en-GB" dirty="0" smtClean="0"/>
              <a:t>., An </a:t>
            </a:r>
            <a:r>
              <a:rPr lang="en-GB" dirty="0"/>
              <a:t>overview on subgroup discovery: Foundations and </a:t>
            </a:r>
            <a:r>
              <a:rPr lang="en-GB" dirty="0" smtClean="0"/>
              <a:t>applications, Knowledge </a:t>
            </a:r>
            <a:r>
              <a:rPr lang="en-GB" dirty="0"/>
              <a:t>and Information Systems, </a:t>
            </a:r>
            <a:r>
              <a:rPr lang="en-GB" dirty="0" smtClean="0"/>
              <a:t> 2011 </a:t>
            </a:r>
            <a:r>
              <a:rPr lang="en-GB" dirty="0"/>
              <a:t>– In Press</a:t>
            </a:r>
            <a:r>
              <a:rPr lang="en-GB" dirty="0" smtClean="0"/>
              <a:t>.</a:t>
            </a:r>
          </a:p>
          <a:p>
            <a:r>
              <a:rPr lang="en-GB" dirty="0" err="1"/>
              <a:t>Gamberger</a:t>
            </a:r>
            <a:r>
              <a:rPr lang="en-GB" dirty="0"/>
              <a:t>, D., </a:t>
            </a:r>
            <a:r>
              <a:rPr lang="en-GB" dirty="0" err="1"/>
              <a:t>Lavrac</a:t>
            </a:r>
            <a:r>
              <a:rPr lang="en-GB" dirty="0"/>
              <a:t>, N.: Expert-guided subgroup discovery: methodology </a:t>
            </a:r>
            <a:r>
              <a:rPr lang="en-GB" dirty="0" smtClean="0"/>
              <a:t>and application</a:t>
            </a:r>
            <a:r>
              <a:rPr lang="en-GB" dirty="0"/>
              <a:t>. Journal of Artificial Intelligence Research 17 (2002) </a:t>
            </a:r>
            <a:r>
              <a:rPr lang="en-GB" dirty="0" smtClean="0"/>
              <a:t>501–527</a:t>
            </a:r>
          </a:p>
          <a:p>
            <a:r>
              <a:rPr lang="en-GB" dirty="0" err="1" smtClean="0"/>
              <a:t>Lavrac</a:t>
            </a:r>
            <a:r>
              <a:rPr lang="en-GB" dirty="0"/>
              <a:t>, N., </a:t>
            </a:r>
            <a:r>
              <a:rPr lang="en-GB" dirty="0" err="1" smtClean="0"/>
              <a:t>Kavsek</a:t>
            </a:r>
            <a:r>
              <a:rPr lang="en-GB" dirty="0"/>
              <a:t>, B., </a:t>
            </a:r>
            <a:r>
              <a:rPr lang="en-GB" dirty="0" err="1"/>
              <a:t>Flach</a:t>
            </a:r>
            <a:r>
              <a:rPr lang="en-GB" dirty="0"/>
              <a:t>, P., </a:t>
            </a:r>
            <a:r>
              <a:rPr lang="en-GB" dirty="0" err="1"/>
              <a:t>Todorovski</a:t>
            </a:r>
            <a:r>
              <a:rPr lang="en-GB" dirty="0"/>
              <a:t>, L.: Subgroup discovery with </a:t>
            </a:r>
            <a:r>
              <a:rPr lang="en-GB" dirty="0" smtClean="0"/>
              <a:t>CN2-SD</a:t>
            </a:r>
            <a:r>
              <a:rPr lang="en-GB" dirty="0"/>
              <a:t>. The Journal of Machine Learning Research 5 (2004) </a:t>
            </a:r>
            <a:r>
              <a:rPr lang="en-GB" dirty="0" smtClean="0"/>
              <a:t>153–188</a:t>
            </a:r>
          </a:p>
          <a:p>
            <a:r>
              <a:rPr lang="en-GB" dirty="0"/>
              <a:t>Clark, P., </a:t>
            </a:r>
            <a:r>
              <a:rPr lang="en-GB" dirty="0" err="1"/>
              <a:t>Niblett</a:t>
            </a:r>
            <a:r>
              <a:rPr lang="en-GB" dirty="0"/>
              <a:t>, T. (1989) , The CN2 induction </a:t>
            </a:r>
            <a:r>
              <a:rPr lang="en-GB" dirty="0" smtClean="0"/>
              <a:t>algorithm, </a:t>
            </a:r>
            <a:r>
              <a:rPr lang="en-GB" dirty="0"/>
              <a:t>Machine Learning 3 </a:t>
            </a:r>
            <a:r>
              <a:rPr lang="en-GB" dirty="0" smtClean="0"/>
              <a:t>261–283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Typically, ML algorithms have been divided into:</a:t>
            </a:r>
          </a:p>
          <a:p>
            <a:pPr lvl="1"/>
            <a:r>
              <a:rPr lang="en-GB" dirty="0" smtClean="0"/>
              <a:t>Predictive (Classification, Regression, temporal series)</a:t>
            </a:r>
          </a:p>
          <a:p>
            <a:pPr lvl="1"/>
            <a:r>
              <a:rPr lang="en-GB" dirty="0" smtClean="0"/>
              <a:t>Descriptive (Clustering, Association, summarisation)</a:t>
            </a:r>
          </a:p>
          <a:p>
            <a:r>
              <a:rPr lang="en-GB" dirty="0" smtClean="0"/>
              <a:t>Recently, </a:t>
            </a:r>
            <a:r>
              <a:rPr lang="en-GB" b="1" i="1" dirty="0"/>
              <a:t>supervised descriptive rule </a:t>
            </a:r>
            <a:r>
              <a:rPr lang="en-GB" b="1" i="1" dirty="0" smtClean="0"/>
              <a:t>discovery </a:t>
            </a:r>
            <a:r>
              <a:rPr lang="en-GB" dirty="0" smtClean="0"/>
              <a:t>is being introduced in the literature.</a:t>
            </a:r>
          </a:p>
          <a:p>
            <a:pPr lvl="1"/>
            <a:r>
              <a:rPr lang="en-GB" dirty="0" smtClean="0"/>
              <a:t>The aim is to understand the underlying phenomena, not to classify new instances, i.e., to find information about a specific value in the class attribute. </a:t>
            </a:r>
          </a:p>
          <a:p>
            <a:pPr lvl="1"/>
            <a:r>
              <a:rPr lang="en-GB" dirty="0" smtClean="0"/>
              <a:t>The information should be useful to the domain expert and easily interpretable. </a:t>
            </a:r>
          </a:p>
          <a:p>
            <a:pPr lvl="1"/>
            <a:r>
              <a:rPr lang="en-GB" dirty="0" smtClean="0"/>
              <a:t>Types of supervised descriptive techniques include:</a:t>
            </a:r>
            <a:endParaRPr lang="en-GB" dirty="0"/>
          </a:p>
          <a:p>
            <a:pPr lvl="2"/>
            <a:r>
              <a:rPr lang="en-GB" dirty="0" smtClean="0"/>
              <a:t>Contrast Set Mining </a:t>
            </a:r>
            <a:r>
              <a:rPr lang="en-GB" dirty="0"/>
              <a:t>(</a:t>
            </a:r>
            <a:r>
              <a:rPr lang="en-GB" dirty="0" smtClean="0"/>
              <a:t>CSM)</a:t>
            </a:r>
          </a:p>
          <a:p>
            <a:pPr lvl="2"/>
            <a:r>
              <a:rPr lang="en-GB" dirty="0" smtClean="0"/>
              <a:t>Emerging Pattern Mining </a:t>
            </a:r>
            <a:r>
              <a:rPr lang="en-GB" dirty="0"/>
              <a:t>(EPM</a:t>
            </a:r>
            <a:r>
              <a:rPr lang="en-GB" dirty="0" smtClean="0"/>
              <a:t>) </a:t>
            </a:r>
          </a:p>
          <a:p>
            <a:pPr lvl="2"/>
            <a:r>
              <a:rPr lang="en-GB" dirty="0" smtClean="0"/>
              <a:t>Subgroup discovery </a:t>
            </a:r>
            <a:r>
              <a:rPr lang="en-GB" dirty="0"/>
              <a:t>(SD)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Descriptive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761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SD </a:t>
            </a:r>
            <a:r>
              <a:rPr lang="en-GB" dirty="0"/>
              <a:t>algorithms aims to find subgroups of data that </a:t>
            </a:r>
            <a:r>
              <a:rPr lang="en-GB" dirty="0" smtClean="0"/>
              <a:t>are statistically </a:t>
            </a:r>
            <a:r>
              <a:rPr lang="en-GB" dirty="0"/>
              <a:t>different given a property of </a:t>
            </a:r>
            <a:r>
              <a:rPr lang="en-GB" dirty="0" smtClean="0"/>
              <a:t>interest.</a:t>
            </a:r>
            <a:r>
              <a:rPr lang="en-GB" dirty="0"/>
              <a:t> </a:t>
            </a:r>
            <a:r>
              <a:rPr lang="en-GB" dirty="0" smtClean="0"/>
              <a:t>[</a:t>
            </a:r>
            <a:r>
              <a:rPr lang="en-GB" dirty="0" err="1" smtClean="0"/>
              <a:t>Klösgen</a:t>
            </a:r>
            <a:r>
              <a:rPr lang="en-GB" dirty="0" smtClean="0"/>
              <a:t>, 96; </a:t>
            </a:r>
            <a:r>
              <a:rPr lang="en-GB" dirty="0" err="1" smtClean="0"/>
              <a:t>Wrobel</a:t>
            </a:r>
            <a:r>
              <a:rPr lang="en-GB" dirty="0" smtClean="0"/>
              <a:t>, 97]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SD </a:t>
            </a:r>
            <a:r>
              <a:rPr lang="en-GB" dirty="0"/>
              <a:t>lies between predictive (finding rules given </a:t>
            </a:r>
            <a:r>
              <a:rPr lang="en-GB" dirty="0" smtClean="0"/>
              <a:t>historical data </a:t>
            </a:r>
            <a:r>
              <a:rPr lang="en-GB" dirty="0"/>
              <a:t>and a property of interest) and descriptive </a:t>
            </a:r>
            <a:r>
              <a:rPr lang="en-GB" dirty="0" smtClean="0"/>
              <a:t>tasks (discovering </a:t>
            </a:r>
            <a:r>
              <a:rPr lang="en-GB" dirty="0"/>
              <a:t>interesting patterns in data).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SD </a:t>
            </a:r>
            <a:r>
              <a:rPr lang="en-GB" dirty="0"/>
              <a:t>algorithms generally extract rules </a:t>
            </a:r>
            <a:r>
              <a:rPr lang="en-GB" dirty="0" smtClean="0"/>
              <a:t>from subsets </a:t>
            </a:r>
            <a:r>
              <a:rPr lang="en-GB" dirty="0"/>
              <a:t>of the </a:t>
            </a:r>
            <a:r>
              <a:rPr lang="en-GB" dirty="0" smtClean="0"/>
              <a:t>data, having  </a:t>
            </a:r>
            <a:r>
              <a:rPr lang="en-GB" dirty="0"/>
              <a:t>previously specified the concept, for example </a:t>
            </a:r>
            <a:r>
              <a:rPr lang="en-GB" dirty="0" smtClean="0"/>
              <a:t>defective modules </a:t>
            </a:r>
            <a:r>
              <a:rPr lang="en-GB" dirty="0"/>
              <a:t>from a software metrics repository.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Rules </a:t>
            </a:r>
            <a:r>
              <a:rPr lang="en-GB" dirty="0"/>
              <a:t>have also the </a:t>
            </a:r>
            <a:r>
              <a:rPr lang="en-GB" i="1" dirty="0"/>
              <a:t>"</a:t>
            </a:r>
            <a:r>
              <a:rPr lang="en-GB" b="1" i="1" dirty="0">
                <a:latin typeface="Consolas" pitchFamily="49" charset="0"/>
                <a:cs typeface="Consolas" pitchFamily="49" charset="0"/>
              </a:rPr>
              <a:t>Condition </a:t>
            </a:r>
            <a:r>
              <a:rPr lang="en-GB" b="1" i="1" dirty="0" smtClean="0">
                <a:latin typeface="Consolas" pitchFamily="49" charset="0"/>
                <a:cs typeface="Consolas" pitchFamily="49" charset="0"/>
              </a:rPr>
              <a:t>→ Class</a:t>
            </a:r>
            <a:r>
              <a:rPr lang="en-GB" i="1" dirty="0"/>
              <a:t>" </a:t>
            </a:r>
            <a:r>
              <a:rPr lang="en-GB" dirty="0"/>
              <a:t>where </a:t>
            </a:r>
            <a:r>
              <a:rPr lang="en-GB" dirty="0" smtClean="0"/>
              <a:t>the condition </a:t>
            </a:r>
            <a:r>
              <a:rPr lang="en-GB" dirty="0"/>
              <a:t>is the conjunction of a set of selected </a:t>
            </a:r>
            <a:r>
              <a:rPr lang="en-GB" dirty="0" smtClean="0"/>
              <a:t>variables (pairs </a:t>
            </a:r>
            <a:r>
              <a:rPr lang="en-GB" dirty="0"/>
              <a:t>attribute–value) among all variables</a:t>
            </a:r>
            <a:r>
              <a:rPr lang="en-GB" dirty="0" smtClean="0"/>
              <a:t>.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Advantages of rules include </a:t>
            </a:r>
            <a:r>
              <a:rPr lang="en-GB" smtClean="0"/>
              <a:t>that they are </a:t>
            </a:r>
            <a:r>
              <a:rPr lang="en-GB" dirty="0" smtClean="0"/>
              <a:t>well </a:t>
            </a:r>
            <a:r>
              <a:rPr lang="en-GB" smtClean="0"/>
              <a:t>known representations </a:t>
            </a:r>
            <a:r>
              <a:rPr lang="en-GB" dirty="0" smtClean="0"/>
              <a:t>easily understandable by the domain experts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So </a:t>
            </a:r>
            <a:r>
              <a:rPr lang="en-GB" dirty="0"/>
              <a:t>far, SD has </a:t>
            </a:r>
            <a:r>
              <a:rPr lang="en-GB" dirty="0" smtClean="0"/>
              <a:t>mostly been applied to the medical domain.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SD – Definition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714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SD vs. Classification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4546133"/>
              </p:ext>
            </p:extLst>
          </p:nvPr>
        </p:nvGraphicFramePr>
        <p:xfrm>
          <a:off x="838200" y="2132348"/>
          <a:ext cx="7543800" cy="2896852"/>
        </p:xfrm>
        <a:graphic>
          <a:graphicData uri="http://schemas.openxmlformats.org/drawingml/2006/table">
            <a:tbl>
              <a:tblPr firstRow="1" firstCol="1" bandRow="1">
                <a:effectLst>
                  <a:reflection blurRad="6350" stA="50000" endA="300" endPos="38500" dist="50800" dir="5400000" sy="-100000" algn="bl" rotWithShape="0"/>
                </a:effectLst>
                <a:tableStyleId>{8FD4443E-F989-4FC4-A0C8-D5A2AF1F390B}</a:tableStyleId>
              </a:tblPr>
              <a:tblGrid>
                <a:gridCol w="1385596"/>
                <a:gridCol w="2617236"/>
                <a:gridCol w="3540968"/>
              </a:tblGrid>
              <a:tr h="369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Classification</a:t>
                      </a:r>
                      <a:endParaRPr lang="en-GB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Subgroup Discovery</a:t>
                      </a:r>
                      <a:endParaRPr lang="en-GB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Induction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Predictive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Descriptive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Output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Set of classification rules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dependent  rules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Individual Rules to describe subgroups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</a:t>
                      </a:r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independent rules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8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Purpose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To learn </a:t>
                      </a:r>
                      <a:r>
                        <a:rPr lang="en-GB" sz="2000" dirty="0">
                          <a:effectLst/>
                        </a:rPr>
                        <a:t>a model for classification or prediction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To find </a:t>
                      </a:r>
                      <a:r>
                        <a:rPr lang="en-GB" sz="2000" dirty="0">
                          <a:effectLst/>
                        </a:rPr>
                        <a:t>interesting and interpretable patterns with respect to a specific attribute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1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SD vs. Classification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667" y="1963552"/>
            <a:ext cx="3670654" cy="303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8116"/>
            <a:ext cx="3705225" cy="303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Following [Herrera et al, 2011]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 algorithms could be classified as:</a:t>
            </a:r>
          </a:p>
          <a:p>
            <a:pPr lvl="1"/>
            <a:r>
              <a:rPr lang="en-US" dirty="0" smtClean="0"/>
              <a:t>Exhaustive (e.g.: SD-map, </a:t>
            </a:r>
            <a:r>
              <a:rPr lang="en-US" dirty="0" err="1" smtClean="0"/>
              <a:t>Apriori</a:t>
            </a:r>
            <a:r>
              <a:rPr lang="en-US" dirty="0" smtClean="0"/>
              <a:t>-SD)</a:t>
            </a:r>
          </a:p>
          <a:p>
            <a:pPr lvl="1"/>
            <a:r>
              <a:rPr lang="en-US" dirty="0" smtClean="0"/>
              <a:t>Heuristic (e.g.: SD, CN2-SD)</a:t>
            </a:r>
          </a:p>
          <a:p>
            <a:pPr lvl="2"/>
            <a:r>
              <a:rPr lang="en-US" dirty="0" smtClean="0"/>
              <a:t>Fuzzy genetic algorithms (SDIGA, MESDIF, EDER-SD) </a:t>
            </a:r>
          </a:p>
          <a:p>
            <a:r>
              <a:rPr lang="en-US" dirty="0" smtClean="0"/>
              <a:t>Or from their origin,  evolved </a:t>
            </a:r>
            <a:r>
              <a:rPr lang="en-US" dirty="0"/>
              <a:t>from different </a:t>
            </a:r>
            <a:r>
              <a:rPr lang="en-US" dirty="0" smtClean="0"/>
              <a:t>communities:</a:t>
            </a:r>
          </a:p>
          <a:p>
            <a:pPr lvl="1"/>
            <a:r>
              <a:rPr lang="en-US" dirty="0" smtClean="0"/>
              <a:t>Extension of classification algorithms (SD, CN2-SD, etc.)</a:t>
            </a:r>
          </a:p>
          <a:p>
            <a:pPr lvl="1"/>
            <a:r>
              <a:rPr lang="en-US" dirty="0" smtClean="0"/>
              <a:t>Extension of association algorithms (</a:t>
            </a:r>
            <a:r>
              <a:rPr lang="en-US" dirty="0" err="1" smtClean="0"/>
              <a:t>Apriori</a:t>
            </a:r>
            <a:r>
              <a:rPr lang="en-US" dirty="0" smtClean="0"/>
              <a:t>-SD, SD4TS, SD-Map, etc.)</a:t>
            </a:r>
          </a:p>
          <a:p>
            <a:r>
              <a:rPr lang="en-US" dirty="0" smtClean="0"/>
              <a:t>Comprehensive survey by [Herrera et al. 2011]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Measures of Complexity</a:t>
                </a:r>
              </a:p>
              <a:p>
                <a:pPr lvl="1"/>
                <a:r>
                  <a:rPr lang="en-GB" dirty="0"/>
                  <a:t>Number of </a:t>
                </a:r>
                <a:r>
                  <a:rPr lang="en-GB" dirty="0" smtClean="0"/>
                  <a:t>rules: It </a:t>
                </a:r>
                <a:r>
                  <a:rPr lang="en-GB" dirty="0"/>
                  <a:t>measures the number of induced rules.</a:t>
                </a:r>
              </a:p>
              <a:p>
                <a:pPr lvl="1"/>
                <a:r>
                  <a:rPr lang="en-GB" dirty="0" smtClean="0"/>
                  <a:t>Number </a:t>
                </a:r>
                <a:r>
                  <a:rPr lang="en-GB" dirty="0"/>
                  <a:t>of </a:t>
                </a:r>
                <a:r>
                  <a:rPr lang="en-GB" dirty="0" smtClean="0"/>
                  <a:t>conditions: </a:t>
                </a:r>
                <a:r>
                  <a:rPr lang="en-GB" dirty="0"/>
                  <a:t>It measures the number of </a:t>
                </a:r>
                <a:r>
                  <a:rPr lang="en-GB" dirty="0" smtClean="0"/>
                  <a:t>conditions in the antecedent of the rule.</a:t>
                </a:r>
              </a:p>
              <a:p>
                <a:r>
                  <a:rPr lang="en-GB" dirty="0" smtClean="0"/>
                  <a:t>Measures of Generality</a:t>
                </a:r>
              </a:p>
              <a:p>
                <a:pPr lvl="1"/>
                <a:r>
                  <a:rPr lang="en-GB" dirty="0" smtClean="0"/>
                  <a:t>Coverage: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𝐶𝑜𝑣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𝐶𝑜𝑛𝑑</m:t>
                        </m:r>
                        <m:r>
                          <a:rPr lang="en-GB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GB" dirty="0"/>
              </a:p>
              <a:p>
                <a:pPr marL="914400" lvl="2" indent="0">
                  <a:buNone/>
                </a:pPr>
                <a:r>
                  <a:rPr lang="en-GB" dirty="0" smtClean="0"/>
                  <a:t>where </a:t>
                </a: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GB" dirty="0" smtClean="0"/>
                  <a:t> </a:t>
                </a:r>
                <a:r>
                  <a:rPr lang="en-GB" dirty="0" smtClean="0"/>
                  <a:t>is the number of samples and </a:t>
                </a: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n(Cond)</a:t>
                </a:r>
                <a:r>
                  <a:rPr lang="en-GB" dirty="0" smtClean="0"/>
                  <a:t> is the no. of instances that satisfy the antecedent of the rule.</a:t>
                </a:r>
                <a:endParaRPr lang="en-GB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GB" dirty="0"/>
                  <a:t>Support: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𝑆𝑢𝑝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𝐶𝑜𝑛𝑑</m:t>
                        </m:r>
                        <m:r>
                          <a:rPr lang="en-GB" i="1">
                            <a:latin typeface="Cambria Math"/>
                          </a:rPr>
                          <m:t>·</m:t>
                        </m:r>
                        <m:r>
                          <a:rPr lang="en-GB" i="1">
                            <a:latin typeface="Cambria Math"/>
                          </a:rPr>
                          <m:t>𝐶𝑙𝑎𝑠𝑠</m:t>
                        </m:r>
                        <m:r>
                          <a:rPr lang="en-GB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GB" dirty="0"/>
              </a:p>
              <a:p>
                <a:pPr marL="914400" lvl="2" indent="0">
                  <a:buNone/>
                </a:pPr>
                <a:r>
                  <a:rPr lang="en-GB" dirty="0" smtClean="0"/>
                  <a:t>where</a:t>
                </a:r>
                <a:r>
                  <a:rPr lang="en-GB" i="1" dirty="0" smtClean="0"/>
                  <a:t> </a:t>
                </a: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n(Cond </a:t>
                </a:r>
                <a:r>
                  <a:rPr lang="en-GB" i="1" dirty="0">
                    <a:latin typeface="Times New Roman" pitchFamily="18" charset="0"/>
                    <a:cs typeface="Times New Roman" pitchFamily="18" charset="0"/>
                  </a:rPr>
                  <a:t>· </a:t>
                </a:r>
                <a:r>
                  <a:rPr lang="en-GB" i="1" dirty="0" smtClean="0">
                    <a:latin typeface="Times New Roman" pitchFamily="18" charset="0"/>
                    <a:cs typeface="Times New Roman" pitchFamily="18" charset="0"/>
                  </a:rPr>
                  <a:t>Class) </a:t>
                </a:r>
                <a:r>
                  <a:rPr lang="en-GB" dirty="0" smtClean="0"/>
                  <a:t>is </a:t>
                </a:r>
                <a:r>
                  <a:rPr lang="en-GB" dirty="0" smtClean="0"/>
                  <a:t>the  no. of instances that satisfy both the condition and the class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 cstate="print"/>
                <a:stretch>
                  <a:fillRect l="-714" t="-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Measures in SD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61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GB" dirty="0" smtClean="0"/>
                  <a:t>Measures of precision</a:t>
                </a:r>
              </a:p>
              <a:p>
                <a:pPr lvl="1"/>
                <a:r>
                  <a:rPr lang="en-GB" dirty="0" smtClean="0"/>
                  <a:t>Confidence: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𝐶𝑜𝑛𝑓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𝑅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𝐶𝑜𝑛𝑑</m:t>
                        </m:r>
                        <m:r>
                          <a:rPr lang="en-GB" b="0" i="1" smtClean="0">
                            <a:latin typeface="Cambria Math"/>
                          </a:rPr>
                          <m:t>·</m:t>
                        </m:r>
                        <m:r>
                          <a:rPr lang="en-GB" b="0" i="1" smtClean="0">
                            <a:latin typeface="Cambria Math"/>
                          </a:rPr>
                          <m:t>𝐶𝑙𝑎𝑠𝑠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𝐶𝑜𝑛𝑑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dirty="0" smtClean="0"/>
                  <a:t> </a:t>
                </a:r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Precision </a:t>
                </a:r>
                <a:r>
                  <a:rPr lang="en-GB" i="1" dirty="0" smtClean="0"/>
                  <a:t>Q</a:t>
                </a:r>
                <a:r>
                  <a:rPr lang="en-GB" i="1" baseline="-25000" dirty="0" smtClean="0"/>
                  <a:t>c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𝐶𝑙𝑎𝑠𝑠</m:t>
                        </m:r>
                        <m:r>
                          <a:rPr lang="en-GB" b="0" i="1" smtClean="0">
                            <a:latin typeface="Cambria Math"/>
                          </a:rPr>
                          <m:t>·</m:t>
                        </m:r>
                        <m:r>
                          <a:rPr lang="en-GB" b="0" i="1" smtClean="0">
                            <a:latin typeface="Cambria Math"/>
                          </a:rPr>
                          <m:t>𝐶𝑜𝑛𝑑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b="0" i="1" smtClean="0">
                        <a:latin typeface="Cambria Math"/>
                      </a:rPr>
                      <m:t>𝑐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(¬</m:t>
                    </m:r>
                    <m:r>
                      <a:rPr lang="en-GB" b="0" i="1" smtClean="0">
                        <a:latin typeface="Cambria Math"/>
                      </a:rPr>
                      <m:t>𝐶𝑙𝑎𝑠𝑠</m:t>
                    </m:r>
                    <m:r>
                      <a:rPr lang="en-GB" b="0" i="1" smtClean="0">
                        <a:latin typeface="Cambria Math"/>
                      </a:rPr>
                      <m:t>·</m:t>
                    </m:r>
                    <m:r>
                      <a:rPr lang="en-GB" b="0" i="1" smtClean="0">
                        <a:latin typeface="Cambria Math"/>
                      </a:rPr>
                      <m:t>𝐶𝑜𝑛𝑑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endParaRPr lang="en-GB" i="1" dirty="0"/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Precision </a:t>
                </a:r>
                <a:r>
                  <a:rPr lang="en-GB" i="1" dirty="0" err="1"/>
                  <a:t>Q</a:t>
                </a:r>
                <a:r>
                  <a:rPr lang="en-GB" i="1" baseline="-25000" dirty="0" err="1" smtClean="0"/>
                  <a:t>g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r>
                          <a:rPr lang="en-GB" b="0" i="1" smtClean="0">
                            <a:latin typeface="Cambria Math"/>
                          </a:rPr>
                          <m:t>(</m:t>
                        </m:r>
                        <m:r>
                          <a:rPr lang="en-GB" b="0" i="1" smtClean="0">
                            <a:latin typeface="Cambria Math"/>
                          </a:rPr>
                          <m:t>𝐶𝑙𝑎𝑠𝑠</m:t>
                        </m:r>
                        <m:r>
                          <a:rPr lang="en-GB" b="0" i="1" smtClean="0">
                            <a:latin typeface="Cambria Math"/>
                          </a:rPr>
                          <m:t>·</m:t>
                        </m:r>
                        <m:r>
                          <a:rPr lang="en-GB" b="0" i="1" smtClean="0">
                            <a:latin typeface="Cambria Math"/>
                          </a:rPr>
                          <m:t>𝐶𝑜𝑛𝑑</m:t>
                        </m:r>
                        <m:r>
                          <a:rPr lang="en-GB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¬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𝐶𝑙𝑎𝑠𝑠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·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𝐶𝑜𝑛𝑑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Measures </a:t>
                </a:r>
                <a:r>
                  <a:rPr lang="en-GB" dirty="0" smtClean="0"/>
                  <a:t>of interest</a:t>
                </a:r>
                <a:endParaRPr lang="en-GB" dirty="0"/>
              </a:p>
              <a:p>
                <a:pPr lvl="1"/>
                <a:endParaRPr lang="en-GB" dirty="0" smtClean="0"/>
              </a:p>
              <a:p>
                <a:pPr lvl="1"/>
                <a:r>
                  <a:rPr lang="en-GB" dirty="0" smtClean="0"/>
                  <a:t>Significance</a:t>
                </a:r>
                <a:r>
                  <a:rPr lang="en-GB" dirty="0" smtClean="0"/>
                  <a:t>: 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3" cstate="print"/>
                <a:stretch>
                  <a:fillRect l="-714" t="-6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Measures in SD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796142" y="4637898"/>
                <a:ext cx="5957311" cy="84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𝑆𝑖𝑔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=2 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𝑐𝑜𝑛𝑑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·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𝐶𝑙𝑎𝑠𝑠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·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𝑙𝑜𝑔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𝐶𝑜𝑛𝑑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·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𝐶𝑙𝑎𝑠𝑠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𝐶𝑙𝑎𝑠𝑠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</a:rPr>
                                <m:t>·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𝐶𝑜𝑛𝑑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142" y="4637898"/>
                <a:ext cx="5957311" cy="84850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6402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1759</TotalTime>
  <Words>2735</Words>
  <Application>Microsoft Office PowerPoint</Application>
  <PresentationFormat>On-screen Show (4:3)</PresentationFormat>
  <Paragraphs>822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Mylar</vt:lpstr>
      <vt:lpstr>Subgroup Discovery in Defect Prediction</vt:lpstr>
      <vt:lpstr>Outline</vt:lpstr>
      <vt:lpstr>Descriptive Models</vt:lpstr>
      <vt:lpstr>SD – Definition</vt:lpstr>
      <vt:lpstr>SD vs. Classification</vt:lpstr>
      <vt:lpstr>SD vs. Classification</vt:lpstr>
      <vt:lpstr>SD Algorithms</vt:lpstr>
      <vt:lpstr>Quality Measures in SD</vt:lpstr>
      <vt:lpstr>Quality Measures in SD</vt:lpstr>
      <vt:lpstr>Other Measures</vt:lpstr>
      <vt:lpstr>Experimental Work – Datasets</vt:lpstr>
      <vt:lpstr>Datasets Characteristics</vt:lpstr>
      <vt:lpstr>Metrics Used from the Datasets</vt:lpstr>
      <vt:lpstr>Algorithms</vt:lpstr>
      <vt:lpstr>Examples Rules – KC2 Dataset</vt:lpstr>
      <vt:lpstr>Example Rules – JDT Core Dataset</vt:lpstr>
      <vt:lpstr>Cross-validation Results (10 CV)</vt:lpstr>
      <vt:lpstr>Visualisation of SD</vt:lpstr>
      <vt:lpstr>Conclusions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Subgroup Discovery in Defect Prediction</dc:title>
  <dc:creator>drg</dc:creator>
  <cp:lastModifiedBy>Rachel Harrison</cp:lastModifiedBy>
  <cp:revision>96</cp:revision>
  <dcterms:created xsi:type="dcterms:W3CDTF">2006-08-16T00:00:00Z</dcterms:created>
  <dcterms:modified xsi:type="dcterms:W3CDTF">2011-11-03T15:08:31Z</dcterms:modified>
</cp:coreProperties>
</file>